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2" r:id="rId9"/>
    <p:sldId id="25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81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5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1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2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rliament.am/library/sahmanadrutyunner/etovpia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frica-5504337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ljazeera.com/news/2020/11/10/ethiopias-tigray-conflict-explained-in-500-words" TargetMode="External"/><Relationship Id="rId4" Type="http://schemas.openxmlformats.org/officeDocument/2006/relationships/hyperlink" Target="https://www.aljazeera.com/news/2022/3/25/ethiopia-tigrayan-fighters-agree-to-cessation-of-hostilit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jazeera.com/news/2023/8/7/ethiopia-accuses-amhara-militia-of-seeking-to-overthrow-governme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jazeera.com/news/2020/7/5/how-hachalu-hundessas-murder-reveals-ethiopias-political-divid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peror_Haile_Selassie_I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image/14806/battle-of-adw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 camino con baobabs a ambos lados.">
            <a:extLst>
              <a:ext uri="{FF2B5EF4-FFF2-40B4-BE49-F238E27FC236}">
                <a16:creationId xmlns:a16="http://schemas.microsoft.com/office/drawing/2014/main" id="{E8B0BBCB-8609-1EB3-36BE-18045E995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050" b="7681"/>
          <a:stretch/>
        </p:blipFill>
        <p:spPr>
          <a:xfrm>
            <a:off x="21" y="10"/>
            <a:ext cx="12191979" cy="685799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3ACFDE-79A6-DB5D-369B-A3B7EDA1B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16452"/>
            <a:ext cx="9448800" cy="182509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panetiopianismo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Abiy Ahmed Ali y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[des]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Estado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Etíope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0ABD97-D569-4A18-BD6C-9CBB9432E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29" y="4841713"/>
            <a:ext cx="11927542" cy="182509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Mtro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 Luis Alonso Zamora Villalobos</a:t>
            </a:r>
          </a:p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XXXVI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Congreso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de la AMEI</a:t>
            </a:r>
          </a:p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Anáhuac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Mayab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Mérida,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Yuc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 México</a:t>
            </a:r>
          </a:p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20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de 2023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95036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F5D4C3-6AD3-CD8D-C9DF-F321E44D3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4631" b="84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929A3743-1F29-1C2C-F9A4-98B655BC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Desafiando a la “gran tradición”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BC519C4-89B7-CBC2-DBD6-B3B86818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537855"/>
            <a:ext cx="11007436" cy="5320135"/>
          </a:xfrm>
        </p:spPr>
        <p:txBody>
          <a:bodyPr>
            <a:normAutofit fontScale="47500" lnSpcReduction="20000"/>
          </a:bodyPr>
          <a:lstStyle/>
          <a:p>
            <a:pPr algn="just"/>
            <a:endParaRPr lang="es-MX" sz="3800" dirty="0"/>
          </a:p>
          <a:p>
            <a:pPr algn="just"/>
            <a:r>
              <a:rPr lang="es-MX" sz="3800" dirty="0"/>
              <a:t>El etnonacionalismo y el movimiento estudiantil inspirado en el trabajo de </a:t>
            </a:r>
            <a:r>
              <a:rPr lang="es-MX" sz="3800" dirty="0" err="1"/>
              <a:t>Walleligne</a:t>
            </a:r>
            <a:r>
              <a:rPr lang="es-MX" sz="3800" dirty="0"/>
              <a:t> </a:t>
            </a:r>
            <a:r>
              <a:rPr lang="es-MX" sz="3800" dirty="0" err="1"/>
              <a:t>Mekonnen</a:t>
            </a:r>
            <a:r>
              <a:rPr lang="es-MX" sz="3800" dirty="0"/>
              <a:t> (1969).</a:t>
            </a:r>
          </a:p>
          <a:p>
            <a:pPr algn="just"/>
            <a:endParaRPr lang="es-MX" sz="3800" dirty="0"/>
          </a:p>
          <a:p>
            <a:pPr algn="just"/>
            <a:r>
              <a:rPr lang="es-MX" sz="3800" dirty="0"/>
              <a:t>Denuncia  la esencia expansionista, colonialista y feudal del imperio abisinio; demanda la autodeterminación de las naciones.</a:t>
            </a:r>
          </a:p>
          <a:p>
            <a:pPr algn="just"/>
            <a:endParaRPr lang="es-MX" sz="3800" dirty="0"/>
          </a:p>
          <a:p>
            <a:pPr algn="just"/>
            <a:r>
              <a:rPr lang="es-MX" sz="3800" dirty="0"/>
              <a:t>La revolución  de 1974 y el ascenso del Consejo Administrativo Militar Provisional (</a:t>
            </a:r>
            <a:r>
              <a:rPr lang="es-MX" sz="3800" i="1" dirty="0" err="1"/>
              <a:t>Derg</a:t>
            </a:r>
            <a:r>
              <a:rPr lang="es-MX" sz="3800" dirty="0"/>
              <a:t>).</a:t>
            </a:r>
          </a:p>
          <a:p>
            <a:pPr algn="just"/>
            <a:endParaRPr lang="es-MX" sz="3800" dirty="0"/>
          </a:p>
          <a:p>
            <a:pPr algn="just"/>
            <a:r>
              <a:rPr lang="es-MX" sz="3800" dirty="0"/>
              <a:t>Mengistu Haile Mariam y su propaganda de “</a:t>
            </a:r>
            <a:r>
              <a:rPr lang="es-MX" sz="3800" b="1" dirty="0"/>
              <a:t>Unidad o Muerte</a:t>
            </a:r>
            <a:r>
              <a:rPr lang="es-MX" sz="3800" dirty="0"/>
              <a:t>”. Pese al reconocimiento de la diversidad demográfica, se retoma la narrativa de la Gran Tradición.</a:t>
            </a:r>
          </a:p>
          <a:p>
            <a:pPr algn="just"/>
            <a:endParaRPr lang="es-MX" sz="3800" dirty="0"/>
          </a:p>
          <a:p>
            <a:pPr algn="just"/>
            <a:r>
              <a:rPr lang="es-MX" sz="3800" dirty="0"/>
              <a:t>La formación del EPRDF (1988) y el impulso de la influencia </a:t>
            </a:r>
            <a:r>
              <a:rPr lang="es-MX" sz="3800" dirty="0" err="1"/>
              <a:t>tigriña</a:t>
            </a:r>
            <a:r>
              <a:rPr lang="es-MX" sz="3800" dirty="0"/>
              <a:t> de </a:t>
            </a:r>
            <a:r>
              <a:rPr lang="es-MX" sz="3800" dirty="0" err="1"/>
              <a:t>Meles</a:t>
            </a:r>
            <a:r>
              <a:rPr lang="es-MX" sz="3800" dirty="0"/>
              <a:t> </a:t>
            </a:r>
            <a:r>
              <a:rPr lang="es-MX" sz="3800" dirty="0" err="1"/>
              <a:t>Zenawi</a:t>
            </a:r>
            <a:r>
              <a:rPr lang="es-MX" sz="3800" dirty="0"/>
              <a:t>.</a:t>
            </a:r>
          </a:p>
          <a:p>
            <a:pPr algn="just"/>
            <a:endParaRPr lang="es-MX" sz="3800" dirty="0"/>
          </a:p>
          <a:p>
            <a:pPr algn="just"/>
            <a:r>
              <a:rPr lang="es-MX" sz="3800" dirty="0"/>
              <a:t>La independencia de Eritrea, el final del </a:t>
            </a:r>
            <a:r>
              <a:rPr lang="es-MX" sz="3800" i="1" dirty="0" err="1"/>
              <a:t>Derg</a:t>
            </a:r>
            <a:r>
              <a:rPr lang="es-MX" sz="3800" dirty="0"/>
              <a:t> y la promoción de una nueva Constitución que  reconozca la diversidad y soberanía de las naciones, promoción de los derechos humanos, democracia y separación de la iglesia de los asuntos del Estado.</a:t>
            </a:r>
          </a:p>
          <a:p>
            <a:endParaRPr lang="es-MX" sz="3600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68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3573EC-98FE-C188-B5B2-D737F79F0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1" y="248862"/>
            <a:ext cx="3688958" cy="63602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F36E157-3451-6D01-5B0B-0F43939D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281" y="2146712"/>
            <a:ext cx="3886352" cy="256457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9102076-AD46-9257-4033-951DECB68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440" y="1865204"/>
            <a:ext cx="3517120" cy="3121443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14E57D1-713B-A70B-8FEF-CA33AB6037A5}"/>
              </a:ext>
            </a:extLst>
          </p:cNvPr>
          <p:cNvCxnSpPr/>
          <p:nvPr/>
        </p:nvCxnSpPr>
        <p:spPr>
          <a:xfrm>
            <a:off x="8575964" y="4613564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1F0EA29F-756A-8D49-57EB-EC50A1F5B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6" y="3616867"/>
            <a:ext cx="2901948" cy="121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E090AE-5052-B16A-D465-E4109199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81" y="1400139"/>
            <a:ext cx="2901948" cy="121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C317847-5F6A-048F-4293-9E42A22D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81" y="5457861"/>
            <a:ext cx="2901948" cy="1219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AB7D298-CFE2-1CA0-25C8-43679A5398EF}"/>
              </a:ext>
            </a:extLst>
          </p:cNvPr>
          <p:cNvSpPr txBox="1"/>
          <p:nvPr/>
        </p:nvSpPr>
        <p:spPr>
          <a:xfrm>
            <a:off x="4337440" y="433001"/>
            <a:ext cx="764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Contravenciones a la Constitución etíope de 1995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C6551E-11F0-16B2-730F-62920C45AE19}"/>
              </a:ext>
            </a:extLst>
          </p:cNvPr>
          <p:cNvSpPr txBox="1"/>
          <p:nvPr/>
        </p:nvSpPr>
        <p:spPr>
          <a:xfrm>
            <a:off x="1484535" y="6642556"/>
            <a:ext cx="9987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Fuente: </a:t>
            </a:r>
            <a:r>
              <a:rPr lang="es-MX" sz="800" dirty="0" err="1"/>
              <a:t>Parliament</a:t>
            </a:r>
            <a:r>
              <a:rPr lang="es-MX" sz="800" dirty="0"/>
              <a:t>. (2023, 2 de octubre). </a:t>
            </a:r>
            <a:r>
              <a:rPr lang="es-MX" sz="800" i="1" dirty="0" err="1"/>
              <a:t>Constitution</a:t>
            </a:r>
            <a:r>
              <a:rPr lang="es-MX" sz="800" i="1" dirty="0"/>
              <a:t> </a:t>
            </a:r>
            <a:r>
              <a:rPr lang="es-MX" sz="800" i="1" dirty="0" err="1"/>
              <a:t>of</a:t>
            </a:r>
            <a:r>
              <a:rPr lang="es-MX" sz="800" i="1" dirty="0"/>
              <a:t> </a:t>
            </a:r>
            <a:r>
              <a:rPr lang="es-MX" sz="800" i="1" dirty="0" err="1"/>
              <a:t>the</a:t>
            </a:r>
            <a:r>
              <a:rPr lang="es-MX" sz="800" i="1" dirty="0"/>
              <a:t> Federal </a:t>
            </a:r>
            <a:r>
              <a:rPr lang="es-MX" sz="800" i="1" dirty="0" err="1"/>
              <a:t>Democratic</a:t>
            </a:r>
            <a:r>
              <a:rPr lang="es-MX" sz="800" i="1" dirty="0"/>
              <a:t> </a:t>
            </a:r>
            <a:r>
              <a:rPr lang="es-MX" sz="800" i="1" dirty="0" err="1"/>
              <a:t>Republic</a:t>
            </a:r>
            <a:r>
              <a:rPr lang="es-MX" sz="800" i="1" dirty="0"/>
              <a:t> </a:t>
            </a:r>
            <a:r>
              <a:rPr lang="es-MX" sz="800" i="1" dirty="0" err="1"/>
              <a:t>of</a:t>
            </a:r>
            <a:r>
              <a:rPr lang="es-MX" sz="800" i="1" dirty="0"/>
              <a:t> </a:t>
            </a:r>
            <a:r>
              <a:rPr lang="es-MX" sz="800" i="1" dirty="0" err="1"/>
              <a:t>Ethiopia</a:t>
            </a:r>
            <a:r>
              <a:rPr lang="es-MX" sz="800" i="1" dirty="0"/>
              <a:t>. </a:t>
            </a:r>
            <a:r>
              <a:rPr lang="es-MX" sz="800" dirty="0"/>
              <a:t>Biblioteca del Parlamento. </a:t>
            </a:r>
            <a:r>
              <a:rPr lang="es-MX" sz="800" dirty="0">
                <a:hlinkClick r:id="rId6"/>
              </a:rPr>
              <a:t>http://www.parliament.am/library/sahmanadrutyunner/etovpia.pdf</a:t>
            </a:r>
            <a:r>
              <a:rPr lang="es-MX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19834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C0571-3D42-03B9-BD77-65F40C10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91220-1502-5C78-A109-3C1BDC80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366856"/>
            <a:ext cx="11021291" cy="5098473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conflictos de carácter étnico tienen sus raíces históricas en la construcción imaginada del Estado-nación etíope.</a:t>
            </a:r>
          </a:p>
          <a:p>
            <a:pPr marL="742950" indent="-742950" algn="just">
              <a:buFont typeface="+mj-lt"/>
              <a:buAutoNum type="arabicPeriod"/>
            </a:pPr>
            <a:endParaRPr lang="es-MX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narrativa de la </a:t>
            </a:r>
            <a:r>
              <a:rPr lang="es-MX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 Tradición </a:t>
            </a: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consistió en un sofisticado proyecto nacionalista —del pueblo amara— de instrumentalización política y contrapeso ante el federalismo, las denuncias </a:t>
            </a:r>
            <a:r>
              <a:rPr lang="es-MX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etnonacionalistas</a:t>
            </a: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reclamos territoriales.</a:t>
            </a:r>
          </a:p>
          <a:p>
            <a:pPr marL="742950" indent="-742950" algn="just">
              <a:buFont typeface="+mj-lt"/>
              <a:buAutoNum type="arabicPeriod"/>
            </a:pPr>
            <a:endParaRPr lang="es-MX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bien Etiopía se considera un símbolo de la lucha anticolonial y el panafricanismo, se forjó a partir de un proceso violento de colonización y explotación de los pueblos no amara, generando un dinámica centro-periferia.</a:t>
            </a:r>
          </a:p>
          <a:p>
            <a:pPr marL="742950" indent="-742950" algn="just">
              <a:buFont typeface="+mj-lt"/>
              <a:buAutoNum type="arabicPeriod"/>
            </a:pPr>
            <a:endParaRPr lang="es-MX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“</a:t>
            </a:r>
            <a:r>
              <a:rPr lang="es-MX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Medemer</a:t>
            </a: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de </a:t>
            </a:r>
            <a:r>
              <a:rPr lang="es-MX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Abiy</a:t>
            </a: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Ahmed Ali recupera la narrativa</a:t>
            </a:r>
            <a:r>
              <a:rPr lang="es-MX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panetiopianista</a:t>
            </a:r>
            <a:r>
              <a:rPr lang="es-MX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instrumento de unidad nacional, al tiempo que viola la Constitución y pone en riesgo a la federación.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85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856F8F18-9D03-8A0E-F8CB-82D5F00B4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31" y="873252"/>
            <a:ext cx="7302137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2BBC9F3-3293-0735-CFB0-09A9CF1D0B39}"/>
              </a:ext>
            </a:extLst>
          </p:cNvPr>
          <p:cNvSpPr txBox="1"/>
          <p:nvPr/>
        </p:nvSpPr>
        <p:spPr>
          <a:xfrm>
            <a:off x="2684735" y="6336602"/>
            <a:ext cx="78170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00" dirty="0"/>
              <a:t>Fuente: BBC News.(2020, 25 de noviembre). </a:t>
            </a:r>
            <a:r>
              <a:rPr lang="es-MX" sz="800" i="1" dirty="0" err="1"/>
              <a:t>Ethiopia</a:t>
            </a:r>
            <a:r>
              <a:rPr lang="es-MX" sz="800" i="1" dirty="0"/>
              <a:t> </a:t>
            </a:r>
            <a:r>
              <a:rPr lang="es-MX" sz="800" i="1" dirty="0" err="1"/>
              <a:t>population</a:t>
            </a:r>
            <a:r>
              <a:rPr lang="es-MX" sz="800" i="1" dirty="0"/>
              <a:t> </a:t>
            </a:r>
            <a:r>
              <a:rPr lang="es-MX" sz="800" i="1" dirty="0" err="1"/>
              <a:t>census</a:t>
            </a:r>
            <a:r>
              <a:rPr lang="es-MX" sz="800" i="1" dirty="0"/>
              <a:t> 2007 </a:t>
            </a:r>
            <a:r>
              <a:rPr lang="es-MX" sz="800" dirty="0"/>
              <a:t>[Ilustración]. </a:t>
            </a:r>
            <a:r>
              <a:rPr lang="es-MX" sz="800" dirty="0">
                <a:hlinkClick r:id="rId3"/>
              </a:rPr>
              <a:t>https://www.bbc.com/news/world-africa-55043373</a:t>
            </a:r>
            <a:r>
              <a:rPr lang="es-MX" sz="800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C4EACF-F44B-C963-0212-791079ED6FAF}"/>
              </a:ext>
            </a:extLst>
          </p:cNvPr>
          <p:cNvSpPr txBox="1"/>
          <p:nvPr/>
        </p:nvSpPr>
        <p:spPr>
          <a:xfrm>
            <a:off x="564104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509223-E1D9-8257-949B-75A1E62B9883}"/>
              </a:ext>
            </a:extLst>
          </p:cNvPr>
          <p:cNvSpPr txBox="1"/>
          <p:nvPr/>
        </p:nvSpPr>
        <p:spPr>
          <a:xfrm>
            <a:off x="4595700" y="129199"/>
            <a:ext cx="358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Mosaico demográfico </a:t>
            </a:r>
          </a:p>
        </p:txBody>
      </p:sp>
    </p:spTree>
    <p:extLst>
      <p:ext uri="{BB962C8B-B14F-4D97-AF65-F5344CB8AC3E}">
        <p14:creationId xmlns:p14="http://schemas.microsoft.com/office/powerpoint/2010/main" val="18601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252B3A-05BB-4748-B9EA-C30988E3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BF50565F-12C4-9012-52C5-312E16D75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6" r="17074" b="-3"/>
          <a:stretch/>
        </p:blipFill>
        <p:spPr>
          <a:xfrm>
            <a:off x="643469" y="643465"/>
            <a:ext cx="4332561" cy="3928534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FED52-2600-4804-AD20-A48030C50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643467"/>
            <a:ext cx="625077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A894E-F0CA-4F85-A8E2-446D1F62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4891194"/>
            <a:ext cx="433256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grupo de personas caminando en la calle&#10;&#10;Descripción generada automáticamente">
            <a:extLst>
              <a:ext uri="{FF2B5EF4-FFF2-40B4-BE49-F238E27FC236}">
                <a16:creationId xmlns:a16="http://schemas.microsoft.com/office/drawing/2014/main" id="{D47D59C4-505F-2987-CCBC-DA331686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/>
        </p:blipFill>
        <p:spPr>
          <a:xfrm>
            <a:off x="5297761" y="2286001"/>
            <a:ext cx="6250770" cy="3928533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0C26CF-6282-8F32-98FA-12A6AB32D187}"/>
              </a:ext>
            </a:extLst>
          </p:cNvPr>
          <p:cNvSpPr txBox="1"/>
          <p:nvPr/>
        </p:nvSpPr>
        <p:spPr>
          <a:xfrm>
            <a:off x="942109" y="5752868"/>
            <a:ext cx="403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Fuente: </a:t>
            </a:r>
            <a:r>
              <a:rPr lang="es-MX" sz="800" dirty="0" err="1"/>
              <a:t>Yasuyoshi</a:t>
            </a:r>
            <a:r>
              <a:rPr lang="es-MX" sz="800" dirty="0"/>
              <a:t> Chiba/AFP. (2021, 30 de junio). </a:t>
            </a:r>
            <a:r>
              <a:rPr lang="es-MX" sz="800" i="1" dirty="0"/>
              <a:t>Tigray Defense </a:t>
            </a:r>
            <a:r>
              <a:rPr lang="es-MX" sz="800" i="1" dirty="0" err="1"/>
              <a:t>Forces</a:t>
            </a:r>
            <a:r>
              <a:rPr lang="es-MX" sz="800" dirty="0"/>
              <a:t> [foto</a:t>
            </a:r>
            <a:r>
              <a:rPr lang="es-MX" sz="800" i="1" dirty="0"/>
              <a:t>]</a:t>
            </a:r>
            <a:r>
              <a:rPr lang="es-MX" sz="800" dirty="0"/>
              <a:t>. </a:t>
            </a:r>
            <a:r>
              <a:rPr lang="es-MX" sz="800" dirty="0">
                <a:hlinkClick r:id="rId4"/>
              </a:rPr>
              <a:t>https://www.aljazeera.com/news/2022/3/25/ethiopia-tigrayan-fighters-agree-to-cessation-of-hostilities</a:t>
            </a:r>
            <a:r>
              <a:rPr lang="es-MX" sz="8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B3D472-FB67-F232-E519-8CBDD8FBCB3B}"/>
              </a:ext>
            </a:extLst>
          </p:cNvPr>
          <p:cNvSpPr txBox="1"/>
          <p:nvPr/>
        </p:nvSpPr>
        <p:spPr>
          <a:xfrm>
            <a:off x="5297761" y="1411702"/>
            <a:ext cx="403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Fuente: </a:t>
            </a:r>
            <a:r>
              <a:rPr lang="es-MX" sz="800" dirty="0" err="1"/>
              <a:t>Al.Jazeera</a:t>
            </a:r>
            <a:r>
              <a:rPr lang="es-MX" sz="800" dirty="0"/>
              <a:t>. (2020, 10 de noviembre). </a:t>
            </a:r>
            <a:r>
              <a:rPr lang="es-MX" sz="800" i="1" dirty="0"/>
              <a:t>Mapa de Etiopía. </a:t>
            </a:r>
            <a:r>
              <a:rPr lang="es-MX" sz="800" dirty="0"/>
              <a:t>[Ilustración]. </a:t>
            </a:r>
            <a:r>
              <a:rPr lang="es-MX" sz="800" dirty="0">
                <a:hlinkClick r:id="rId5"/>
              </a:rPr>
              <a:t>https://www.aljazeera.com/news/2020/11/10/ethiopias-tigray-conflict-explained-in-500-words</a:t>
            </a:r>
            <a:r>
              <a:rPr lang="es-MX" sz="800" dirty="0"/>
              <a:t>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326AF9-68D2-484B-9799-5453B1C724EE}"/>
              </a:ext>
            </a:extLst>
          </p:cNvPr>
          <p:cNvSpPr txBox="1"/>
          <p:nvPr/>
        </p:nvSpPr>
        <p:spPr>
          <a:xfrm>
            <a:off x="6124047" y="743720"/>
            <a:ext cx="491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guerra en Tigray, 2020 – 2022</a:t>
            </a:r>
          </a:p>
        </p:txBody>
      </p:sp>
    </p:spTree>
    <p:extLst>
      <p:ext uri="{BB962C8B-B14F-4D97-AF65-F5344CB8AC3E}">
        <p14:creationId xmlns:p14="http://schemas.microsoft.com/office/powerpoint/2010/main" val="32144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357DAF-1DC1-5700-97F5-DBB800F1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8" y="149225"/>
            <a:ext cx="5611502" cy="37507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0619A7B-8BF1-A586-4DDB-4B7B959C682A}"/>
              </a:ext>
            </a:extLst>
          </p:cNvPr>
          <p:cNvSpPr txBox="1"/>
          <p:nvPr/>
        </p:nvSpPr>
        <p:spPr>
          <a:xfrm>
            <a:off x="-59741" y="38999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/>
              <a:t>Fuente: </a:t>
            </a:r>
            <a:r>
              <a:rPr lang="es-MX" sz="800" dirty="0" err="1"/>
              <a:t>Solan</a:t>
            </a:r>
            <a:r>
              <a:rPr lang="es-MX" sz="800" dirty="0"/>
              <a:t> </a:t>
            </a:r>
            <a:r>
              <a:rPr lang="es-MX" sz="800" dirty="0" err="1"/>
              <a:t>Kolli</a:t>
            </a:r>
            <a:r>
              <a:rPr lang="es-MX" sz="800" dirty="0"/>
              <a:t>/AFP. (2021, 7 de diciembre).  </a:t>
            </a:r>
            <a:r>
              <a:rPr lang="es-MX" sz="800" i="1" dirty="0"/>
              <a:t>Amhara Fano </a:t>
            </a:r>
            <a:r>
              <a:rPr lang="es-MX" sz="800" i="1" dirty="0" err="1"/>
              <a:t>militia</a:t>
            </a:r>
            <a:r>
              <a:rPr lang="es-MX" sz="800" i="1" dirty="0"/>
              <a:t> </a:t>
            </a:r>
            <a:r>
              <a:rPr lang="es-MX" sz="800" i="1" dirty="0" err="1"/>
              <a:t>fighter</a:t>
            </a:r>
            <a:r>
              <a:rPr lang="es-MX" sz="800" i="1" dirty="0"/>
              <a:t> </a:t>
            </a:r>
            <a:r>
              <a:rPr lang="es-MX" sz="800" dirty="0"/>
              <a:t>[Foto]. </a:t>
            </a:r>
            <a:r>
              <a:rPr lang="es-MX" sz="800" i="1" dirty="0">
                <a:hlinkClick r:id="rId3"/>
              </a:rPr>
              <a:t>https://www.aljazeera.com/news/2023/8/7/ethiopia-accuses-amhara-militia-of-seeking-to-overthrow-government</a:t>
            </a:r>
            <a:r>
              <a:rPr lang="es-MX" sz="800" i="1" dirty="0"/>
              <a:t> </a:t>
            </a:r>
            <a:endParaRPr lang="es-MX" sz="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9CFCFC-921C-E7B9-A7E4-3694E1875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25148"/>
            <a:ext cx="5896798" cy="33151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1F4D6F-D6F8-08D0-CD09-160C48174490}"/>
              </a:ext>
            </a:extLst>
          </p:cNvPr>
          <p:cNvSpPr txBox="1"/>
          <p:nvPr/>
        </p:nvSpPr>
        <p:spPr>
          <a:xfrm>
            <a:off x="6195791" y="6396335"/>
            <a:ext cx="621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Fuente: </a:t>
            </a:r>
            <a:r>
              <a:rPr lang="es-MX" sz="800" dirty="0" err="1"/>
              <a:t>Simon</a:t>
            </a:r>
            <a:r>
              <a:rPr lang="es-MX" sz="800" dirty="0"/>
              <a:t> Dawson/Reuters. (2020, 3 de julio</a:t>
            </a:r>
            <a:r>
              <a:rPr lang="es-MX" sz="800" i="1" dirty="0"/>
              <a:t>). People </a:t>
            </a:r>
            <a:r>
              <a:rPr lang="es-MX" sz="800" i="1" dirty="0" err="1"/>
              <a:t>gather</a:t>
            </a:r>
            <a:r>
              <a:rPr lang="es-MX" sz="800" i="1" dirty="0"/>
              <a:t> </a:t>
            </a:r>
            <a:r>
              <a:rPr lang="es-MX" sz="800" i="1" dirty="0" err="1"/>
              <a:t>to</a:t>
            </a:r>
            <a:r>
              <a:rPr lang="es-MX" sz="800" i="1" dirty="0"/>
              <a:t> </a:t>
            </a:r>
            <a:r>
              <a:rPr lang="es-MX" sz="800" i="1" dirty="0" err="1"/>
              <a:t>protest</a:t>
            </a:r>
            <a:r>
              <a:rPr lang="es-MX" sz="800" i="1" dirty="0"/>
              <a:t> </a:t>
            </a:r>
            <a:r>
              <a:rPr lang="es-MX" sz="800" i="1" dirty="0" err="1"/>
              <a:t>the</a:t>
            </a:r>
            <a:r>
              <a:rPr lang="es-MX" sz="800" i="1" dirty="0"/>
              <a:t> </a:t>
            </a:r>
            <a:r>
              <a:rPr lang="es-MX" sz="800" i="1" dirty="0" err="1"/>
              <a:t>treatment</a:t>
            </a:r>
            <a:r>
              <a:rPr lang="es-MX" sz="800" i="1" dirty="0"/>
              <a:t> </a:t>
            </a:r>
            <a:r>
              <a:rPr lang="es-MX" sz="800" i="1" dirty="0" err="1"/>
              <a:t>of</a:t>
            </a:r>
            <a:r>
              <a:rPr lang="es-MX" sz="800" i="1" dirty="0"/>
              <a:t> </a:t>
            </a:r>
            <a:r>
              <a:rPr lang="es-MX" sz="800" i="1" dirty="0" err="1"/>
              <a:t>Ethiopia´s</a:t>
            </a:r>
            <a:r>
              <a:rPr lang="es-MX" sz="800" i="1" dirty="0"/>
              <a:t> </a:t>
            </a:r>
            <a:r>
              <a:rPr lang="es-MX" sz="800" i="1" dirty="0" err="1"/>
              <a:t>ethnic</a:t>
            </a:r>
            <a:r>
              <a:rPr lang="es-MX" sz="800" i="1" dirty="0"/>
              <a:t> </a:t>
            </a:r>
            <a:r>
              <a:rPr lang="es-MX" sz="800" i="1" dirty="0" err="1"/>
              <a:t>Oromo</a:t>
            </a:r>
            <a:r>
              <a:rPr lang="es-MX" sz="800" i="1" dirty="0"/>
              <a:t> </a:t>
            </a:r>
            <a:r>
              <a:rPr lang="es-MX" sz="800" i="1" dirty="0" err="1"/>
              <a:t>group</a:t>
            </a:r>
            <a:r>
              <a:rPr lang="es-MX" sz="800" dirty="0"/>
              <a:t> [Foto]. </a:t>
            </a:r>
            <a:r>
              <a:rPr lang="es-MX" sz="800" dirty="0">
                <a:hlinkClick r:id="rId5"/>
              </a:rPr>
              <a:t>https://www.aljazeera.com/news/2020/7/5/how-hachalu-hundessas-murder-reveals-ethiopias-political-divide</a:t>
            </a:r>
            <a:r>
              <a:rPr lang="es-MX" sz="800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B3E182-CAB9-84FB-495D-D217DB3166DB}"/>
              </a:ext>
            </a:extLst>
          </p:cNvPr>
          <p:cNvSpPr txBox="1"/>
          <p:nvPr/>
        </p:nvSpPr>
        <p:spPr>
          <a:xfrm>
            <a:off x="6535539" y="637309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violencia en Amara y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Oromía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7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3AB6E-6CA5-00CE-2CCA-FF61602A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76" y="791268"/>
            <a:ext cx="6832600" cy="129302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Abiy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Ahmed ALI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5AF61-EBE3-067E-3ED9-F37249DE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59" y="2194560"/>
            <a:ext cx="7166087" cy="4219687"/>
          </a:xfrm>
        </p:spPr>
        <p:txBody>
          <a:bodyPr>
            <a:normAutofit/>
          </a:bodyPr>
          <a:lstStyle/>
          <a:p>
            <a:pPr algn="just"/>
            <a:r>
              <a:rPr lang="es-MX" sz="1800" dirty="0"/>
              <a:t>Primer ministro desde 2018.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La paz con Eritrea.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El “final” de la represión estatal.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El Nobel de la Paz.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La transición del EPRDF al Partido de la Prosperidad.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El impulso del “</a:t>
            </a:r>
            <a:r>
              <a:rPr lang="es-MX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Medemer</a:t>
            </a:r>
            <a:r>
              <a:rPr lang="es-MX" sz="1800" dirty="0"/>
              <a:t>” (vamos juntos).</a:t>
            </a:r>
          </a:p>
          <a:p>
            <a:pPr marL="457200" indent="-457200">
              <a:buFont typeface="+mj-lt"/>
              <a:buAutoNum type="arabicPeriod"/>
            </a:pPr>
            <a:endParaRPr lang="es-MX" sz="17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356621-C82E-79A5-64C2-F75C722D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05" y="1745705"/>
            <a:ext cx="3209365" cy="4472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D29A08-F242-A4F3-0DCB-8C1D7BF7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048" y="6406944"/>
            <a:ext cx="397595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3E312-722E-0B90-0F86-75B65415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67" y="639315"/>
            <a:ext cx="9837135" cy="1293028"/>
          </a:xfrm>
        </p:spPr>
        <p:txBody>
          <a:bodyPr>
            <a:normAutofit/>
          </a:bodyPr>
          <a:lstStyle/>
          <a:p>
            <a:pPr algn="ctr"/>
            <a:r>
              <a:rPr lang="es-MX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Medemer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de </a:t>
            </a:r>
            <a:r>
              <a:rPr lang="es-MX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Abiy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Ali o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regreso al “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panetiopianismo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6ECBC-2839-4C59-DFDD-52B94106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Plan nacionalista inspirado en la narrativa de la  “</a:t>
            </a:r>
            <a:r>
              <a:rPr lang="es-MX" sz="2400" b="1" dirty="0"/>
              <a:t>Gran Tradición”,</a:t>
            </a:r>
            <a:r>
              <a:rPr lang="es-MX" sz="2400" dirty="0"/>
              <a:t> a fin de centralizar, fortalecer y modernizar al imperio abisinio.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Refuerza su posición hegemónica a nivel continental e internacional.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Su instrumentalización política como contrapeso al federalismo, los movimientos nacionales y reclamos  territoriales.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endParaRPr lang="es-MX" sz="2400" dirty="0"/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AB8A6B-1EB0-2AC2-9339-75C520AEDF88}"/>
              </a:ext>
            </a:extLst>
          </p:cNvPr>
          <p:cNvSpPr txBox="1"/>
          <p:nvPr/>
        </p:nvSpPr>
        <p:spPr>
          <a:xfrm>
            <a:off x="1748117" y="2864224"/>
            <a:ext cx="90588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“[…] es imaginada, porque, independientemente de su inequidad y explotación[…], la nación es siempre concebida como una camaradería horizontal” (Anderson, B., 1991, p. 7).</a:t>
            </a:r>
          </a:p>
        </p:txBody>
      </p:sp>
    </p:spTree>
    <p:extLst>
      <p:ext uri="{BB962C8B-B14F-4D97-AF65-F5344CB8AC3E}">
        <p14:creationId xmlns:p14="http://schemas.microsoft.com/office/powerpoint/2010/main" val="33512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E0884-55A1-DA9D-ADC1-73B326F2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481985"/>
            <a:ext cx="6832600" cy="129302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“gran tradición” de Haile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Selassie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E53E8-5C54-2BD4-67EE-B2C2AB4E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912172"/>
            <a:ext cx="7089289" cy="4499837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endParaRPr lang="es-MX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300" dirty="0"/>
              <a:t>Impulsada por el </a:t>
            </a:r>
            <a:r>
              <a:rPr lang="es-MX" sz="2300" i="1" dirty="0"/>
              <a:t>n</a:t>
            </a:r>
            <a:r>
              <a:rPr lang="es-MX" sz="2300" dirty="0"/>
              <a:t>egus Haile </a:t>
            </a:r>
            <a:r>
              <a:rPr lang="es-MX" sz="2300" dirty="0" err="1"/>
              <a:t>Selassie</a:t>
            </a:r>
            <a:r>
              <a:rPr lang="es-MX" sz="2300" dirty="0"/>
              <a:t> I en colaboración con la UNESCO.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3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300" b="1" dirty="0"/>
              <a:t>Prestigio</a:t>
            </a:r>
            <a:r>
              <a:rPr lang="es-MX" sz="2300" dirty="0"/>
              <a:t> del imperio desde el periodo </a:t>
            </a:r>
            <a:r>
              <a:rPr lang="es-MX" sz="2300" dirty="0" err="1"/>
              <a:t>aksumita</a:t>
            </a:r>
            <a:r>
              <a:rPr lang="es-MX" sz="2300" dirty="0"/>
              <a:t> y la dinastía salomónica a través del </a:t>
            </a:r>
            <a:r>
              <a:rPr lang="es-MX" sz="2300" b="1" i="1" dirty="0" err="1"/>
              <a:t>Kebra</a:t>
            </a:r>
            <a:r>
              <a:rPr lang="es-MX" sz="2300" b="1" i="1" dirty="0"/>
              <a:t> </a:t>
            </a:r>
            <a:r>
              <a:rPr lang="es-MX" sz="2300" b="1" i="1" dirty="0" err="1"/>
              <a:t>Nagast</a:t>
            </a:r>
            <a:r>
              <a:rPr lang="es-MX" sz="2300" b="1" dirty="0"/>
              <a:t> </a:t>
            </a:r>
            <a:r>
              <a:rPr lang="es-MX" sz="2300" dirty="0"/>
              <a:t>y </a:t>
            </a:r>
            <a:r>
              <a:rPr lang="es-MX" sz="2300" b="1" i="1" dirty="0" err="1"/>
              <a:t>Fetha</a:t>
            </a:r>
            <a:r>
              <a:rPr lang="es-MX" sz="2300" b="1" i="1" dirty="0"/>
              <a:t> </a:t>
            </a:r>
            <a:r>
              <a:rPr lang="es-MX" sz="2300" b="1" i="1" dirty="0" err="1"/>
              <a:t>Nagast</a:t>
            </a:r>
            <a:r>
              <a:rPr lang="es-MX" sz="23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3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300" dirty="0"/>
              <a:t>Defiende su </a:t>
            </a:r>
            <a:r>
              <a:rPr lang="es-MX" sz="2300" b="1" dirty="0" err="1"/>
              <a:t>excepcionalismo</a:t>
            </a:r>
            <a:r>
              <a:rPr lang="es-MX" sz="2300" b="1" dirty="0"/>
              <a:t> histórico</a:t>
            </a:r>
            <a:r>
              <a:rPr lang="es-MX" sz="2300" dirty="0"/>
              <a:t>: </a:t>
            </a:r>
            <a:r>
              <a:rPr lang="es-MX" sz="2300" dirty="0" err="1"/>
              <a:t>contranarrativa</a:t>
            </a:r>
            <a:r>
              <a:rPr lang="es-MX" sz="2300" dirty="0"/>
              <a:t> colonial de autogobierno.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300" b="1" u="sng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300" b="1" dirty="0"/>
              <a:t>Legitima </a:t>
            </a:r>
            <a:r>
              <a:rPr lang="es-MX" sz="2300" dirty="0"/>
              <a:t>la hegemonía, estabilidad e instituciones del imperio abisinio como nación moderna (</a:t>
            </a:r>
            <a:r>
              <a:rPr lang="es-MX" sz="2300" i="1" dirty="0"/>
              <a:t>Addis </a:t>
            </a:r>
            <a:r>
              <a:rPr lang="es-MX" sz="2300" i="1" dirty="0" err="1"/>
              <a:t>Zaman</a:t>
            </a:r>
            <a:r>
              <a:rPr lang="es-MX" sz="2300" dirty="0"/>
              <a:t>).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3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300" dirty="0"/>
              <a:t>I</a:t>
            </a:r>
            <a:r>
              <a:rPr lang="es-MX" sz="2300" b="1" dirty="0"/>
              <a:t>nvisibiliza</a:t>
            </a:r>
            <a:r>
              <a:rPr lang="es-MX" sz="2300" dirty="0"/>
              <a:t> a las comunidades no amara y no cristianas.</a:t>
            </a:r>
          </a:p>
          <a:p>
            <a:pPr marL="457200" indent="-457200">
              <a:buFont typeface="+mj-lt"/>
              <a:buAutoNum type="arabicPeriod"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F38397-BACC-286F-04CF-C1DD9CC2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62" b="2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17FC2F-BE6B-88AD-4798-817E885CCE51}"/>
              </a:ext>
            </a:extLst>
          </p:cNvPr>
          <p:cNvSpPr txBox="1"/>
          <p:nvPr/>
        </p:nvSpPr>
        <p:spPr>
          <a:xfrm>
            <a:off x="5889811" y="6355843"/>
            <a:ext cx="7318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00" dirty="0"/>
              <a:t>Fuente: Wikimedia </a:t>
            </a:r>
            <a:r>
              <a:rPr lang="es-MX" sz="800" dirty="0" err="1"/>
              <a:t>Commons</a:t>
            </a:r>
            <a:r>
              <a:rPr lang="es-MX" sz="800" dirty="0"/>
              <a:t>. (1930, 2 de noviembre).</a:t>
            </a:r>
            <a:r>
              <a:rPr lang="es-MX" sz="800" i="1" dirty="0"/>
              <a:t>  </a:t>
            </a:r>
            <a:r>
              <a:rPr lang="es-MX" sz="800" i="1" dirty="0" err="1"/>
              <a:t>Emperor</a:t>
            </a:r>
            <a:r>
              <a:rPr lang="es-MX" sz="800" i="1" dirty="0"/>
              <a:t> Haile </a:t>
            </a:r>
            <a:r>
              <a:rPr lang="es-MX" sz="800" i="1" dirty="0" err="1"/>
              <a:t>Selassie</a:t>
            </a:r>
            <a:r>
              <a:rPr lang="es-MX" sz="800" i="1" dirty="0"/>
              <a:t> I </a:t>
            </a:r>
            <a:r>
              <a:rPr lang="es-MX" sz="800" i="1" dirty="0" err="1"/>
              <a:t>coronation</a:t>
            </a:r>
            <a:r>
              <a:rPr lang="es-MX" sz="800" i="1" dirty="0"/>
              <a:t> </a:t>
            </a:r>
            <a:r>
              <a:rPr lang="es-MX" sz="800" i="1" dirty="0" err="1"/>
              <a:t>day</a:t>
            </a:r>
            <a:r>
              <a:rPr lang="es-MX" sz="800" i="1" dirty="0"/>
              <a:t> </a:t>
            </a:r>
            <a:r>
              <a:rPr lang="es-MX" sz="800" dirty="0"/>
              <a:t>[Foto]. </a:t>
            </a:r>
            <a:r>
              <a:rPr lang="es-MX" sz="800" dirty="0">
                <a:hlinkClick r:id="rId3"/>
              </a:rPr>
              <a:t>https://commons.wikimedia.org/wiki/File:Emperor_Haile_Selassie_I.jpg</a:t>
            </a:r>
            <a:r>
              <a:rPr lang="es-MX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2408C3-B59E-94B0-9E35-18753630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" r="5287" b="-3"/>
          <a:stretch/>
        </p:blipFill>
        <p:spPr>
          <a:xfrm>
            <a:off x="685800" y="1028513"/>
            <a:ext cx="3644962" cy="5472559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B2E6F8D-0F08-C8F8-7DED-E39751BD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709" y="2180705"/>
            <a:ext cx="68326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“La razón principal de esta unidad es probablemente geográfica […] recuerdan las montañas de Europa en vez de África. Hay otro elemento que contribuye a la unidad […], que los pueblos, a pesar de su piel oscura, son similares a la raza blanca.</a:t>
            </a:r>
          </a:p>
          <a:p>
            <a:pPr marL="0" indent="0" algn="just">
              <a:buNone/>
            </a:pPr>
            <a:r>
              <a:rPr lang="es-MX" dirty="0"/>
              <a:t>Es por estas razones que hace mucho tiempo surgió una civilización que distingue a Etiopía de las regiones habitadas por negros de otras partes de África […]” (</a:t>
            </a:r>
            <a:r>
              <a:rPr lang="es-MX" dirty="0" err="1"/>
              <a:t>Doresse</a:t>
            </a:r>
            <a:r>
              <a:rPr lang="es-MX" dirty="0"/>
              <a:t>, J., 1959, p. 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94A173-9C81-B519-028C-935B039295EA}"/>
              </a:ext>
            </a:extLst>
          </p:cNvPr>
          <p:cNvSpPr txBox="1"/>
          <p:nvPr/>
        </p:nvSpPr>
        <p:spPr>
          <a:xfrm>
            <a:off x="5101390" y="613014"/>
            <a:ext cx="614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imágenes</a:t>
            </a:r>
          </a:p>
        </p:txBody>
      </p:sp>
    </p:spTree>
    <p:extLst>
      <p:ext uri="{BB962C8B-B14F-4D97-AF65-F5344CB8AC3E}">
        <p14:creationId xmlns:p14="http://schemas.microsoft.com/office/powerpoint/2010/main" val="17605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1DC9435E-09E5-4C60-8912-B8DE9B996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D19BDC2-D01F-E2A7-C8A0-A875E8FFE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0" y="1704287"/>
            <a:ext cx="5773102" cy="3824680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CC77458-72CC-CE71-3AAF-7559B0BF5A35}"/>
              </a:ext>
            </a:extLst>
          </p:cNvPr>
          <p:cNvSpPr txBox="1"/>
          <p:nvPr/>
        </p:nvSpPr>
        <p:spPr>
          <a:xfrm>
            <a:off x="1695105" y="5538145"/>
            <a:ext cx="3933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00" dirty="0" err="1">
                <a:solidFill>
                  <a:schemeClr val="bg1"/>
                </a:solidFill>
              </a:rPr>
              <a:t>Fuente:World</a:t>
            </a:r>
            <a:r>
              <a:rPr lang="es-MX" sz="800" dirty="0">
                <a:solidFill>
                  <a:schemeClr val="bg1"/>
                </a:solidFill>
              </a:rPr>
              <a:t> </a:t>
            </a:r>
            <a:r>
              <a:rPr lang="es-MX" sz="800" dirty="0" err="1">
                <a:solidFill>
                  <a:schemeClr val="bg1"/>
                </a:solidFill>
              </a:rPr>
              <a:t>History</a:t>
            </a:r>
            <a:r>
              <a:rPr lang="es-MX" sz="800" dirty="0">
                <a:solidFill>
                  <a:schemeClr val="bg1"/>
                </a:solidFill>
              </a:rPr>
              <a:t> </a:t>
            </a:r>
            <a:r>
              <a:rPr lang="es-MX" sz="800" dirty="0" err="1">
                <a:solidFill>
                  <a:schemeClr val="bg1"/>
                </a:solidFill>
              </a:rPr>
              <a:t>Encyclopedia</a:t>
            </a:r>
            <a:r>
              <a:rPr lang="es-MX" sz="800" dirty="0">
                <a:solidFill>
                  <a:schemeClr val="bg1"/>
                </a:solidFill>
              </a:rPr>
              <a:t>. (s.f.).</a:t>
            </a:r>
            <a:r>
              <a:rPr lang="es-MX" sz="800" i="1" dirty="0">
                <a:solidFill>
                  <a:schemeClr val="bg1"/>
                </a:solidFill>
              </a:rPr>
              <a:t> </a:t>
            </a:r>
            <a:r>
              <a:rPr lang="es-MX" sz="800" i="1" dirty="0" err="1">
                <a:solidFill>
                  <a:schemeClr val="bg1"/>
                </a:solidFill>
              </a:rPr>
              <a:t>Battle</a:t>
            </a:r>
            <a:r>
              <a:rPr lang="es-MX" sz="800" i="1" dirty="0">
                <a:solidFill>
                  <a:schemeClr val="bg1"/>
                </a:solidFill>
              </a:rPr>
              <a:t> </a:t>
            </a:r>
            <a:r>
              <a:rPr lang="es-MX" sz="800" i="1" dirty="0" err="1">
                <a:solidFill>
                  <a:schemeClr val="bg1"/>
                </a:solidFill>
              </a:rPr>
              <a:t>of</a:t>
            </a:r>
            <a:r>
              <a:rPr lang="es-MX" sz="800" i="1" dirty="0">
                <a:solidFill>
                  <a:schemeClr val="bg1"/>
                </a:solidFill>
              </a:rPr>
              <a:t> </a:t>
            </a:r>
            <a:r>
              <a:rPr lang="es-MX" sz="800" i="1" dirty="0" err="1">
                <a:solidFill>
                  <a:schemeClr val="bg1"/>
                </a:solidFill>
              </a:rPr>
              <a:t>Adwa</a:t>
            </a:r>
            <a:r>
              <a:rPr lang="es-MX" sz="800" i="1" dirty="0">
                <a:solidFill>
                  <a:schemeClr val="bg1"/>
                </a:solidFill>
              </a:rPr>
              <a:t> 1896 </a:t>
            </a:r>
            <a:r>
              <a:rPr lang="es-MX" sz="800" dirty="0">
                <a:solidFill>
                  <a:schemeClr val="bg1"/>
                </a:solidFill>
              </a:rPr>
              <a:t>[Ilustración].</a:t>
            </a:r>
            <a:r>
              <a:rPr lang="es-MX" sz="800" dirty="0"/>
              <a:t>].</a:t>
            </a:r>
            <a:r>
              <a:rPr lang="es-MX" sz="800" i="1" dirty="0"/>
              <a:t> </a:t>
            </a:r>
            <a:r>
              <a:rPr lang="es-MX" sz="800" dirty="0">
                <a:hlinkClick r:id="rId3"/>
              </a:rPr>
              <a:t>https://www.worldhistory.org/image/14806/battle-of-adwa/</a:t>
            </a:r>
            <a:r>
              <a:rPr lang="es-MX" sz="800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6FE34F-CB17-82BB-837F-509CDC057A85}"/>
              </a:ext>
            </a:extLst>
          </p:cNvPr>
          <p:cNvSpPr txBox="1"/>
          <p:nvPr/>
        </p:nvSpPr>
        <p:spPr>
          <a:xfrm>
            <a:off x="2621431" y="848559"/>
            <a:ext cx="694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del legado anticolonial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F5E98F6-4003-DF22-C3B4-6BF99425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82" y="1310224"/>
            <a:ext cx="3811716" cy="473439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52C4C41-4723-56F1-FBD4-E0359C4C0CCE}"/>
              </a:ext>
            </a:extLst>
          </p:cNvPr>
          <p:cNvSpPr txBox="1"/>
          <p:nvPr/>
        </p:nvSpPr>
        <p:spPr>
          <a:xfrm>
            <a:off x="8118563" y="6275450"/>
            <a:ext cx="23663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Fuente: </a:t>
            </a:r>
            <a:r>
              <a:rPr lang="es-MX" sz="900" i="1" dirty="0" err="1"/>
              <a:t>Ethiopia</a:t>
            </a:r>
            <a:r>
              <a:rPr lang="es-MX" sz="900" i="1" dirty="0"/>
              <a:t> </a:t>
            </a:r>
            <a:r>
              <a:rPr lang="es-MX" sz="900" i="1" dirty="0" err="1"/>
              <a:t>Tourism</a:t>
            </a:r>
            <a:r>
              <a:rPr lang="es-MX" sz="900" i="1" dirty="0"/>
              <a:t> </a:t>
            </a:r>
            <a:r>
              <a:rPr lang="es-MX" sz="900" i="1" dirty="0" err="1"/>
              <a:t>Review</a:t>
            </a:r>
            <a:r>
              <a:rPr lang="es-MX" sz="900" dirty="0"/>
              <a:t>. (1979)</a:t>
            </a:r>
          </a:p>
        </p:txBody>
      </p:sp>
    </p:spTree>
    <p:extLst>
      <p:ext uri="{BB962C8B-B14F-4D97-AF65-F5344CB8AC3E}">
        <p14:creationId xmlns:p14="http://schemas.microsoft.com/office/powerpoint/2010/main" val="11492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1724</TotalTime>
  <Words>945</Words>
  <Application>Microsoft Office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Times New Roman</vt:lpstr>
      <vt:lpstr>Estela de condensación</vt:lpstr>
      <vt:lpstr>El panetiopianismo de Abiy Ahmed Ali y el [des] nacionalismo del Estado Etíope</vt:lpstr>
      <vt:lpstr>Presentación de PowerPoint</vt:lpstr>
      <vt:lpstr>Presentación de PowerPoint</vt:lpstr>
      <vt:lpstr>Presentación de PowerPoint</vt:lpstr>
      <vt:lpstr>Abiy Ahmed ALI</vt:lpstr>
      <vt:lpstr>“Medemer” de Abiy Ahmed Ali o el regreso al “panetiopianismo”</vt:lpstr>
      <vt:lpstr>La “gran tradición” de Haile Selassie I</vt:lpstr>
      <vt:lpstr>Presentación de PowerPoint</vt:lpstr>
      <vt:lpstr>Presentación de PowerPoint</vt:lpstr>
      <vt:lpstr>Desafiando a la “gran tradición”</vt:lpstr>
      <vt:lpstr>Presentación de PowerPoint</vt:lpstr>
      <vt:lpstr>Conclusiones: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Alonso Zamora</dc:creator>
  <cp:lastModifiedBy>Luis Alonso Zamora</cp:lastModifiedBy>
  <cp:revision>45</cp:revision>
  <dcterms:created xsi:type="dcterms:W3CDTF">2023-10-15T16:53:10Z</dcterms:created>
  <dcterms:modified xsi:type="dcterms:W3CDTF">2023-10-18T04:53:04Z</dcterms:modified>
</cp:coreProperties>
</file>