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5" r:id="rId6"/>
    <p:sldId id="276" r:id="rId7"/>
    <p:sldId id="295" r:id="rId8"/>
    <p:sldId id="296" r:id="rId9"/>
    <p:sldId id="279" r:id="rId10"/>
    <p:sldId id="297" r:id="rId11"/>
    <p:sldId id="282" r:id="rId12"/>
    <p:sldId id="298" r:id="rId13"/>
    <p:sldId id="285" r:id="rId14"/>
    <p:sldId id="286" r:id="rId15"/>
    <p:sldId id="287" r:id="rId16"/>
    <p:sldId id="288" r:id="rId17"/>
    <p:sldId id="299" r:id="rId18"/>
    <p:sldId id="300" r:id="rId19"/>
    <p:sldId id="301" r:id="rId20"/>
    <p:sldId id="30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B43983-580D-4DF1-A438-AE742745BCA5}">
  <a:tblStyle styleId="{E1B43983-580D-4DF1-A438-AE742745BC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C0BCE-84C7-4A0A-A59C-FD38AD2F932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AA9692-4EF0-47B1-97C0-75C42371EA8A}">
      <dgm:prSet phldrT="[Texto]" custT="1"/>
      <dgm:spPr/>
      <dgm:t>
        <a:bodyPr/>
        <a:lstStyle/>
        <a:p>
          <a:pPr algn="r"/>
          <a:r>
            <a:rPr lang="es-ES" sz="1400" dirty="0" smtClean="0">
              <a:solidFill>
                <a:schemeClr val="tx1"/>
              </a:solidFill>
              <a:latin typeface="Montserrat Medium"/>
            </a:rPr>
            <a:t>Mejorar</a:t>
          </a:r>
          <a:r>
            <a:rPr lang="es-ES" sz="1600" dirty="0" smtClean="0">
              <a:solidFill>
                <a:schemeClr val="tx1"/>
              </a:solidFill>
              <a:latin typeface="Montserrat Medium"/>
            </a:rPr>
            <a:t> la salud</a:t>
          </a:r>
          <a:endParaRPr lang="es-ES" sz="1600" dirty="0">
            <a:latin typeface="Montserrat Medium"/>
          </a:endParaRPr>
        </a:p>
      </dgm:t>
    </dgm:pt>
    <dgm:pt modelId="{CE74B35B-BCDA-44F7-B45F-8F4739069799}" type="parTrans" cxnId="{89C3E1A8-193F-43F4-994F-C68445DDCCE9}">
      <dgm:prSet/>
      <dgm:spPr/>
      <dgm:t>
        <a:bodyPr/>
        <a:lstStyle/>
        <a:p>
          <a:endParaRPr lang="es-ES"/>
        </a:p>
      </dgm:t>
    </dgm:pt>
    <dgm:pt modelId="{44FE60E3-3DB3-4873-9A95-BD0C69194B43}" type="sibTrans" cxnId="{89C3E1A8-193F-43F4-994F-C68445DDCCE9}">
      <dgm:prSet/>
      <dgm:spPr/>
      <dgm:t>
        <a:bodyPr/>
        <a:lstStyle/>
        <a:p>
          <a:endParaRPr lang="es-ES"/>
        </a:p>
      </dgm:t>
    </dgm:pt>
    <dgm:pt modelId="{9D83A03A-E86D-4935-8AFE-AB87CBCB03A2}">
      <dgm:prSet phldrT="[Texto]"/>
      <dgm:spPr/>
      <dgm:t>
        <a:bodyPr/>
        <a:lstStyle/>
        <a:p>
          <a:r>
            <a:rPr lang="es-ES" dirty="0" smtClean="0">
              <a:latin typeface="Montserrat Medium"/>
            </a:rPr>
            <a:t>Erradicar la pobreza</a:t>
          </a:r>
          <a:endParaRPr lang="es-ES" dirty="0">
            <a:latin typeface="Montserrat Medium"/>
          </a:endParaRPr>
        </a:p>
      </dgm:t>
    </dgm:pt>
    <dgm:pt modelId="{A18A8C8C-9CA1-4658-9874-24860E8BA054}" type="parTrans" cxnId="{DCEE62C1-264A-4B49-A1CF-0FDFB460E779}">
      <dgm:prSet/>
      <dgm:spPr/>
      <dgm:t>
        <a:bodyPr/>
        <a:lstStyle/>
        <a:p>
          <a:endParaRPr lang="es-ES"/>
        </a:p>
      </dgm:t>
    </dgm:pt>
    <dgm:pt modelId="{98BE4015-E97D-4662-BF41-2179EF8A8D24}" type="sibTrans" cxnId="{DCEE62C1-264A-4B49-A1CF-0FDFB460E779}">
      <dgm:prSet/>
      <dgm:spPr/>
      <dgm:t>
        <a:bodyPr/>
        <a:lstStyle/>
        <a:p>
          <a:endParaRPr lang="es-ES"/>
        </a:p>
      </dgm:t>
    </dgm:pt>
    <dgm:pt modelId="{055B0A1E-EDFE-4951-9BC5-E7A95CD38B54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chemeClr val="tx1"/>
              </a:solidFill>
              <a:latin typeface="Montserrat Medium"/>
            </a:rPr>
            <a:t>Erradicar</a:t>
          </a:r>
          <a:r>
            <a:rPr lang="es-ES" sz="1600" dirty="0" smtClean="0">
              <a:solidFill>
                <a:schemeClr val="tx1"/>
              </a:solidFill>
              <a:latin typeface="Montserrat Medium"/>
            </a:rPr>
            <a:t> el VIH</a:t>
          </a:r>
          <a:endParaRPr lang="es-ES" sz="1600" dirty="0">
            <a:latin typeface="Montserrat Medium"/>
          </a:endParaRPr>
        </a:p>
      </dgm:t>
    </dgm:pt>
    <dgm:pt modelId="{9EBC60A9-8844-483D-B525-663C63FABDF3}" type="parTrans" cxnId="{74CED016-00C9-4EA3-8C11-DF66D5F57191}">
      <dgm:prSet/>
      <dgm:spPr/>
      <dgm:t>
        <a:bodyPr/>
        <a:lstStyle/>
        <a:p>
          <a:endParaRPr lang="es-ES"/>
        </a:p>
      </dgm:t>
    </dgm:pt>
    <dgm:pt modelId="{131B64D5-D6DD-49EB-A4DA-3DE78ABCD2D3}" type="sibTrans" cxnId="{74CED016-00C9-4EA3-8C11-DF66D5F57191}">
      <dgm:prSet/>
      <dgm:spPr/>
      <dgm:t>
        <a:bodyPr/>
        <a:lstStyle/>
        <a:p>
          <a:endParaRPr lang="es-ES"/>
        </a:p>
      </dgm:t>
    </dgm:pt>
    <dgm:pt modelId="{2099BA1B-401E-4D8A-9E1C-7161214030FC}">
      <dgm:prSet phldrT="[Texto]"/>
      <dgm:spPr/>
      <dgm:t>
        <a:bodyPr/>
        <a:lstStyle/>
        <a:p>
          <a:pPr algn="r"/>
          <a:r>
            <a:rPr lang="es-ES" dirty="0" smtClean="0">
              <a:latin typeface="Montserrat Medium"/>
            </a:rPr>
            <a:t>Enseñanza primaria universal</a:t>
          </a:r>
          <a:endParaRPr lang="es-ES" dirty="0">
            <a:latin typeface="Montserrat Medium"/>
          </a:endParaRPr>
        </a:p>
      </dgm:t>
    </dgm:pt>
    <dgm:pt modelId="{3BFF1EC9-8E72-4EB6-A999-0CFB3EEF2530}" type="parTrans" cxnId="{E792740D-F52F-48D7-85D2-5AEE1DC023AD}">
      <dgm:prSet/>
      <dgm:spPr/>
      <dgm:t>
        <a:bodyPr/>
        <a:lstStyle/>
        <a:p>
          <a:endParaRPr lang="es-ES"/>
        </a:p>
      </dgm:t>
    </dgm:pt>
    <dgm:pt modelId="{B6616F12-91E5-464A-A9A3-9EB0B1DF34E9}" type="sibTrans" cxnId="{E792740D-F52F-48D7-85D2-5AEE1DC023AD}">
      <dgm:prSet/>
      <dgm:spPr/>
      <dgm:t>
        <a:bodyPr/>
        <a:lstStyle/>
        <a:p>
          <a:endParaRPr lang="es-ES"/>
        </a:p>
      </dgm:t>
    </dgm:pt>
    <dgm:pt modelId="{0E9D6442-1AA9-4599-AFEB-1A1E10575069}">
      <dgm:prSet phldrT="[Texto]" custT="1"/>
      <dgm:spPr/>
      <dgm:t>
        <a:bodyPr/>
        <a:lstStyle/>
        <a:p>
          <a:pPr algn="ctr"/>
          <a:endParaRPr lang="es-ES" sz="1400" dirty="0">
            <a:latin typeface="Montserrat Medium"/>
          </a:endParaRPr>
        </a:p>
      </dgm:t>
    </dgm:pt>
    <dgm:pt modelId="{669F6987-C452-4797-BEDD-9EECA0288CA4}" type="parTrans" cxnId="{894E82BB-64EF-4219-84D2-0E3CB44FF52D}">
      <dgm:prSet/>
      <dgm:spPr/>
      <dgm:t>
        <a:bodyPr/>
        <a:lstStyle/>
        <a:p>
          <a:endParaRPr lang="es-ES"/>
        </a:p>
      </dgm:t>
    </dgm:pt>
    <dgm:pt modelId="{61EFD623-EFFD-4BCB-9434-ED9ECC3488E7}" type="sibTrans" cxnId="{894E82BB-64EF-4219-84D2-0E3CB44FF52D}">
      <dgm:prSet/>
      <dgm:spPr/>
      <dgm:t>
        <a:bodyPr/>
        <a:lstStyle/>
        <a:p>
          <a:endParaRPr lang="es-ES"/>
        </a:p>
      </dgm:t>
    </dgm:pt>
    <dgm:pt modelId="{AF90B135-5C42-4BF4-B7F6-603F4F614F90}">
      <dgm:prSet phldrT="[Texto]"/>
      <dgm:spPr/>
      <dgm:t>
        <a:bodyPr/>
        <a:lstStyle/>
        <a:p>
          <a:pPr algn="r"/>
          <a:r>
            <a:rPr lang="es-ES" dirty="0" smtClean="0">
              <a:latin typeface="Montserrat Medium"/>
            </a:rPr>
            <a:t>Reducir mortalidad de niños y niñas</a:t>
          </a:r>
          <a:endParaRPr lang="es-ES" dirty="0">
            <a:latin typeface="Montserrat Medium"/>
          </a:endParaRPr>
        </a:p>
      </dgm:t>
    </dgm:pt>
    <dgm:pt modelId="{008B13D9-3B80-4947-A253-A4B8AB20F684}" type="parTrans" cxnId="{D97858FB-020B-4D3C-B581-9F8649CDB7F8}">
      <dgm:prSet/>
      <dgm:spPr/>
      <dgm:t>
        <a:bodyPr/>
        <a:lstStyle/>
        <a:p>
          <a:endParaRPr lang="es-ES"/>
        </a:p>
      </dgm:t>
    </dgm:pt>
    <dgm:pt modelId="{EC9DBA69-E2A8-4F1D-8727-9CD5BD73F762}" type="sibTrans" cxnId="{D97858FB-020B-4D3C-B581-9F8649CDB7F8}">
      <dgm:prSet/>
      <dgm:spPr/>
      <dgm:t>
        <a:bodyPr/>
        <a:lstStyle/>
        <a:p>
          <a:endParaRPr lang="es-ES"/>
        </a:p>
      </dgm:t>
    </dgm:pt>
    <dgm:pt modelId="{E9B72600-82FF-4911-A873-13B558B6E038}">
      <dgm:prSet phldrT="[Texto]" custT="1"/>
      <dgm:spPr/>
      <dgm:t>
        <a:bodyPr/>
        <a:lstStyle/>
        <a:p>
          <a:pPr algn="l"/>
          <a:endParaRPr lang="es-ES" sz="1400" dirty="0">
            <a:latin typeface="Montserrat Medium"/>
          </a:endParaRPr>
        </a:p>
      </dgm:t>
    </dgm:pt>
    <dgm:pt modelId="{1E4D9243-220E-499F-93AC-CF3BB7D0E86E}" type="parTrans" cxnId="{3AE87A3F-F705-431D-8B37-6CBC2AE2C020}">
      <dgm:prSet/>
      <dgm:spPr/>
      <dgm:t>
        <a:bodyPr/>
        <a:lstStyle/>
        <a:p>
          <a:endParaRPr lang="es-ES"/>
        </a:p>
      </dgm:t>
    </dgm:pt>
    <dgm:pt modelId="{2F42F76D-0CA6-4D01-A0A8-B9AC5C204B78}" type="sibTrans" cxnId="{3AE87A3F-F705-431D-8B37-6CBC2AE2C020}">
      <dgm:prSet/>
      <dgm:spPr/>
      <dgm:t>
        <a:bodyPr/>
        <a:lstStyle/>
        <a:p>
          <a:endParaRPr lang="es-ES"/>
        </a:p>
      </dgm:t>
    </dgm:pt>
    <dgm:pt modelId="{CB6DB316-911B-4D17-B823-43605113212C}">
      <dgm:prSet phldrT="[Texto]"/>
      <dgm:spPr/>
      <dgm:t>
        <a:bodyPr/>
        <a:lstStyle/>
        <a:p>
          <a:r>
            <a:rPr lang="es-ES" dirty="0" smtClean="0">
              <a:latin typeface="Montserrat Medium"/>
            </a:rPr>
            <a:t>Promover la igualdad</a:t>
          </a:r>
          <a:endParaRPr lang="es-ES" dirty="0">
            <a:latin typeface="Montserrat Medium"/>
          </a:endParaRPr>
        </a:p>
      </dgm:t>
    </dgm:pt>
    <dgm:pt modelId="{1EC0E005-F125-4DD1-8413-A04D690F3996}" type="parTrans" cxnId="{89339966-9280-49E4-AE29-6FCC449239B1}">
      <dgm:prSet/>
      <dgm:spPr/>
      <dgm:t>
        <a:bodyPr/>
        <a:lstStyle/>
        <a:p>
          <a:endParaRPr lang="es-ES"/>
        </a:p>
      </dgm:t>
    </dgm:pt>
    <dgm:pt modelId="{F64FD7FB-F0BD-48DC-9246-D3DEA74D3059}" type="sibTrans" cxnId="{89339966-9280-49E4-AE29-6FCC449239B1}">
      <dgm:prSet/>
      <dgm:spPr/>
      <dgm:t>
        <a:bodyPr/>
        <a:lstStyle/>
        <a:p>
          <a:endParaRPr lang="es-ES"/>
        </a:p>
      </dgm:t>
    </dgm:pt>
    <dgm:pt modelId="{B343B685-44FA-4382-8C00-81EB1DFC64CF}" type="pres">
      <dgm:prSet presAssocID="{C24C0BCE-84C7-4A0A-A59C-FD38AD2F932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98E0881-7435-4E9F-A44D-C791ABF636B7}" type="pres">
      <dgm:prSet presAssocID="{C24C0BCE-84C7-4A0A-A59C-FD38AD2F9326}" presName="children" presStyleCnt="0"/>
      <dgm:spPr/>
    </dgm:pt>
    <dgm:pt modelId="{54F9A6ED-841F-4A80-AA20-F698F83EC7A8}" type="pres">
      <dgm:prSet presAssocID="{C24C0BCE-84C7-4A0A-A59C-FD38AD2F9326}" presName="child1group" presStyleCnt="0"/>
      <dgm:spPr/>
    </dgm:pt>
    <dgm:pt modelId="{DFB790A2-AF74-4145-A39D-636AB8B77E00}" type="pres">
      <dgm:prSet presAssocID="{C24C0BCE-84C7-4A0A-A59C-FD38AD2F9326}" presName="child1" presStyleLbl="bgAcc1" presStyleIdx="0" presStyleCnt="4"/>
      <dgm:spPr/>
      <dgm:t>
        <a:bodyPr/>
        <a:lstStyle/>
        <a:p>
          <a:endParaRPr lang="es-ES"/>
        </a:p>
      </dgm:t>
    </dgm:pt>
    <dgm:pt modelId="{48B83663-EB1E-4A88-939E-4E3633A9D9B1}" type="pres">
      <dgm:prSet presAssocID="{C24C0BCE-84C7-4A0A-A59C-FD38AD2F932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922769-425F-4100-8388-240994433B8E}" type="pres">
      <dgm:prSet presAssocID="{C24C0BCE-84C7-4A0A-A59C-FD38AD2F9326}" presName="child2group" presStyleCnt="0"/>
      <dgm:spPr/>
    </dgm:pt>
    <dgm:pt modelId="{FE46F8B2-80AC-4F7B-A5B6-DCD021EB0366}" type="pres">
      <dgm:prSet presAssocID="{C24C0BCE-84C7-4A0A-A59C-FD38AD2F9326}" presName="child2" presStyleLbl="bgAcc1" presStyleIdx="1" presStyleCnt="4"/>
      <dgm:spPr/>
      <dgm:t>
        <a:bodyPr/>
        <a:lstStyle/>
        <a:p>
          <a:endParaRPr lang="es-ES"/>
        </a:p>
      </dgm:t>
    </dgm:pt>
    <dgm:pt modelId="{FBB0C885-B05D-4557-A747-76AB3CAF690A}" type="pres">
      <dgm:prSet presAssocID="{C24C0BCE-84C7-4A0A-A59C-FD38AD2F932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EC4180-7C31-4502-85F8-62F30293D7B1}" type="pres">
      <dgm:prSet presAssocID="{C24C0BCE-84C7-4A0A-A59C-FD38AD2F9326}" presName="child3group" presStyleCnt="0"/>
      <dgm:spPr/>
    </dgm:pt>
    <dgm:pt modelId="{AA57A283-BED9-494A-9F8B-55B862936318}" type="pres">
      <dgm:prSet presAssocID="{C24C0BCE-84C7-4A0A-A59C-FD38AD2F9326}" presName="child3" presStyleLbl="bgAcc1" presStyleIdx="2" presStyleCnt="4"/>
      <dgm:spPr/>
      <dgm:t>
        <a:bodyPr/>
        <a:lstStyle/>
        <a:p>
          <a:endParaRPr lang="es-ES"/>
        </a:p>
      </dgm:t>
    </dgm:pt>
    <dgm:pt modelId="{E89C555B-D16D-4507-91C0-349E4030AC78}" type="pres">
      <dgm:prSet presAssocID="{C24C0BCE-84C7-4A0A-A59C-FD38AD2F932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84AF33-DAFA-46C3-9316-4DC8756864F3}" type="pres">
      <dgm:prSet presAssocID="{C24C0BCE-84C7-4A0A-A59C-FD38AD2F9326}" presName="child4group" presStyleCnt="0"/>
      <dgm:spPr/>
    </dgm:pt>
    <dgm:pt modelId="{A9011BD7-2D44-4288-A186-409B2411A375}" type="pres">
      <dgm:prSet presAssocID="{C24C0BCE-84C7-4A0A-A59C-FD38AD2F9326}" presName="child4" presStyleLbl="bgAcc1" presStyleIdx="3" presStyleCnt="4"/>
      <dgm:spPr/>
      <dgm:t>
        <a:bodyPr/>
        <a:lstStyle/>
        <a:p>
          <a:endParaRPr lang="es-ES"/>
        </a:p>
      </dgm:t>
    </dgm:pt>
    <dgm:pt modelId="{EB22A4D5-FA58-4318-8E10-BBE26411AF5E}" type="pres">
      <dgm:prSet presAssocID="{C24C0BCE-84C7-4A0A-A59C-FD38AD2F932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FF911-AD94-4C1B-A76F-3CDA658EF09A}" type="pres">
      <dgm:prSet presAssocID="{C24C0BCE-84C7-4A0A-A59C-FD38AD2F9326}" presName="childPlaceholder" presStyleCnt="0"/>
      <dgm:spPr/>
    </dgm:pt>
    <dgm:pt modelId="{E038C1CD-CB71-4833-AC6D-8482CA764A73}" type="pres">
      <dgm:prSet presAssocID="{C24C0BCE-84C7-4A0A-A59C-FD38AD2F9326}" presName="circle" presStyleCnt="0"/>
      <dgm:spPr/>
    </dgm:pt>
    <dgm:pt modelId="{B80E261A-813E-47E9-A485-C001EAFB5B6B}" type="pres">
      <dgm:prSet presAssocID="{C24C0BCE-84C7-4A0A-A59C-FD38AD2F932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4BB44-EB2B-4FF6-BACC-F406D22C7FE3}" type="pres">
      <dgm:prSet presAssocID="{C24C0BCE-84C7-4A0A-A59C-FD38AD2F932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7FC51-93AD-4C46-85E5-65F36133DB66}" type="pres">
      <dgm:prSet presAssocID="{C24C0BCE-84C7-4A0A-A59C-FD38AD2F932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58E90-EC7E-4308-B527-176A052168F3}" type="pres">
      <dgm:prSet presAssocID="{C24C0BCE-84C7-4A0A-A59C-FD38AD2F932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63E6E-BE33-4EDE-82BD-9F7859ADF60C}" type="pres">
      <dgm:prSet presAssocID="{C24C0BCE-84C7-4A0A-A59C-FD38AD2F9326}" presName="quadrantPlaceholder" presStyleCnt="0"/>
      <dgm:spPr/>
    </dgm:pt>
    <dgm:pt modelId="{BB6C1B45-FE99-4CCA-A670-56BC6F7E5CEA}" type="pres">
      <dgm:prSet presAssocID="{C24C0BCE-84C7-4A0A-A59C-FD38AD2F9326}" presName="center1" presStyleLbl="fgShp" presStyleIdx="0" presStyleCnt="2"/>
      <dgm:spPr/>
    </dgm:pt>
    <dgm:pt modelId="{0F389690-CDFC-4817-8E24-5B2036FDEEC3}" type="pres">
      <dgm:prSet presAssocID="{C24C0BCE-84C7-4A0A-A59C-FD38AD2F9326}" presName="center2" presStyleLbl="fgShp" presStyleIdx="1" presStyleCnt="2"/>
      <dgm:spPr/>
    </dgm:pt>
  </dgm:ptLst>
  <dgm:cxnLst>
    <dgm:cxn modelId="{3AE87A3F-F705-431D-8B37-6CBC2AE2C020}" srcId="{C24C0BCE-84C7-4A0A-A59C-FD38AD2F9326}" destId="{E9B72600-82FF-4911-A873-13B558B6E038}" srcOrd="3" destOrd="0" parTransId="{1E4D9243-220E-499F-93AC-CF3BB7D0E86E}" sibTransId="{2F42F76D-0CA6-4D01-A0A8-B9AC5C204B78}"/>
    <dgm:cxn modelId="{89C3E1A8-193F-43F4-994F-C68445DDCCE9}" srcId="{C24C0BCE-84C7-4A0A-A59C-FD38AD2F9326}" destId="{7BAA9692-4EF0-47B1-97C0-75C42371EA8A}" srcOrd="0" destOrd="0" parTransId="{CE74B35B-BCDA-44F7-B45F-8F4739069799}" sibTransId="{44FE60E3-3DB3-4873-9A95-BD0C69194B43}"/>
    <dgm:cxn modelId="{74CED016-00C9-4EA3-8C11-DF66D5F57191}" srcId="{C24C0BCE-84C7-4A0A-A59C-FD38AD2F9326}" destId="{055B0A1E-EDFE-4951-9BC5-E7A95CD38B54}" srcOrd="1" destOrd="0" parTransId="{9EBC60A9-8844-483D-B525-663C63FABDF3}" sibTransId="{131B64D5-D6DD-49EB-A4DA-3DE78ABCD2D3}"/>
    <dgm:cxn modelId="{98599262-9C38-4733-8708-115BECC5E1AA}" type="presOf" srcId="{C24C0BCE-84C7-4A0A-A59C-FD38AD2F9326}" destId="{B343B685-44FA-4382-8C00-81EB1DFC64CF}" srcOrd="0" destOrd="0" presId="urn:microsoft.com/office/officeart/2005/8/layout/cycle4"/>
    <dgm:cxn modelId="{3F8FAFDD-E75E-4B21-A7A9-D68B817F1D37}" type="presOf" srcId="{2099BA1B-401E-4D8A-9E1C-7161214030FC}" destId="{FBB0C885-B05D-4557-A747-76AB3CAF690A}" srcOrd="1" destOrd="0" presId="urn:microsoft.com/office/officeart/2005/8/layout/cycle4"/>
    <dgm:cxn modelId="{D97858FB-020B-4D3C-B581-9F8649CDB7F8}" srcId="{0E9D6442-1AA9-4599-AFEB-1A1E10575069}" destId="{AF90B135-5C42-4BF4-B7F6-603F4F614F90}" srcOrd="0" destOrd="0" parTransId="{008B13D9-3B80-4947-A253-A4B8AB20F684}" sibTransId="{EC9DBA69-E2A8-4F1D-8727-9CD5BD73F762}"/>
    <dgm:cxn modelId="{9A86FC7F-E7E4-4AF7-A213-0BC7D09F31CC}" type="presOf" srcId="{CB6DB316-911B-4D17-B823-43605113212C}" destId="{A9011BD7-2D44-4288-A186-409B2411A375}" srcOrd="0" destOrd="0" presId="urn:microsoft.com/office/officeart/2005/8/layout/cycle4"/>
    <dgm:cxn modelId="{6C511A01-1969-4DC9-A92B-625797555EA8}" type="presOf" srcId="{AF90B135-5C42-4BF4-B7F6-603F4F614F90}" destId="{E89C555B-D16D-4507-91C0-349E4030AC78}" srcOrd="1" destOrd="0" presId="urn:microsoft.com/office/officeart/2005/8/layout/cycle4"/>
    <dgm:cxn modelId="{E792740D-F52F-48D7-85D2-5AEE1DC023AD}" srcId="{055B0A1E-EDFE-4951-9BC5-E7A95CD38B54}" destId="{2099BA1B-401E-4D8A-9E1C-7161214030FC}" srcOrd="0" destOrd="0" parTransId="{3BFF1EC9-8E72-4EB6-A999-0CFB3EEF2530}" sibTransId="{B6616F12-91E5-464A-A9A3-9EB0B1DF34E9}"/>
    <dgm:cxn modelId="{C88E31AD-6C04-470B-955A-3C357EE65E2D}" type="presOf" srcId="{055B0A1E-EDFE-4951-9BC5-E7A95CD38B54}" destId="{DAB4BB44-EB2B-4FF6-BACC-F406D22C7FE3}" srcOrd="0" destOrd="0" presId="urn:microsoft.com/office/officeart/2005/8/layout/cycle4"/>
    <dgm:cxn modelId="{12DE4982-D172-45F3-B945-B8766A73403E}" type="presOf" srcId="{CB6DB316-911B-4D17-B823-43605113212C}" destId="{EB22A4D5-FA58-4318-8E10-BBE26411AF5E}" srcOrd="1" destOrd="0" presId="urn:microsoft.com/office/officeart/2005/8/layout/cycle4"/>
    <dgm:cxn modelId="{4287D872-4097-4EAB-BF42-C649D4856E61}" type="presOf" srcId="{9D83A03A-E86D-4935-8AFE-AB87CBCB03A2}" destId="{DFB790A2-AF74-4145-A39D-636AB8B77E00}" srcOrd="0" destOrd="0" presId="urn:microsoft.com/office/officeart/2005/8/layout/cycle4"/>
    <dgm:cxn modelId="{DCEE62C1-264A-4B49-A1CF-0FDFB460E779}" srcId="{7BAA9692-4EF0-47B1-97C0-75C42371EA8A}" destId="{9D83A03A-E86D-4935-8AFE-AB87CBCB03A2}" srcOrd="0" destOrd="0" parTransId="{A18A8C8C-9CA1-4658-9874-24860E8BA054}" sibTransId="{98BE4015-E97D-4662-BF41-2179EF8A8D24}"/>
    <dgm:cxn modelId="{A2927F80-9A22-488B-80F0-C13A65F76BED}" type="presOf" srcId="{AF90B135-5C42-4BF4-B7F6-603F4F614F90}" destId="{AA57A283-BED9-494A-9F8B-55B862936318}" srcOrd="0" destOrd="0" presId="urn:microsoft.com/office/officeart/2005/8/layout/cycle4"/>
    <dgm:cxn modelId="{894E82BB-64EF-4219-84D2-0E3CB44FF52D}" srcId="{C24C0BCE-84C7-4A0A-A59C-FD38AD2F9326}" destId="{0E9D6442-1AA9-4599-AFEB-1A1E10575069}" srcOrd="2" destOrd="0" parTransId="{669F6987-C452-4797-BEDD-9EECA0288CA4}" sibTransId="{61EFD623-EFFD-4BCB-9434-ED9ECC3488E7}"/>
    <dgm:cxn modelId="{89339966-9280-49E4-AE29-6FCC449239B1}" srcId="{E9B72600-82FF-4911-A873-13B558B6E038}" destId="{CB6DB316-911B-4D17-B823-43605113212C}" srcOrd="0" destOrd="0" parTransId="{1EC0E005-F125-4DD1-8413-A04D690F3996}" sibTransId="{F64FD7FB-F0BD-48DC-9246-D3DEA74D3059}"/>
    <dgm:cxn modelId="{50C4A7FF-9942-4092-B386-53DF82185C2C}" type="presOf" srcId="{0E9D6442-1AA9-4599-AFEB-1A1E10575069}" destId="{4937FC51-93AD-4C46-85E5-65F36133DB66}" srcOrd="0" destOrd="0" presId="urn:microsoft.com/office/officeart/2005/8/layout/cycle4"/>
    <dgm:cxn modelId="{6BEB80AE-1C5C-4A75-BB60-25EEC0D2E28C}" type="presOf" srcId="{2099BA1B-401E-4D8A-9E1C-7161214030FC}" destId="{FE46F8B2-80AC-4F7B-A5B6-DCD021EB0366}" srcOrd="0" destOrd="0" presId="urn:microsoft.com/office/officeart/2005/8/layout/cycle4"/>
    <dgm:cxn modelId="{5170F43D-0801-4001-B024-2B76794EB9E0}" type="presOf" srcId="{9D83A03A-E86D-4935-8AFE-AB87CBCB03A2}" destId="{48B83663-EB1E-4A88-939E-4E3633A9D9B1}" srcOrd="1" destOrd="0" presId="urn:microsoft.com/office/officeart/2005/8/layout/cycle4"/>
    <dgm:cxn modelId="{EA0899F4-B27B-4660-B9F4-6975055F75BA}" type="presOf" srcId="{7BAA9692-4EF0-47B1-97C0-75C42371EA8A}" destId="{B80E261A-813E-47E9-A485-C001EAFB5B6B}" srcOrd="0" destOrd="0" presId="urn:microsoft.com/office/officeart/2005/8/layout/cycle4"/>
    <dgm:cxn modelId="{57B64EEA-F33C-4B3A-BFC4-BCE903FAF3A2}" type="presOf" srcId="{E9B72600-82FF-4911-A873-13B558B6E038}" destId="{D6A58E90-EC7E-4308-B527-176A052168F3}" srcOrd="0" destOrd="0" presId="urn:microsoft.com/office/officeart/2005/8/layout/cycle4"/>
    <dgm:cxn modelId="{571E887A-79D7-44F7-9141-F9A60287595A}" type="presParOf" srcId="{B343B685-44FA-4382-8C00-81EB1DFC64CF}" destId="{B98E0881-7435-4E9F-A44D-C791ABF636B7}" srcOrd="0" destOrd="0" presId="urn:microsoft.com/office/officeart/2005/8/layout/cycle4"/>
    <dgm:cxn modelId="{21E6AA01-1E62-4E0F-8F6D-738AD9AB41C5}" type="presParOf" srcId="{B98E0881-7435-4E9F-A44D-C791ABF636B7}" destId="{54F9A6ED-841F-4A80-AA20-F698F83EC7A8}" srcOrd="0" destOrd="0" presId="urn:microsoft.com/office/officeart/2005/8/layout/cycle4"/>
    <dgm:cxn modelId="{C20C8272-7304-4E0A-8BAB-CDFE00FA81DC}" type="presParOf" srcId="{54F9A6ED-841F-4A80-AA20-F698F83EC7A8}" destId="{DFB790A2-AF74-4145-A39D-636AB8B77E00}" srcOrd="0" destOrd="0" presId="urn:microsoft.com/office/officeart/2005/8/layout/cycle4"/>
    <dgm:cxn modelId="{F458AD23-CEB2-4FCC-A349-DFB6184668D1}" type="presParOf" srcId="{54F9A6ED-841F-4A80-AA20-F698F83EC7A8}" destId="{48B83663-EB1E-4A88-939E-4E3633A9D9B1}" srcOrd="1" destOrd="0" presId="urn:microsoft.com/office/officeart/2005/8/layout/cycle4"/>
    <dgm:cxn modelId="{1D5E6A89-BC29-4719-ABAA-777B3E348342}" type="presParOf" srcId="{B98E0881-7435-4E9F-A44D-C791ABF636B7}" destId="{50922769-425F-4100-8388-240994433B8E}" srcOrd="1" destOrd="0" presId="urn:microsoft.com/office/officeart/2005/8/layout/cycle4"/>
    <dgm:cxn modelId="{487FDDE1-A693-45C5-89E2-F1FB841B19FF}" type="presParOf" srcId="{50922769-425F-4100-8388-240994433B8E}" destId="{FE46F8B2-80AC-4F7B-A5B6-DCD021EB0366}" srcOrd="0" destOrd="0" presId="urn:microsoft.com/office/officeart/2005/8/layout/cycle4"/>
    <dgm:cxn modelId="{03CA1CF3-470F-48CF-9880-112419439FCD}" type="presParOf" srcId="{50922769-425F-4100-8388-240994433B8E}" destId="{FBB0C885-B05D-4557-A747-76AB3CAF690A}" srcOrd="1" destOrd="0" presId="urn:microsoft.com/office/officeart/2005/8/layout/cycle4"/>
    <dgm:cxn modelId="{C4BFDF5F-DA3A-4FED-BE4E-388BDD3230C9}" type="presParOf" srcId="{B98E0881-7435-4E9F-A44D-C791ABF636B7}" destId="{85EC4180-7C31-4502-85F8-62F30293D7B1}" srcOrd="2" destOrd="0" presId="urn:microsoft.com/office/officeart/2005/8/layout/cycle4"/>
    <dgm:cxn modelId="{6B21090A-D58B-4A43-A8A1-C2D91665D9E5}" type="presParOf" srcId="{85EC4180-7C31-4502-85F8-62F30293D7B1}" destId="{AA57A283-BED9-494A-9F8B-55B862936318}" srcOrd="0" destOrd="0" presId="urn:microsoft.com/office/officeart/2005/8/layout/cycle4"/>
    <dgm:cxn modelId="{D0EC9732-7E75-4456-B757-2493B5DC2C2C}" type="presParOf" srcId="{85EC4180-7C31-4502-85F8-62F30293D7B1}" destId="{E89C555B-D16D-4507-91C0-349E4030AC78}" srcOrd="1" destOrd="0" presId="urn:microsoft.com/office/officeart/2005/8/layout/cycle4"/>
    <dgm:cxn modelId="{0F912316-8D2C-49C7-8881-9E56B6E971BC}" type="presParOf" srcId="{B98E0881-7435-4E9F-A44D-C791ABF636B7}" destId="{DB84AF33-DAFA-46C3-9316-4DC8756864F3}" srcOrd="3" destOrd="0" presId="urn:microsoft.com/office/officeart/2005/8/layout/cycle4"/>
    <dgm:cxn modelId="{FD4761AF-7B7A-4BFA-9F97-5C59041AB9AB}" type="presParOf" srcId="{DB84AF33-DAFA-46C3-9316-4DC8756864F3}" destId="{A9011BD7-2D44-4288-A186-409B2411A375}" srcOrd="0" destOrd="0" presId="urn:microsoft.com/office/officeart/2005/8/layout/cycle4"/>
    <dgm:cxn modelId="{09EF8DA1-2EF8-40F2-8BF2-FFB3995E38FC}" type="presParOf" srcId="{DB84AF33-DAFA-46C3-9316-4DC8756864F3}" destId="{EB22A4D5-FA58-4318-8E10-BBE26411AF5E}" srcOrd="1" destOrd="0" presId="urn:microsoft.com/office/officeart/2005/8/layout/cycle4"/>
    <dgm:cxn modelId="{3D01A98E-BF79-4837-8E8C-485CCCCAEA95}" type="presParOf" srcId="{B98E0881-7435-4E9F-A44D-C791ABF636B7}" destId="{CE2FF911-AD94-4C1B-A76F-3CDA658EF09A}" srcOrd="4" destOrd="0" presId="urn:microsoft.com/office/officeart/2005/8/layout/cycle4"/>
    <dgm:cxn modelId="{9E117432-CD29-43EB-A932-05C1FCE162AA}" type="presParOf" srcId="{B343B685-44FA-4382-8C00-81EB1DFC64CF}" destId="{E038C1CD-CB71-4833-AC6D-8482CA764A73}" srcOrd="1" destOrd="0" presId="urn:microsoft.com/office/officeart/2005/8/layout/cycle4"/>
    <dgm:cxn modelId="{92215C39-25A7-4932-8488-9F34D18566B2}" type="presParOf" srcId="{E038C1CD-CB71-4833-AC6D-8482CA764A73}" destId="{B80E261A-813E-47E9-A485-C001EAFB5B6B}" srcOrd="0" destOrd="0" presId="urn:microsoft.com/office/officeart/2005/8/layout/cycle4"/>
    <dgm:cxn modelId="{6497E97C-8716-4914-91F0-D299DF9A2439}" type="presParOf" srcId="{E038C1CD-CB71-4833-AC6D-8482CA764A73}" destId="{DAB4BB44-EB2B-4FF6-BACC-F406D22C7FE3}" srcOrd="1" destOrd="0" presId="urn:microsoft.com/office/officeart/2005/8/layout/cycle4"/>
    <dgm:cxn modelId="{5D6BEDB8-25F0-4704-A20C-5769EEBE9C02}" type="presParOf" srcId="{E038C1CD-CB71-4833-AC6D-8482CA764A73}" destId="{4937FC51-93AD-4C46-85E5-65F36133DB66}" srcOrd="2" destOrd="0" presId="urn:microsoft.com/office/officeart/2005/8/layout/cycle4"/>
    <dgm:cxn modelId="{4F95DF23-3CFE-4D63-A7D3-83FF26702C68}" type="presParOf" srcId="{E038C1CD-CB71-4833-AC6D-8482CA764A73}" destId="{D6A58E90-EC7E-4308-B527-176A052168F3}" srcOrd="3" destOrd="0" presId="urn:microsoft.com/office/officeart/2005/8/layout/cycle4"/>
    <dgm:cxn modelId="{E84976EA-888D-4ED0-A321-1892A0AF5C64}" type="presParOf" srcId="{E038C1CD-CB71-4833-AC6D-8482CA764A73}" destId="{8ED63E6E-BE33-4EDE-82BD-9F7859ADF60C}" srcOrd="4" destOrd="0" presId="urn:microsoft.com/office/officeart/2005/8/layout/cycle4"/>
    <dgm:cxn modelId="{94152114-A490-43E0-ACEB-21FE25A45EB1}" type="presParOf" srcId="{B343B685-44FA-4382-8C00-81EB1DFC64CF}" destId="{BB6C1B45-FE99-4CCA-A670-56BC6F7E5CEA}" srcOrd="2" destOrd="0" presId="urn:microsoft.com/office/officeart/2005/8/layout/cycle4"/>
    <dgm:cxn modelId="{2E9A321D-B070-4419-B829-837F37DD94B8}" type="presParOf" srcId="{B343B685-44FA-4382-8C00-81EB1DFC64CF}" destId="{0F389690-CDFC-4817-8E24-5B2036FDEEC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70886-2EDA-482E-AAAC-038D968E21D0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BAE888F-7F9C-46E3-8458-85CBC1B14B3D}">
      <dgm:prSet phldrT="[Texto]" custT="1"/>
      <dgm:spPr/>
      <dgm:t>
        <a:bodyPr/>
        <a:lstStyle/>
        <a:p>
          <a:r>
            <a:rPr lang="es-ES" sz="2000" dirty="0" smtClean="0">
              <a:latin typeface="Montserrat Medium"/>
            </a:rPr>
            <a:t>Financiación</a:t>
          </a:r>
          <a:endParaRPr lang="es-ES" sz="2000" dirty="0">
            <a:latin typeface="Montserrat Medium"/>
          </a:endParaRPr>
        </a:p>
      </dgm:t>
    </dgm:pt>
    <dgm:pt modelId="{709EAC35-9830-414D-8729-6C63746056E8}" type="parTrans" cxnId="{D0EB0F21-F0CD-46BD-8420-B3AB5C06EB02}">
      <dgm:prSet/>
      <dgm:spPr/>
      <dgm:t>
        <a:bodyPr/>
        <a:lstStyle/>
        <a:p>
          <a:endParaRPr lang="es-ES"/>
        </a:p>
      </dgm:t>
    </dgm:pt>
    <dgm:pt modelId="{807E6AF0-0CC0-4B1F-BC13-8F152D41006E}" type="sibTrans" cxnId="{D0EB0F21-F0CD-46BD-8420-B3AB5C06EB02}">
      <dgm:prSet/>
      <dgm:spPr/>
      <dgm:t>
        <a:bodyPr/>
        <a:lstStyle/>
        <a:p>
          <a:endParaRPr lang="es-ES"/>
        </a:p>
      </dgm:t>
    </dgm:pt>
    <dgm:pt modelId="{DEDCC69E-0025-47F0-9B68-0F58C1B633D7}">
      <dgm:prSet phldrT="[Texto]"/>
      <dgm:spPr/>
      <dgm:t>
        <a:bodyPr/>
        <a:lstStyle/>
        <a:p>
          <a:pPr algn="r"/>
          <a:endParaRPr lang="es-ES" dirty="0"/>
        </a:p>
      </dgm:t>
    </dgm:pt>
    <dgm:pt modelId="{0537C54F-BA28-416A-91E2-901033611C59}" type="parTrans" cxnId="{4B978484-E264-4E48-8BDC-807030732888}">
      <dgm:prSet/>
      <dgm:spPr/>
      <dgm:t>
        <a:bodyPr/>
        <a:lstStyle/>
        <a:p>
          <a:endParaRPr lang="es-ES"/>
        </a:p>
      </dgm:t>
    </dgm:pt>
    <dgm:pt modelId="{830CC137-5A95-437D-811A-8DCBB16F8486}" type="sibTrans" cxnId="{4B978484-E264-4E48-8BDC-807030732888}">
      <dgm:prSet/>
      <dgm:spPr/>
      <dgm:t>
        <a:bodyPr/>
        <a:lstStyle/>
        <a:p>
          <a:endParaRPr lang="es-ES"/>
        </a:p>
      </dgm:t>
    </dgm:pt>
    <dgm:pt modelId="{720C34F3-AF60-49D7-B6FC-E7A499DB40E8}">
      <dgm:prSet phldrT="[Texto]" custT="1"/>
      <dgm:spPr/>
      <dgm:t>
        <a:bodyPr/>
        <a:lstStyle/>
        <a:p>
          <a:r>
            <a:rPr lang="es-ES" sz="2000" dirty="0" smtClean="0">
              <a:latin typeface="Montserrat Medium"/>
            </a:rPr>
            <a:t>Creación de entorno propicio</a:t>
          </a:r>
          <a:endParaRPr lang="es-ES" sz="2000" dirty="0">
            <a:latin typeface="Montserrat Medium"/>
          </a:endParaRPr>
        </a:p>
      </dgm:t>
    </dgm:pt>
    <dgm:pt modelId="{7484C699-E6C7-4CC7-9BAC-D6F7435C6F86}" type="parTrans" cxnId="{9A13C3EF-8ADD-4FDF-A648-48052872A6B0}">
      <dgm:prSet/>
      <dgm:spPr/>
      <dgm:t>
        <a:bodyPr/>
        <a:lstStyle/>
        <a:p>
          <a:endParaRPr lang="es-ES"/>
        </a:p>
      </dgm:t>
    </dgm:pt>
    <dgm:pt modelId="{F6458FE6-70C5-43AB-8D1B-505DAE10278E}" type="sibTrans" cxnId="{9A13C3EF-8ADD-4FDF-A648-48052872A6B0}">
      <dgm:prSet/>
      <dgm:spPr/>
      <dgm:t>
        <a:bodyPr/>
        <a:lstStyle/>
        <a:p>
          <a:endParaRPr lang="es-ES"/>
        </a:p>
      </dgm:t>
    </dgm:pt>
    <dgm:pt modelId="{7A77E627-A6C6-471F-8C53-5C1BF4102350}">
      <dgm:prSet phldrT="[Texto]"/>
      <dgm:spPr/>
      <dgm:t>
        <a:bodyPr/>
        <a:lstStyle/>
        <a:p>
          <a:pPr algn="r"/>
          <a:endParaRPr lang="es-ES" dirty="0"/>
        </a:p>
      </dgm:t>
    </dgm:pt>
    <dgm:pt modelId="{13B789CC-A341-4A88-9B6F-BE98722E6D3B}" type="parTrans" cxnId="{25DB86ED-7F27-4C4C-851C-18A8312A3CA3}">
      <dgm:prSet/>
      <dgm:spPr/>
      <dgm:t>
        <a:bodyPr/>
        <a:lstStyle/>
        <a:p>
          <a:endParaRPr lang="es-ES"/>
        </a:p>
      </dgm:t>
    </dgm:pt>
    <dgm:pt modelId="{A4FDA70F-CEE2-43CF-BE03-348D0482772F}" type="sibTrans" cxnId="{25DB86ED-7F27-4C4C-851C-18A8312A3CA3}">
      <dgm:prSet/>
      <dgm:spPr/>
      <dgm:t>
        <a:bodyPr/>
        <a:lstStyle/>
        <a:p>
          <a:endParaRPr lang="es-ES"/>
        </a:p>
      </dgm:t>
    </dgm:pt>
    <dgm:pt modelId="{4620596D-370B-45E9-A613-DE7C07F5E114}">
      <dgm:prSet phldrT="[Texto]" custT="1"/>
      <dgm:spPr/>
      <dgm:t>
        <a:bodyPr/>
        <a:lstStyle/>
        <a:p>
          <a:r>
            <a:rPr lang="es-ES" sz="2000" dirty="0" smtClean="0">
              <a:latin typeface="Montserrat Medium"/>
            </a:rPr>
            <a:t>Desarrollo sostenible</a:t>
          </a:r>
          <a:endParaRPr lang="es-ES" sz="2000" dirty="0">
            <a:latin typeface="Montserrat Medium"/>
          </a:endParaRPr>
        </a:p>
      </dgm:t>
    </dgm:pt>
    <dgm:pt modelId="{DD08DE67-AF22-4E71-9E26-8829CF6EBCB1}" type="parTrans" cxnId="{24DEF759-07B9-4589-9F1E-EAD7D058E654}">
      <dgm:prSet/>
      <dgm:spPr/>
      <dgm:t>
        <a:bodyPr/>
        <a:lstStyle/>
        <a:p>
          <a:endParaRPr lang="es-ES"/>
        </a:p>
      </dgm:t>
    </dgm:pt>
    <dgm:pt modelId="{3759999A-EE18-4811-8077-53615C504356}" type="sibTrans" cxnId="{24DEF759-07B9-4589-9F1E-EAD7D058E654}">
      <dgm:prSet/>
      <dgm:spPr/>
      <dgm:t>
        <a:bodyPr/>
        <a:lstStyle/>
        <a:p>
          <a:endParaRPr lang="es-ES"/>
        </a:p>
      </dgm:t>
    </dgm:pt>
    <dgm:pt modelId="{D4969A61-0CF7-4B9E-996C-089EC85902CF}">
      <dgm:prSet phldrT="[Texto]"/>
      <dgm:spPr/>
      <dgm:t>
        <a:bodyPr/>
        <a:lstStyle/>
        <a:p>
          <a:pPr algn="r"/>
          <a:endParaRPr lang="es-ES" dirty="0"/>
        </a:p>
      </dgm:t>
    </dgm:pt>
    <dgm:pt modelId="{B2F47EB8-FFF8-47BD-9738-C06E7237C7E0}" type="parTrans" cxnId="{1DD7EF9E-23C0-46BF-9279-634005E4CE56}">
      <dgm:prSet/>
      <dgm:spPr/>
      <dgm:t>
        <a:bodyPr/>
        <a:lstStyle/>
        <a:p>
          <a:endParaRPr lang="es-ES"/>
        </a:p>
      </dgm:t>
    </dgm:pt>
    <dgm:pt modelId="{E97D3842-D4F2-46DC-9443-4DAD349CABCF}" type="sibTrans" cxnId="{1DD7EF9E-23C0-46BF-9279-634005E4CE56}">
      <dgm:prSet/>
      <dgm:spPr/>
      <dgm:t>
        <a:bodyPr/>
        <a:lstStyle/>
        <a:p>
          <a:endParaRPr lang="es-ES"/>
        </a:p>
      </dgm:t>
    </dgm:pt>
    <dgm:pt modelId="{74A39C97-219F-4D6C-9E6B-B6334ED95A01}" type="pres">
      <dgm:prSet presAssocID="{64870886-2EDA-482E-AAAC-038D968E21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788BAB-6A85-4A57-A62A-ECFE7AE49968}" type="pres">
      <dgm:prSet presAssocID="{9BAE888F-7F9C-46E3-8458-85CBC1B14B3D}" presName="circle1" presStyleLbl="node1" presStyleIdx="0" presStyleCnt="3"/>
      <dgm:spPr/>
      <dgm:t>
        <a:bodyPr/>
        <a:lstStyle/>
        <a:p>
          <a:endParaRPr lang="es-ES"/>
        </a:p>
      </dgm:t>
    </dgm:pt>
    <dgm:pt modelId="{F2BA02B1-7017-489D-BE00-5DDFD702D3AA}" type="pres">
      <dgm:prSet presAssocID="{9BAE888F-7F9C-46E3-8458-85CBC1B14B3D}" presName="space" presStyleCnt="0"/>
      <dgm:spPr/>
      <dgm:t>
        <a:bodyPr/>
        <a:lstStyle/>
        <a:p>
          <a:endParaRPr lang="es-ES"/>
        </a:p>
      </dgm:t>
    </dgm:pt>
    <dgm:pt modelId="{91199E4D-3A00-42E7-9A49-2367376ECD3E}" type="pres">
      <dgm:prSet presAssocID="{9BAE888F-7F9C-46E3-8458-85CBC1B14B3D}" presName="rect1" presStyleLbl="alignAcc1" presStyleIdx="0" presStyleCnt="3" custScaleY="100000"/>
      <dgm:spPr/>
      <dgm:t>
        <a:bodyPr/>
        <a:lstStyle/>
        <a:p>
          <a:endParaRPr lang="es-ES"/>
        </a:p>
      </dgm:t>
    </dgm:pt>
    <dgm:pt modelId="{9875F14B-9A9F-40E7-9E57-849338CB1CF5}" type="pres">
      <dgm:prSet presAssocID="{720C34F3-AF60-49D7-B6FC-E7A499DB40E8}" presName="vertSpace2" presStyleLbl="node1" presStyleIdx="0" presStyleCnt="3"/>
      <dgm:spPr/>
      <dgm:t>
        <a:bodyPr/>
        <a:lstStyle/>
        <a:p>
          <a:endParaRPr lang="es-ES"/>
        </a:p>
      </dgm:t>
    </dgm:pt>
    <dgm:pt modelId="{ACDEE17C-87EE-4CAD-898A-ADB26CB70A4E}" type="pres">
      <dgm:prSet presAssocID="{720C34F3-AF60-49D7-B6FC-E7A499DB40E8}" presName="circle2" presStyleLbl="node1" presStyleIdx="1" presStyleCnt="3"/>
      <dgm:spPr/>
      <dgm:t>
        <a:bodyPr/>
        <a:lstStyle/>
        <a:p>
          <a:endParaRPr lang="es-ES"/>
        </a:p>
      </dgm:t>
    </dgm:pt>
    <dgm:pt modelId="{2416A474-D1B5-406B-BF18-63C9C0DCC3D1}" type="pres">
      <dgm:prSet presAssocID="{720C34F3-AF60-49D7-B6FC-E7A499DB40E8}" presName="rect2" presStyleLbl="alignAcc1" presStyleIdx="1" presStyleCnt="3" custScaleY="111399"/>
      <dgm:spPr/>
      <dgm:t>
        <a:bodyPr/>
        <a:lstStyle/>
        <a:p>
          <a:endParaRPr lang="es-ES"/>
        </a:p>
      </dgm:t>
    </dgm:pt>
    <dgm:pt modelId="{5DC284C2-6A97-4B78-B3D1-EFB9FA37B6DB}" type="pres">
      <dgm:prSet presAssocID="{4620596D-370B-45E9-A613-DE7C07F5E114}" presName="vertSpace3" presStyleLbl="node1" presStyleIdx="1" presStyleCnt="3"/>
      <dgm:spPr/>
      <dgm:t>
        <a:bodyPr/>
        <a:lstStyle/>
        <a:p>
          <a:endParaRPr lang="es-ES"/>
        </a:p>
      </dgm:t>
    </dgm:pt>
    <dgm:pt modelId="{22D025EA-E082-42F7-B1FB-12961D2D8A82}" type="pres">
      <dgm:prSet presAssocID="{4620596D-370B-45E9-A613-DE7C07F5E114}" presName="circle3" presStyleLbl="node1" presStyleIdx="2" presStyleCnt="3"/>
      <dgm:spPr/>
      <dgm:t>
        <a:bodyPr/>
        <a:lstStyle/>
        <a:p>
          <a:endParaRPr lang="es-ES"/>
        </a:p>
      </dgm:t>
    </dgm:pt>
    <dgm:pt modelId="{E0D3C57F-1027-4D34-AD22-8F0FB09D8FBC}" type="pres">
      <dgm:prSet presAssocID="{4620596D-370B-45E9-A613-DE7C07F5E114}" presName="rect3" presStyleLbl="alignAcc1" presStyleIdx="2" presStyleCnt="3" custScaleY="90945"/>
      <dgm:spPr/>
      <dgm:t>
        <a:bodyPr/>
        <a:lstStyle/>
        <a:p>
          <a:endParaRPr lang="es-ES"/>
        </a:p>
      </dgm:t>
    </dgm:pt>
    <dgm:pt modelId="{3E6B990F-FB92-49B4-9686-4012455271A1}" type="pres">
      <dgm:prSet presAssocID="{9BAE888F-7F9C-46E3-8458-85CBC1B14B3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48E0B-17EF-4D85-B4F9-DE59D32C01A3}" type="pres">
      <dgm:prSet presAssocID="{9BAE888F-7F9C-46E3-8458-85CBC1B14B3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CF3CB-D38C-4986-B2C1-9B3A6204376B}" type="pres">
      <dgm:prSet presAssocID="{720C34F3-AF60-49D7-B6FC-E7A499DB40E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5E3EB2-56D5-402A-B47A-BE47CD5B0E25}" type="pres">
      <dgm:prSet presAssocID="{720C34F3-AF60-49D7-B6FC-E7A499DB40E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05EA7-91C7-438D-BE89-3E8328FAE2E4}" type="pres">
      <dgm:prSet presAssocID="{4620596D-370B-45E9-A613-DE7C07F5E11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5F3421-93D6-4D7A-B6E4-8812722EBCF7}" type="pres">
      <dgm:prSet presAssocID="{4620596D-370B-45E9-A613-DE7C07F5E11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1BBEB2-E977-4068-B2F3-5E59C9F4700F}" type="presOf" srcId="{9BAE888F-7F9C-46E3-8458-85CBC1B14B3D}" destId="{91199E4D-3A00-42E7-9A49-2367376ECD3E}" srcOrd="0" destOrd="0" presId="urn:microsoft.com/office/officeart/2005/8/layout/target3"/>
    <dgm:cxn modelId="{1DD7EF9E-23C0-46BF-9279-634005E4CE56}" srcId="{4620596D-370B-45E9-A613-DE7C07F5E114}" destId="{D4969A61-0CF7-4B9E-996C-089EC85902CF}" srcOrd="0" destOrd="0" parTransId="{B2F47EB8-FFF8-47BD-9738-C06E7237C7E0}" sibTransId="{E97D3842-D4F2-46DC-9443-4DAD349CABCF}"/>
    <dgm:cxn modelId="{D0EB0F21-F0CD-46BD-8420-B3AB5C06EB02}" srcId="{64870886-2EDA-482E-AAAC-038D968E21D0}" destId="{9BAE888F-7F9C-46E3-8458-85CBC1B14B3D}" srcOrd="0" destOrd="0" parTransId="{709EAC35-9830-414D-8729-6C63746056E8}" sibTransId="{807E6AF0-0CC0-4B1F-BC13-8F152D41006E}"/>
    <dgm:cxn modelId="{24DEF759-07B9-4589-9F1E-EAD7D058E654}" srcId="{64870886-2EDA-482E-AAAC-038D968E21D0}" destId="{4620596D-370B-45E9-A613-DE7C07F5E114}" srcOrd="2" destOrd="0" parTransId="{DD08DE67-AF22-4E71-9E26-8829CF6EBCB1}" sibTransId="{3759999A-EE18-4811-8077-53615C504356}"/>
    <dgm:cxn modelId="{30740F7B-4653-4D5F-AD4F-591F3BC755C8}" type="presOf" srcId="{DEDCC69E-0025-47F0-9B68-0F58C1B633D7}" destId="{0A048E0B-17EF-4D85-B4F9-DE59D32C01A3}" srcOrd="0" destOrd="0" presId="urn:microsoft.com/office/officeart/2005/8/layout/target3"/>
    <dgm:cxn modelId="{6199D7C5-F66E-47EC-85AB-09BE9012D123}" type="presOf" srcId="{4620596D-370B-45E9-A613-DE7C07F5E114}" destId="{1C605EA7-91C7-438D-BE89-3E8328FAE2E4}" srcOrd="1" destOrd="0" presId="urn:microsoft.com/office/officeart/2005/8/layout/target3"/>
    <dgm:cxn modelId="{CE064695-D8FD-483A-8C39-B5D6C3D9B953}" type="presOf" srcId="{9BAE888F-7F9C-46E3-8458-85CBC1B14B3D}" destId="{3E6B990F-FB92-49B4-9686-4012455271A1}" srcOrd="1" destOrd="0" presId="urn:microsoft.com/office/officeart/2005/8/layout/target3"/>
    <dgm:cxn modelId="{DF44B276-1012-4760-883E-1FC105F57C02}" type="presOf" srcId="{4620596D-370B-45E9-A613-DE7C07F5E114}" destId="{E0D3C57F-1027-4D34-AD22-8F0FB09D8FBC}" srcOrd="0" destOrd="0" presId="urn:microsoft.com/office/officeart/2005/8/layout/target3"/>
    <dgm:cxn modelId="{22D1A2D2-B094-4DF0-B9E0-44AFC3F938C3}" type="presOf" srcId="{7A77E627-A6C6-471F-8C53-5C1BF4102350}" destId="{B15E3EB2-56D5-402A-B47A-BE47CD5B0E25}" srcOrd="0" destOrd="0" presId="urn:microsoft.com/office/officeart/2005/8/layout/target3"/>
    <dgm:cxn modelId="{E30696DC-A147-4E35-B9D9-E38F18F4EDC8}" type="presOf" srcId="{720C34F3-AF60-49D7-B6FC-E7A499DB40E8}" destId="{BBCCF3CB-D38C-4986-B2C1-9B3A6204376B}" srcOrd="1" destOrd="0" presId="urn:microsoft.com/office/officeart/2005/8/layout/target3"/>
    <dgm:cxn modelId="{6BCD2694-FF46-4E92-A65B-3520FF426EEE}" type="presOf" srcId="{64870886-2EDA-482E-AAAC-038D968E21D0}" destId="{74A39C97-219F-4D6C-9E6B-B6334ED95A01}" srcOrd="0" destOrd="0" presId="urn:microsoft.com/office/officeart/2005/8/layout/target3"/>
    <dgm:cxn modelId="{8F2FA54E-FA83-4E87-BC31-327FD91CCD20}" type="presOf" srcId="{720C34F3-AF60-49D7-B6FC-E7A499DB40E8}" destId="{2416A474-D1B5-406B-BF18-63C9C0DCC3D1}" srcOrd="0" destOrd="0" presId="urn:microsoft.com/office/officeart/2005/8/layout/target3"/>
    <dgm:cxn modelId="{25DB86ED-7F27-4C4C-851C-18A8312A3CA3}" srcId="{720C34F3-AF60-49D7-B6FC-E7A499DB40E8}" destId="{7A77E627-A6C6-471F-8C53-5C1BF4102350}" srcOrd="0" destOrd="0" parTransId="{13B789CC-A341-4A88-9B6F-BE98722E6D3B}" sibTransId="{A4FDA70F-CEE2-43CF-BE03-348D0482772F}"/>
    <dgm:cxn modelId="{4B978484-E264-4E48-8BDC-807030732888}" srcId="{9BAE888F-7F9C-46E3-8458-85CBC1B14B3D}" destId="{DEDCC69E-0025-47F0-9B68-0F58C1B633D7}" srcOrd="0" destOrd="0" parTransId="{0537C54F-BA28-416A-91E2-901033611C59}" sibTransId="{830CC137-5A95-437D-811A-8DCBB16F8486}"/>
    <dgm:cxn modelId="{9A13C3EF-8ADD-4FDF-A648-48052872A6B0}" srcId="{64870886-2EDA-482E-AAAC-038D968E21D0}" destId="{720C34F3-AF60-49D7-B6FC-E7A499DB40E8}" srcOrd="1" destOrd="0" parTransId="{7484C699-E6C7-4CC7-9BAC-D6F7435C6F86}" sibTransId="{F6458FE6-70C5-43AB-8D1B-505DAE10278E}"/>
    <dgm:cxn modelId="{55045FF8-2C94-493E-B26C-0F6E9E67ECBB}" type="presOf" srcId="{D4969A61-0CF7-4B9E-996C-089EC85902CF}" destId="{B65F3421-93D6-4D7A-B6E4-8812722EBCF7}" srcOrd="0" destOrd="0" presId="urn:microsoft.com/office/officeart/2005/8/layout/target3"/>
    <dgm:cxn modelId="{C950045D-AEED-486B-B170-5104A54816FD}" type="presParOf" srcId="{74A39C97-219F-4D6C-9E6B-B6334ED95A01}" destId="{CC788BAB-6A85-4A57-A62A-ECFE7AE49968}" srcOrd="0" destOrd="0" presId="urn:microsoft.com/office/officeart/2005/8/layout/target3"/>
    <dgm:cxn modelId="{2E228507-782D-4C19-9518-E10ED17C5707}" type="presParOf" srcId="{74A39C97-219F-4D6C-9E6B-B6334ED95A01}" destId="{F2BA02B1-7017-489D-BE00-5DDFD702D3AA}" srcOrd="1" destOrd="0" presId="urn:microsoft.com/office/officeart/2005/8/layout/target3"/>
    <dgm:cxn modelId="{4A829208-E11A-4CC3-A522-8A21F2692F02}" type="presParOf" srcId="{74A39C97-219F-4D6C-9E6B-B6334ED95A01}" destId="{91199E4D-3A00-42E7-9A49-2367376ECD3E}" srcOrd="2" destOrd="0" presId="urn:microsoft.com/office/officeart/2005/8/layout/target3"/>
    <dgm:cxn modelId="{4CD2BFC0-8A4F-414C-A91C-58D1DDF8745C}" type="presParOf" srcId="{74A39C97-219F-4D6C-9E6B-B6334ED95A01}" destId="{9875F14B-9A9F-40E7-9E57-849338CB1CF5}" srcOrd="3" destOrd="0" presId="urn:microsoft.com/office/officeart/2005/8/layout/target3"/>
    <dgm:cxn modelId="{2C504A6F-E108-46E4-970B-952BE2DDA830}" type="presParOf" srcId="{74A39C97-219F-4D6C-9E6B-B6334ED95A01}" destId="{ACDEE17C-87EE-4CAD-898A-ADB26CB70A4E}" srcOrd="4" destOrd="0" presId="urn:microsoft.com/office/officeart/2005/8/layout/target3"/>
    <dgm:cxn modelId="{A521DEBD-E32A-4694-800D-6F65A60E2DD7}" type="presParOf" srcId="{74A39C97-219F-4D6C-9E6B-B6334ED95A01}" destId="{2416A474-D1B5-406B-BF18-63C9C0DCC3D1}" srcOrd="5" destOrd="0" presId="urn:microsoft.com/office/officeart/2005/8/layout/target3"/>
    <dgm:cxn modelId="{B09215C7-202F-490A-A991-3CFD7B30783C}" type="presParOf" srcId="{74A39C97-219F-4D6C-9E6B-B6334ED95A01}" destId="{5DC284C2-6A97-4B78-B3D1-EFB9FA37B6DB}" srcOrd="6" destOrd="0" presId="urn:microsoft.com/office/officeart/2005/8/layout/target3"/>
    <dgm:cxn modelId="{552225C0-3174-4F44-8898-2795249031BC}" type="presParOf" srcId="{74A39C97-219F-4D6C-9E6B-B6334ED95A01}" destId="{22D025EA-E082-42F7-B1FB-12961D2D8A82}" srcOrd="7" destOrd="0" presId="urn:microsoft.com/office/officeart/2005/8/layout/target3"/>
    <dgm:cxn modelId="{6A07ABB7-BD3C-4B2D-AF47-B866D7FE766B}" type="presParOf" srcId="{74A39C97-219F-4D6C-9E6B-B6334ED95A01}" destId="{E0D3C57F-1027-4D34-AD22-8F0FB09D8FBC}" srcOrd="8" destOrd="0" presId="urn:microsoft.com/office/officeart/2005/8/layout/target3"/>
    <dgm:cxn modelId="{A5BA868B-1EFA-4B15-9FF1-4EE1718F87A3}" type="presParOf" srcId="{74A39C97-219F-4D6C-9E6B-B6334ED95A01}" destId="{3E6B990F-FB92-49B4-9686-4012455271A1}" srcOrd="9" destOrd="0" presId="urn:microsoft.com/office/officeart/2005/8/layout/target3"/>
    <dgm:cxn modelId="{90F4E6AD-AA45-4EBA-95AB-A41B802DD42B}" type="presParOf" srcId="{74A39C97-219F-4D6C-9E6B-B6334ED95A01}" destId="{0A048E0B-17EF-4D85-B4F9-DE59D32C01A3}" srcOrd="10" destOrd="0" presId="urn:microsoft.com/office/officeart/2005/8/layout/target3"/>
    <dgm:cxn modelId="{3AA6FFBB-0CC4-4747-AB06-311C7671F856}" type="presParOf" srcId="{74A39C97-219F-4D6C-9E6B-B6334ED95A01}" destId="{BBCCF3CB-D38C-4986-B2C1-9B3A6204376B}" srcOrd="11" destOrd="0" presId="urn:microsoft.com/office/officeart/2005/8/layout/target3"/>
    <dgm:cxn modelId="{0AC5E69F-50CD-4FEB-92EC-5A1F1C3CDC26}" type="presParOf" srcId="{74A39C97-219F-4D6C-9E6B-B6334ED95A01}" destId="{B15E3EB2-56D5-402A-B47A-BE47CD5B0E25}" srcOrd="12" destOrd="0" presId="urn:microsoft.com/office/officeart/2005/8/layout/target3"/>
    <dgm:cxn modelId="{EA6C3123-9E58-4ADC-99DB-1A5262DCDCC8}" type="presParOf" srcId="{74A39C97-219F-4D6C-9E6B-B6334ED95A01}" destId="{1C605EA7-91C7-438D-BE89-3E8328FAE2E4}" srcOrd="13" destOrd="0" presId="urn:microsoft.com/office/officeart/2005/8/layout/target3"/>
    <dgm:cxn modelId="{96922B34-09F2-4CC1-99B1-61678271DBB4}" type="presParOf" srcId="{74A39C97-219F-4D6C-9E6B-B6334ED95A01}" destId="{B65F3421-93D6-4D7A-B6E4-8812722EBCF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3AD8F-31DB-491E-854D-AB7D169DB1B5}" type="doc">
      <dgm:prSet loTypeId="urn:microsoft.com/office/officeart/2005/8/layout/h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1FD2F804-9662-4184-8E03-0D1CC31327D5}">
      <dgm:prSet phldrT="[Texto]"/>
      <dgm:spPr/>
      <dgm:t>
        <a:bodyPr/>
        <a:lstStyle/>
        <a:p>
          <a:pPr algn="r"/>
          <a:r>
            <a:rPr lang="es-ES" dirty="0" smtClean="0"/>
            <a:t>Financiamiento</a:t>
          </a:r>
          <a:endParaRPr lang="es-ES" dirty="0"/>
        </a:p>
      </dgm:t>
    </dgm:pt>
    <dgm:pt modelId="{DD8B27EA-5A6B-4019-B895-00EB7C0DD934}" type="parTrans" cxnId="{256A7FB5-07FD-432F-8814-A38881946CFF}">
      <dgm:prSet/>
      <dgm:spPr/>
      <dgm:t>
        <a:bodyPr/>
        <a:lstStyle/>
        <a:p>
          <a:endParaRPr lang="es-ES"/>
        </a:p>
      </dgm:t>
    </dgm:pt>
    <dgm:pt modelId="{4E607AC7-9898-4A03-9FC9-FC3D63792DE2}" type="sibTrans" cxnId="{256A7FB5-07FD-432F-8814-A38881946CFF}">
      <dgm:prSet/>
      <dgm:spPr/>
      <dgm:t>
        <a:bodyPr/>
        <a:lstStyle/>
        <a:p>
          <a:endParaRPr lang="es-ES"/>
        </a:p>
      </dgm:t>
    </dgm:pt>
    <dgm:pt modelId="{BC0A9BCF-F585-48D5-AFCE-4EDE8BDFDD9F}">
      <dgm:prSet phldrT="[Texto]"/>
      <dgm:spPr/>
      <dgm:t>
        <a:bodyPr/>
        <a:lstStyle/>
        <a:p>
          <a:pPr algn="r"/>
          <a:r>
            <a:rPr lang="es-ES" dirty="0" smtClean="0"/>
            <a:t>Ámbitos de acción</a:t>
          </a:r>
          <a:endParaRPr lang="es-ES" dirty="0"/>
        </a:p>
      </dgm:t>
    </dgm:pt>
    <dgm:pt modelId="{E7E9080E-A8D2-4128-BBB9-90F610C84F9B}" type="parTrans" cxnId="{6B549DFC-6B1A-4518-84E3-1EC6F4D7A5BE}">
      <dgm:prSet/>
      <dgm:spPr/>
      <dgm:t>
        <a:bodyPr/>
        <a:lstStyle/>
        <a:p>
          <a:endParaRPr lang="es-ES"/>
        </a:p>
      </dgm:t>
    </dgm:pt>
    <dgm:pt modelId="{1C21449A-B3F0-45A4-B6E4-1697BA140FD8}" type="sibTrans" cxnId="{6B549DFC-6B1A-4518-84E3-1EC6F4D7A5BE}">
      <dgm:prSet/>
      <dgm:spPr/>
      <dgm:t>
        <a:bodyPr/>
        <a:lstStyle/>
        <a:p>
          <a:endParaRPr lang="es-ES"/>
        </a:p>
      </dgm:t>
    </dgm:pt>
    <dgm:pt modelId="{EC67FBD3-879E-4ACA-8AF3-C4D844B4467E}">
      <dgm:prSet phldrT="[Texto]" custT="1"/>
      <dgm:spPr/>
      <dgm:t>
        <a:bodyPr/>
        <a:lstStyle/>
        <a:p>
          <a:pPr algn="r"/>
          <a:r>
            <a:rPr lang="es-ES" sz="2000" dirty="0" smtClean="0"/>
            <a:t>Datos, vigilancia y seguimiento</a:t>
          </a:r>
          <a:endParaRPr lang="es-ES" sz="2000" dirty="0"/>
        </a:p>
      </dgm:t>
    </dgm:pt>
    <dgm:pt modelId="{CEF11FC5-85DC-47A1-AC12-D975D8B9A1A2}" type="sibTrans" cxnId="{99743478-E43B-4922-92B0-C7010C4FA3B0}">
      <dgm:prSet/>
      <dgm:spPr/>
      <dgm:t>
        <a:bodyPr/>
        <a:lstStyle/>
        <a:p>
          <a:endParaRPr lang="es-ES"/>
        </a:p>
      </dgm:t>
    </dgm:pt>
    <dgm:pt modelId="{50E8E2F3-894E-4149-97FD-FE5114A496DA}" type="parTrans" cxnId="{99743478-E43B-4922-92B0-C7010C4FA3B0}">
      <dgm:prSet/>
      <dgm:spPr/>
      <dgm:t>
        <a:bodyPr/>
        <a:lstStyle/>
        <a:p>
          <a:endParaRPr lang="es-ES"/>
        </a:p>
      </dgm:t>
    </dgm:pt>
    <dgm:pt modelId="{53BAE0BF-823A-42C2-841E-08F1CAE7A085}">
      <dgm:prSet custT="1"/>
      <dgm:spPr/>
      <dgm:t>
        <a:bodyPr/>
        <a:lstStyle/>
        <a:p>
          <a:pPr algn="l"/>
          <a:r>
            <a:rPr lang="es-MX" sz="1200" dirty="0" smtClean="0">
              <a:solidFill>
                <a:schemeClr val="tx1"/>
              </a:solidFill>
              <a:latin typeface="Montserrat SemiBold"/>
            </a:rPr>
            <a:t>Marco de Cooperación 2020-2025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092F7CC7-783D-4D99-B056-2475BCAA0B37}" type="parTrans" cxnId="{C5C818B9-83EF-4737-BF5F-91C8D2E11540}">
      <dgm:prSet/>
      <dgm:spPr/>
      <dgm:t>
        <a:bodyPr/>
        <a:lstStyle/>
        <a:p>
          <a:endParaRPr lang="es-ES"/>
        </a:p>
      </dgm:t>
    </dgm:pt>
    <dgm:pt modelId="{463C5014-3C3F-4C2F-A84B-820C91870CA1}" type="sibTrans" cxnId="{C5C818B9-83EF-4737-BF5F-91C8D2E11540}">
      <dgm:prSet/>
      <dgm:spPr/>
      <dgm:t>
        <a:bodyPr/>
        <a:lstStyle/>
        <a:p>
          <a:endParaRPr lang="es-ES"/>
        </a:p>
      </dgm:t>
    </dgm:pt>
    <dgm:pt modelId="{454AC89D-E4C9-4B4F-BC32-4BF263108891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  <a:latin typeface="Montserrat SemiBold"/>
            </a:rPr>
            <a:t>Consejo Nacional de Evaluación de la Política de Desarrollo social (CONEVAL)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056261E3-16F1-4C8B-8AC1-FB4488E990E5}" type="parTrans" cxnId="{1DC84611-6EFF-458B-BF0A-56D19A0590D3}">
      <dgm:prSet/>
      <dgm:spPr/>
      <dgm:t>
        <a:bodyPr/>
        <a:lstStyle/>
        <a:p>
          <a:endParaRPr lang="es-ES"/>
        </a:p>
      </dgm:t>
    </dgm:pt>
    <dgm:pt modelId="{823EFFB8-29D2-4731-A5F4-D4637640BF0C}" type="sibTrans" cxnId="{1DC84611-6EFF-458B-BF0A-56D19A0590D3}">
      <dgm:prSet/>
      <dgm:spPr/>
      <dgm:t>
        <a:bodyPr/>
        <a:lstStyle/>
        <a:p>
          <a:endParaRPr lang="es-ES"/>
        </a:p>
      </dgm:t>
    </dgm:pt>
    <dgm:pt modelId="{D4FFE5C6-7C7F-4303-802D-327BEFDE93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Montserrat SemiBold"/>
            </a:rPr>
            <a:t>Banco Interamericano de </a:t>
          </a:r>
          <a:r>
            <a:rPr lang="es-ES" sz="1200" dirty="0" smtClean="0">
              <a:solidFill>
                <a:schemeClr val="tx1"/>
              </a:solidFill>
              <a:latin typeface="Montserrat SemiBold"/>
            </a:rPr>
            <a:t>Desarrollo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068E4582-44C5-4EE1-A450-B8440B12F6F6}" type="parTrans" cxnId="{E1CFACAE-42E8-4DA4-9A39-7FBA1DF8236B}">
      <dgm:prSet/>
      <dgm:spPr/>
      <dgm:t>
        <a:bodyPr/>
        <a:lstStyle/>
        <a:p>
          <a:endParaRPr lang="es-ES"/>
        </a:p>
      </dgm:t>
    </dgm:pt>
    <dgm:pt modelId="{B35496CA-05C7-43F5-989D-49047D8594C1}" type="sibTrans" cxnId="{E1CFACAE-42E8-4DA4-9A39-7FBA1DF8236B}">
      <dgm:prSet/>
      <dgm:spPr/>
      <dgm:t>
        <a:bodyPr/>
        <a:lstStyle/>
        <a:p>
          <a:endParaRPr lang="es-ES"/>
        </a:p>
      </dgm:t>
    </dgm:pt>
    <dgm:pt modelId="{0BA26808-620B-486E-8BC4-7FBE8FFC8C2F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  <a:latin typeface="Montserrat SemiBold"/>
            </a:rPr>
            <a:t>Sistema de Naciones Unidas (A2030)  y México (PND 2019-2024)</a:t>
          </a:r>
          <a:r>
            <a:rPr lang="es-MX" sz="1200" dirty="0" smtClean="0">
              <a:solidFill>
                <a:schemeClr val="tx1"/>
              </a:solidFill>
              <a:latin typeface="Montserrat SemiBold"/>
            </a:rPr>
            <a:t> 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BD8E262B-D88E-4D59-8BDD-36AA43E7424A}" type="parTrans" cxnId="{72FB8F7A-6151-43B7-B62C-D2E4CFE5A8AD}">
      <dgm:prSet/>
      <dgm:spPr/>
      <dgm:t>
        <a:bodyPr/>
        <a:lstStyle/>
        <a:p>
          <a:endParaRPr lang="es-ES"/>
        </a:p>
      </dgm:t>
    </dgm:pt>
    <dgm:pt modelId="{A38E93C5-99EF-4076-9CB8-E8B3ECB0DA26}" type="sibTrans" cxnId="{72FB8F7A-6151-43B7-B62C-D2E4CFE5A8AD}">
      <dgm:prSet/>
      <dgm:spPr/>
      <dgm:t>
        <a:bodyPr/>
        <a:lstStyle/>
        <a:p>
          <a:endParaRPr lang="es-ES"/>
        </a:p>
      </dgm:t>
    </dgm:pt>
    <dgm:pt modelId="{61427699-5D52-4C51-B64D-D9F525B1B65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Montserrat SemiBold"/>
            </a:rPr>
            <a:t>Banco </a:t>
          </a:r>
          <a:r>
            <a:rPr lang="es-ES" sz="1200" dirty="0" smtClean="0">
              <a:solidFill>
                <a:schemeClr val="tx1"/>
              </a:solidFill>
              <a:latin typeface="Montserrat SemiBold"/>
            </a:rPr>
            <a:t>Mundial– Banco Interamericano </a:t>
          </a:r>
          <a:r>
            <a:rPr lang="es-ES" sz="1200" dirty="0" smtClean="0">
              <a:solidFill>
                <a:schemeClr val="tx1"/>
              </a:solidFill>
              <a:latin typeface="Montserrat SemiBold"/>
            </a:rPr>
            <a:t>de Reconstrucción y Fomento (BIRF</a:t>
          </a:r>
          <a:r>
            <a:rPr lang="es-ES" sz="1200" dirty="0" smtClean="0">
              <a:solidFill>
                <a:schemeClr val="tx1"/>
              </a:solidFill>
              <a:latin typeface="Montserrat SemiBold"/>
            </a:rPr>
            <a:t>) Banco </a:t>
          </a:r>
          <a:r>
            <a:rPr lang="es-ES" sz="1200" dirty="0" smtClean="0">
              <a:solidFill>
                <a:schemeClr val="tx1"/>
              </a:solidFill>
              <a:latin typeface="Montserrat SemiBold"/>
            </a:rPr>
            <a:t>de Desarrollo de América Latina y el Caribe (CAF)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B8248FF7-278E-415C-8E61-09E01360B9EE}" type="parTrans" cxnId="{05A48ABD-E7B1-4A9C-A740-9139E5D64A52}">
      <dgm:prSet/>
      <dgm:spPr/>
      <dgm:t>
        <a:bodyPr/>
        <a:lstStyle/>
        <a:p>
          <a:endParaRPr lang="es-ES"/>
        </a:p>
      </dgm:t>
    </dgm:pt>
    <dgm:pt modelId="{D4EF3709-6B37-4F7B-AE0D-FCDAEC1BC0D7}" type="sibTrans" cxnId="{05A48ABD-E7B1-4A9C-A740-9139E5D64A52}">
      <dgm:prSet/>
      <dgm:spPr/>
      <dgm:t>
        <a:bodyPr/>
        <a:lstStyle/>
        <a:p>
          <a:endParaRPr lang="es-ES"/>
        </a:p>
      </dgm:t>
    </dgm:pt>
    <dgm:pt modelId="{10F73277-FD7F-4A93-A9B9-243C2B19F206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  <a:latin typeface="Montserrat SemiBold"/>
            </a:rPr>
            <a:t>Comunidad Practica sobre exámenes  voluntarios (INV)  en LAC (CEPAL)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69CA198B-174A-470E-8A82-ECD36C3759F6}" type="parTrans" cxnId="{47C9C695-D530-437B-8CC8-18582FF75EEE}">
      <dgm:prSet/>
      <dgm:spPr/>
      <dgm:t>
        <a:bodyPr/>
        <a:lstStyle/>
        <a:p>
          <a:endParaRPr lang="es-ES"/>
        </a:p>
      </dgm:t>
    </dgm:pt>
    <dgm:pt modelId="{C82E18B9-47D0-46A8-9323-3C5B0EF4D836}" type="sibTrans" cxnId="{47C9C695-D530-437B-8CC8-18582FF75EEE}">
      <dgm:prSet/>
      <dgm:spPr/>
      <dgm:t>
        <a:bodyPr/>
        <a:lstStyle/>
        <a:p>
          <a:endParaRPr lang="es-ES"/>
        </a:p>
      </dgm:t>
    </dgm:pt>
    <dgm:pt modelId="{288A6218-AC69-4996-A145-BC3A084F341B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  <a:latin typeface="Montserrat SemiBold"/>
            </a:rPr>
            <a:t>Programa de las Naciones Unidas para el Desarrollo (PNUD)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EE35B459-0554-4090-8F02-F404AAE6406A}" type="parTrans" cxnId="{9CAD16E4-68A8-4AAC-8F93-46777DD15AAD}">
      <dgm:prSet/>
      <dgm:spPr/>
      <dgm:t>
        <a:bodyPr/>
        <a:lstStyle/>
        <a:p>
          <a:endParaRPr lang="es-ES"/>
        </a:p>
      </dgm:t>
    </dgm:pt>
    <dgm:pt modelId="{F9DC113D-1A30-44CF-98D5-1ADF8AE02E2F}" type="sibTrans" cxnId="{9CAD16E4-68A8-4AAC-8F93-46777DD15AAD}">
      <dgm:prSet/>
      <dgm:spPr/>
      <dgm:t>
        <a:bodyPr/>
        <a:lstStyle/>
        <a:p>
          <a:endParaRPr lang="es-ES"/>
        </a:p>
      </dgm:t>
    </dgm:pt>
    <dgm:pt modelId="{FBF487B2-CC20-4556-B3C3-6D61A1B50A76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  <a:latin typeface="Montserrat SemiBold"/>
            </a:rPr>
            <a:t>Grupo de coordinación Estadística</a:t>
          </a:r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330A4EE2-5252-4CDD-9F27-856743DB4C78}" type="parTrans" cxnId="{0409B32E-CE0F-42C0-938F-8FA8CF706F69}">
      <dgm:prSet/>
      <dgm:spPr/>
      <dgm:t>
        <a:bodyPr/>
        <a:lstStyle/>
        <a:p>
          <a:endParaRPr lang="es-ES"/>
        </a:p>
      </dgm:t>
    </dgm:pt>
    <dgm:pt modelId="{2C514E34-335D-40A1-BE39-487D1B0CD152}" type="sibTrans" cxnId="{0409B32E-CE0F-42C0-938F-8FA8CF706F69}">
      <dgm:prSet/>
      <dgm:spPr/>
      <dgm:t>
        <a:bodyPr/>
        <a:lstStyle/>
        <a:p>
          <a:endParaRPr lang="es-ES"/>
        </a:p>
      </dgm:t>
    </dgm:pt>
    <dgm:pt modelId="{10D69A3C-AE8C-4537-AC6C-1CA7ED8DBBB4}">
      <dgm:prSet custT="1"/>
      <dgm:spPr/>
      <dgm:t>
        <a:bodyPr/>
        <a:lstStyle/>
        <a:p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98678844-7D9E-40CC-A1E3-EC9308D652FE}" type="parTrans" cxnId="{F233D759-1CBF-4E06-88D7-F7D74EAE0E4B}">
      <dgm:prSet/>
      <dgm:spPr/>
      <dgm:t>
        <a:bodyPr/>
        <a:lstStyle/>
        <a:p>
          <a:endParaRPr lang="es-ES"/>
        </a:p>
      </dgm:t>
    </dgm:pt>
    <dgm:pt modelId="{E6B3A7A3-EAB7-4C42-BD47-F3049DCD4312}" type="sibTrans" cxnId="{F233D759-1CBF-4E06-88D7-F7D74EAE0E4B}">
      <dgm:prSet/>
      <dgm:spPr/>
      <dgm:t>
        <a:bodyPr/>
        <a:lstStyle/>
        <a:p>
          <a:endParaRPr lang="es-ES"/>
        </a:p>
      </dgm:t>
    </dgm:pt>
    <dgm:pt modelId="{3920E5DB-6B59-438F-8373-A5906FD1AF15}">
      <dgm:prSet custT="1"/>
      <dgm:spPr/>
      <dgm:t>
        <a:bodyPr/>
        <a:lstStyle/>
        <a:p>
          <a:pPr algn="l"/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9F560729-B257-4979-BB9E-B0A7EB828133}" type="parTrans" cxnId="{1FB42C8F-4876-4B7C-A4BF-972E792E193C}">
      <dgm:prSet/>
      <dgm:spPr/>
      <dgm:t>
        <a:bodyPr/>
        <a:lstStyle/>
        <a:p>
          <a:endParaRPr lang="es-ES"/>
        </a:p>
      </dgm:t>
    </dgm:pt>
    <dgm:pt modelId="{27E38C4C-5617-4F15-86EC-3039BD0448E2}" type="sibTrans" cxnId="{1FB42C8F-4876-4B7C-A4BF-972E792E193C}">
      <dgm:prSet/>
      <dgm:spPr/>
      <dgm:t>
        <a:bodyPr/>
        <a:lstStyle/>
        <a:p>
          <a:endParaRPr lang="es-ES"/>
        </a:p>
      </dgm:t>
    </dgm:pt>
    <dgm:pt modelId="{6085733E-CD5A-47F1-A11C-86CB1151111F}">
      <dgm:prSet custT="1"/>
      <dgm:spPr/>
      <dgm:t>
        <a:bodyPr/>
        <a:lstStyle/>
        <a:p>
          <a:pPr algn="l"/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6EEABD26-241B-4ECE-88C4-2364A2C2239B}" type="parTrans" cxnId="{652B8B32-318C-4EB6-8B51-8507189C760C}">
      <dgm:prSet/>
      <dgm:spPr/>
      <dgm:t>
        <a:bodyPr/>
        <a:lstStyle/>
        <a:p>
          <a:endParaRPr lang="es-ES"/>
        </a:p>
      </dgm:t>
    </dgm:pt>
    <dgm:pt modelId="{7F4629DF-CD7C-4BEC-8BA0-7D1B4153F87C}" type="sibTrans" cxnId="{652B8B32-318C-4EB6-8B51-8507189C760C}">
      <dgm:prSet/>
      <dgm:spPr/>
      <dgm:t>
        <a:bodyPr/>
        <a:lstStyle/>
        <a:p>
          <a:endParaRPr lang="es-ES"/>
        </a:p>
      </dgm:t>
    </dgm:pt>
    <dgm:pt modelId="{7F860229-F43E-42BB-A063-0CA34526A95F}">
      <dgm:prSet custT="1"/>
      <dgm:spPr/>
      <dgm:t>
        <a:bodyPr/>
        <a:lstStyle/>
        <a:p>
          <a:pPr algn="l"/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EA564901-A1DE-4863-884B-7F9276D0F61C}" type="parTrans" cxnId="{2FD26ECD-AA9A-4D15-AD56-609815CD47F5}">
      <dgm:prSet/>
      <dgm:spPr/>
      <dgm:t>
        <a:bodyPr/>
        <a:lstStyle/>
        <a:p>
          <a:endParaRPr lang="es-ES"/>
        </a:p>
      </dgm:t>
    </dgm:pt>
    <dgm:pt modelId="{7D6E699D-60AE-48D4-9542-C110C9E25C5B}" type="sibTrans" cxnId="{2FD26ECD-AA9A-4D15-AD56-609815CD47F5}">
      <dgm:prSet/>
      <dgm:spPr/>
      <dgm:t>
        <a:bodyPr/>
        <a:lstStyle/>
        <a:p>
          <a:endParaRPr lang="es-ES"/>
        </a:p>
      </dgm:t>
    </dgm:pt>
    <dgm:pt modelId="{4892C3DC-05EB-4108-B2A0-BFDCDDF16BD1}">
      <dgm:prSet custT="1"/>
      <dgm:spPr/>
      <dgm:t>
        <a:bodyPr/>
        <a:lstStyle/>
        <a:p>
          <a:pPr algn="l"/>
          <a:endParaRPr lang="es-ES" sz="1200" dirty="0">
            <a:solidFill>
              <a:schemeClr val="tx1"/>
            </a:solidFill>
            <a:latin typeface="Montserrat SemiBold"/>
          </a:endParaRPr>
        </a:p>
      </dgm:t>
    </dgm:pt>
    <dgm:pt modelId="{120DC10A-834C-4A39-B0A0-C84F969E0A32}" type="parTrans" cxnId="{02DC41C8-8086-41F4-8DD8-DF83A3D1F59E}">
      <dgm:prSet/>
      <dgm:spPr/>
      <dgm:t>
        <a:bodyPr/>
        <a:lstStyle/>
        <a:p>
          <a:endParaRPr lang="es-ES"/>
        </a:p>
      </dgm:t>
    </dgm:pt>
    <dgm:pt modelId="{49A5B71C-857C-4723-86CB-33736B51D05B}" type="sibTrans" cxnId="{02DC41C8-8086-41F4-8DD8-DF83A3D1F59E}">
      <dgm:prSet/>
      <dgm:spPr/>
      <dgm:t>
        <a:bodyPr/>
        <a:lstStyle/>
        <a:p>
          <a:endParaRPr lang="es-ES"/>
        </a:p>
      </dgm:t>
    </dgm:pt>
    <dgm:pt modelId="{3CB48740-D0A2-4EF4-9661-B88836B48FC7}" type="pres">
      <dgm:prSet presAssocID="{A8B3AD8F-31DB-491E-854D-AB7D169DB1B5}" presName="linearFlow" presStyleCnt="0">
        <dgm:presLayoutVars>
          <dgm:dir/>
          <dgm:animLvl val="lvl"/>
          <dgm:resizeHandles/>
        </dgm:presLayoutVars>
      </dgm:prSet>
      <dgm:spPr/>
    </dgm:pt>
    <dgm:pt modelId="{68569D44-BD79-4696-9554-0EF72D5E98B2}" type="pres">
      <dgm:prSet presAssocID="{1FD2F804-9662-4184-8E03-0D1CC31327D5}" presName="compositeNode" presStyleCnt="0">
        <dgm:presLayoutVars>
          <dgm:bulletEnabled val="1"/>
        </dgm:presLayoutVars>
      </dgm:prSet>
      <dgm:spPr/>
    </dgm:pt>
    <dgm:pt modelId="{DE36D992-2785-4317-AD56-D2E6074BF3B6}" type="pres">
      <dgm:prSet presAssocID="{1FD2F804-9662-4184-8E03-0D1CC31327D5}" presName="image" presStyleLbl="fgImgPlace1" presStyleIdx="0" presStyleCnt="3" custScaleX="53256" custScaleY="48044"/>
      <dgm:spPr>
        <a:prstGeom prst="flowChartConnector">
          <a:avLst/>
        </a:prstGeom>
        <a:ln>
          <a:noFill/>
        </a:ln>
      </dgm:spPr>
    </dgm:pt>
    <dgm:pt modelId="{F2FA143B-ABD0-4D43-B702-86454A70795C}" type="pres">
      <dgm:prSet presAssocID="{1FD2F804-9662-4184-8E03-0D1CC31327D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C35BB-F101-4A9D-9E13-68DD7142D445}" type="pres">
      <dgm:prSet presAssocID="{1FD2F804-9662-4184-8E03-0D1CC31327D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BC5FF-C342-4421-8819-D979ED4F6D21}" type="pres">
      <dgm:prSet presAssocID="{4E607AC7-9898-4A03-9FC9-FC3D63792DE2}" presName="sibTrans" presStyleCnt="0"/>
      <dgm:spPr/>
    </dgm:pt>
    <dgm:pt modelId="{703CBCD4-1D00-467C-A73E-C375C4C4B3F5}" type="pres">
      <dgm:prSet presAssocID="{BC0A9BCF-F585-48D5-AFCE-4EDE8BDFDD9F}" presName="compositeNode" presStyleCnt="0">
        <dgm:presLayoutVars>
          <dgm:bulletEnabled val="1"/>
        </dgm:presLayoutVars>
      </dgm:prSet>
      <dgm:spPr/>
    </dgm:pt>
    <dgm:pt modelId="{0E0F95F3-1E9F-49DC-91EC-BB9193B6A63E}" type="pres">
      <dgm:prSet presAssocID="{BC0A9BCF-F585-48D5-AFCE-4EDE8BDFDD9F}" presName="image" presStyleLbl="fgImgPlace1" presStyleIdx="1" presStyleCnt="3" custScaleX="53256" custScaleY="48044"/>
      <dgm:spPr>
        <a:prstGeom prst="flowChartConnector">
          <a:avLst/>
        </a:prstGeom>
        <a:ln>
          <a:noFill/>
        </a:ln>
      </dgm:spPr>
    </dgm:pt>
    <dgm:pt modelId="{B4B58612-22C0-4B88-93C4-4FB1270881FC}" type="pres">
      <dgm:prSet presAssocID="{BC0A9BCF-F585-48D5-AFCE-4EDE8BDFDD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8E9E4D-BA92-43A2-894F-2F1527904C45}" type="pres">
      <dgm:prSet presAssocID="{BC0A9BCF-F585-48D5-AFCE-4EDE8BDFDD9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EEA138-9F7D-470A-A91E-265263D0E9DE}" type="pres">
      <dgm:prSet presAssocID="{1C21449A-B3F0-45A4-B6E4-1697BA140FD8}" presName="sibTrans" presStyleCnt="0"/>
      <dgm:spPr/>
    </dgm:pt>
    <dgm:pt modelId="{AE6D1B09-454F-4CD1-A85F-B14F75D73A82}" type="pres">
      <dgm:prSet presAssocID="{EC67FBD3-879E-4ACA-8AF3-C4D844B4467E}" presName="compositeNode" presStyleCnt="0">
        <dgm:presLayoutVars>
          <dgm:bulletEnabled val="1"/>
        </dgm:presLayoutVars>
      </dgm:prSet>
      <dgm:spPr/>
    </dgm:pt>
    <dgm:pt modelId="{D375E499-A7F0-4C14-96B5-765DF82F144B}" type="pres">
      <dgm:prSet presAssocID="{EC67FBD3-879E-4ACA-8AF3-C4D844B4467E}" presName="image" presStyleLbl="fgImgPlace1" presStyleIdx="2" presStyleCnt="3" custScaleX="53256" custScaleY="48044"/>
      <dgm:spPr>
        <a:prstGeom prst="flowChartConnector">
          <a:avLst/>
        </a:prstGeom>
        <a:ln>
          <a:noFill/>
        </a:ln>
      </dgm:spPr>
    </dgm:pt>
    <dgm:pt modelId="{9BB585FF-71B7-46D9-833B-C91DB2933296}" type="pres">
      <dgm:prSet presAssocID="{EC67FBD3-879E-4ACA-8AF3-C4D844B446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0F8A24-08AF-41B2-A6DE-6ED11F6B33EC}" type="pres">
      <dgm:prSet presAssocID="{EC67FBD3-879E-4ACA-8AF3-C4D844B4467E}" presName="parentNode" presStyleLbl="revTx" presStyleIdx="2" presStyleCnt="3" custScaleX="2423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8AED65-CCC8-47AF-A68E-D42479F6249C}" type="presOf" srcId="{288A6218-AC69-4996-A145-BC3A084F341B}" destId="{B4B58612-22C0-4B88-93C4-4FB1270881FC}" srcOrd="0" destOrd="4" presId="urn:microsoft.com/office/officeart/2005/8/layout/hList2"/>
    <dgm:cxn modelId="{F233D759-1CBF-4E06-88D7-F7D74EAE0E4B}" srcId="{1FD2F804-9662-4184-8E03-0D1CC31327D5}" destId="{10D69A3C-AE8C-4537-AC6C-1CA7ED8DBBB4}" srcOrd="1" destOrd="0" parTransId="{98678844-7D9E-40CC-A1E3-EC9308D652FE}" sibTransId="{E6B3A7A3-EAB7-4C42-BD47-F3049DCD4312}"/>
    <dgm:cxn modelId="{3FAB1D65-FE79-4D21-BD78-000E293EDEE5}" type="presOf" srcId="{53BAE0BF-823A-42C2-841E-08F1CAE7A085}" destId="{B4B58612-22C0-4B88-93C4-4FB1270881FC}" srcOrd="0" destOrd="0" presId="urn:microsoft.com/office/officeart/2005/8/layout/hList2"/>
    <dgm:cxn modelId="{7DD36AA1-1FDD-47D6-B2F8-93CF6712D4F1}" type="presOf" srcId="{D4FFE5C6-7C7F-4303-802D-327BEFDE93ED}" destId="{F2FA143B-ABD0-4D43-B702-86454A70795C}" srcOrd="0" destOrd="0" presId="urn:microsoft.com/office/officeart/2005/8/layout/hList2"/>
    <dgm:cxn modelId="{3D0FB133-7677-4E2C-A86D-D9209663C858}" type="presOf" srcId="{BC0A9BCF-F585-48D5-AFCE-4EDE8BDFDD9F}" destId="{F08E9E4D-BA92-43A2-894F-2F1527904C45}" srcOrd="0" destOrd="0" presId="urn:microsoft.com/office/officeart/2005/8/layout/hList2"/>
    <dgm:cxn modelId="{E324AC49-BBF7-40A8-B386-428389E24E57}" type="presOf" srcId="{7F860229-F43E-42BB-A063-0CA34526A95F}" destId="{9BB585FF-71B7-46D9-833B-C91DB2933296}" srcOrd="0" destOrd="1" presId="urn:microsoft.com/office/officeart/2005/8/layout/hList2"/>
    <dgm:cxn modelId="{E247C4E4-E2F1-4C78-9D7F-9112C6797300}" type="presOf" srcId="{A8B3AD8F-31DB-491E-854D-AB7D169DB1B5}" destId="{3CB48740-D0A2-4EF4-9661-B88836B48FC7}" srcOrd="0" destOrd="0" presId="urn:microsoft.com/office/officeart/2005/8/layout/hList2"/>
    <dgm:cxn modelId="{BE10AD8B-BA9C-4009-B504-9B88BD4EF5FA}" type="presOf" srcId="{EC67FBD3-879E-4ACA-8AF3-C4D844B4467E}" destId="{DE0F8A24-08AF-41B2-A6DE-6ED11F6B33EC}" srcOrd="0" destOrd="0" presId="urn:microsoft.com/office/officeart/2005/8/layout/hList2"/>
    <dgm:cxn modelId="{5FF99FB4-B72E-4250-908B-962CA56797A2}" type="presOf" srcId="{0BA26808-620B-486E-8BC4-7FBE8FFC8C2F}" destId="{B4B58612-22C0-4B88-93C4-4FB1270881FC}" srcOrd="0" destOrd="2" presId="urn:microsoft.com/office/officeart/2005/8/layout/hList2"/>
    <dgm:cxn modelId="{2EE1A0B7-4D79-4591-8D9A-A0D82D816997}" type="presOf" srcId="{6085733E-CD5A-47F1-A11C-86CB1151111F}" destId="{B4B58612-22C0-4B88-93C4-4FB1270881FC}" srcOrd="0" destOrd="3" presId="urn:microsoft.com/office/officeart/2005/8/layout/hList2"/>
    <dgm:cxn modelId="{812CDFF9-3BDA-4FD9-ACB1-0C747216CC98}" type="presOf" srcId="{10F73277-FD7F-4A93-A9B9-243C2B19F206}" destId="{9BB585FF-71B7-46D9-833B-C91DB2933296}" srcOrd="0" destOrd="2" presId="urn:microsoft.com/office/officeart/2005/8/layout/hList2"/>
    <dgm:cxn modelId="{652B8B32-318C-4EB6-8B51-8507189C760C}" srcId="{BC0A9BCF-F585-48D5-AFCE-4EDE8BDFDD9F}" destId="{6085733E-CD5A-47F1-A11C-86CB1151111F}" srcOrd="3" destOrd="0" parTransId="{6EEABD26-241B-4ECE-88C4-2364A2C2239B}" sibTransId="{7F4629DF-CD7C-4BEC-8BA0-7D1B4153F87C}"/>
    <dgm:cxn modelId="{C5C818B9-83EF-4737-BF5F-91C8D2E11540}" srcId="{BC0A9BCF-F585-48D5-AFCE-4EDE8BDFDD9F}" destId="{53BAE0BF-823A-42C2-841E-08F1CAE7A085}" srcOrd="0" destOrd="0" parTransId="{092F7CC7-783D-4D99-B056-2475BCAA0B37}" sibTransId="{463C5014-3C3F-4C2F-A84B-820C91870CA1}"/>
    <dgm:cxn modelId="{72FB8F7A-6151-43B7-B62C-D2E4CFE5A8AD}" srcId="{BC0A9BCF-F585-48D5-AFCE-4EDE8BDFDD9F}" destId="{0BA26808-620B-486E-8BC4-7FBE8FFC8C2F}" srcOrd="2" destOrd="0" parTransId="{BD8E262B-D88E-4D59-8BDD-36AA43E7424A}" sibTransId="{A38E93C5-99EF-4076-9CB8-E8B3ECB0DA26}"/>
    <dgm:cxn modelId="{256A7FB5-07FD-432F-8814-A38881946CFF}" srcId="{A8B3AD8F-31DB-491E-854D-AB7D169DB1B5}" destId="{1FD2F804-9662-4184-8E03-0D1CC31327D5}" srcOrd="0" destOrd="0" parTransId="{DD8B27EA-5A6B-4019-B895-00EB7C0DD934}" sibTransId="{4E607AC7-9898-4A03-9FC9-FC3D63792DE2}"/>
    <dgm:cxn modelId="{1481B8CC-AD72-4F94-865A-C57F9ED4A5C0}" type="presOf" srcId="{3920E5DB-6B59-438F-8373-A5906FD1AF15}" destId="{B4B58612-22C0-4B88-93C4-4FB1270881FC}" srcOrd="0" destOrd="1" presId="urn:microsoft.com/office/officeart/2005/8/layout/hList2"/>
    <dgm:cxn modelId="{2FD26ECD-AA9A-4D15-AD56-609815CD47F5}" srcId="{EC67FBD3-879E-4ACA-8AF3-C4D844B4467E}" destId="{7F860229-F43E-42BB-A063-0CA34526A95F}" srcOrd="1" destOrd="0" parTransId="{EA564901-A1DE-4863-884B-7F9276D0F61C}" sibTransId="{7D6E699D-60AE-48D4-9542-C110C9E25C5B}"/>
    <dgm:cxn modelId="{6B549DFC-6B1A-4518-84E3-1EC6F4D7A5BE}" srcId="{A8B3AD8F-31DB-491E-854D-AB7D169DB1B5}" destId="{BC0A9BCF-F585-48D5-AFCE-4EDE8BDFDD9F}" srcOrd="1" destOrd="0" parTransId="{E7E9080E-A8D2-4128-BBB9-90F610C84F9B}" sibTransId="{1C21449A-B3F0-45A4-B6E4-1697BA140FD8}"/>
    <dgm:cxn modelId="{1FB42C8F-4876-4B7C-A4BF-972E792E193C}" srcId="{BC0A9BCF-F585-48D5-AFCE-4EDE8BDFDD9F}" destId="{3920E5DB-6B59-438F-8373-A5906FD1AF15}" srcOrd="1" destOrd="0" parTransId="{9F560729-B257-4979-BB9E-B0A7EB828133}" sibTransId="{27E38C4C-5617-4F15-86EC-3039BD0448E2}"/>
    <dgm:cxn modelId="{02DC41C8-8086-41F4-8DD8-DF83A3D1F59E}" srcId="{EC67FBD3-879E-4ACA-8AF3-C4D844B4467E}" destId="{4892C3DC-05EB-4108-B2A0-BFDCDDF16BD1}" srcOrd="3" destOrd="0" parTransId="{120DC10A-834C-4A39-B0A0-C84F969E0A32}" sibTransId="{49A5B71C-857C-4723-86CB-33736B51D05B}"/>
    <dgm:cxn modelId="{47C9C695-D530-437B-8CC8-18582FF75EEE}" srcId="{EC67FBD3-879E-4ACA-8AF3-C4D844B4467E}" destId="{10F73277-FD7F-4A93-A9B9-243C2B19F206}" srcOrd="2" destOrd="0" parTransId="{69CA198B-174A-470E-8A82-ECD36C3759F6}" sibTransId="{C82E18B9-47D0-46A8-9323-3C5B0EF4D836}"/>
    <dgm:cxn modelId="{05A48ABD-E7B1-4A9C-A740-9139E5D64A52}" srcId="{1FD2F804-9662-4184-8E03-0D1CC31327D5}" destId="{61427699-5D52-4C51-B64D-D9F525B1B659}" srcOrd="2" destOrd="0" parTransId="{B8248FF7-278E-415C-8E61-09E01360B9EE}" sibTransId="{D4EF3709-6B37-4F7B-AE0D-FCDAEC1BC0D7}"/>
    <dgm:cxn modelId="{1DC84611-6EFF-458B-BF0A-56D19A0590D3}" srcId="{EC67FBD3-879E-4ACA-8AF3-C4D844B4467E}" destId="{454AC89D-E4C9-4B4F-BC32-4BF263108891}" srcOrd="0" destOrd="0" parTransId="{056261E3-16F1-4C8B-8AC1-FB4488E990E5}" sibTransId="{823EFFB8-29D2-4731-A5F4-D4637640BF0C}"/>
    <dgm:cxn modelId="{32817C90-B51C-47FE-A279-8AEDD13D9E35}" type="presOf" srcId="{454AC89D-E4C9-4B4F-BC32-4BF263108891}" destId="{9BB585FF-71B7-46D9-833B-C91DB2933296}" srcOrd="0" destOrd="0" presId="urn:microsoft.com/office/officeart/2005/8/layout/hList2"/>
    <dgm:cxn modelId="{1DDB7C90-15C8-4029-84F3-802694A6E4F8}" type="presOf" srcId="{FBF487B2-CC20-4556-B3C3-6D61A1B50A76}" destId="{9BB585FF-71B7-46D9-833B-C91DB2933296}" srcOrd="0" destOrd="4" presId="urn:microsoft.com/office/officeart/2005/8/layout/hList2"/>
    <dgm:cxn modelId="{E1CFACAE-42E8-4DA4-9A39-7FBA1DF8236B}" srcId="{1FD2F804-9662-4184-8E03-0D1CC31327D5}" destId="{D4FFE5C6-7C7F-4303-802D-327BEFDE93ED}" srcOrd="0" destOrd="0" parTransId="{068E4582-44C5-4EE1-A450-B8440B12F6F6}" sibTransId="{B35496CA-05C7-43F5-989D-49047D8594C1}"/>
    <dgm:cxn modelId="{99743478-E43B-4922-92B0-C7010C4FA3B0}" srcId="{A8B3AD8F-31DB-491E-854D-AB7D169DB1B5}" destId="{EC67FBD3-879E-4ACA-8AF3-C4D844B4467E}" srcOrd="2" destOrd="0" parTransId="{50E8E2F3-894E-4149-97FD-FE5114A496DA}" sibTransId="{CEF11FC5-85DC-47A1-AC12-D975D8B9A1A2}"/>
    <dgm:cxn modelId="{0409B32E-CE0F-42C0-938F-8FA8CF706F69}" srcId="{EC67FBD3-879E-4ACA-8AF3-C4D844B4467E}" destId="{FBF487B2-CC20-4556-B3C3-6D61A1B50A76}" srcOrd="4" destOrd="0" parTransId="{330A4EE2-5252-4CDD-9F27-856743DB4C78}" sibTransId="{2C514E34-335D-40A1-BE39-487D1B0CD152}"/>
    <dgm:cxn modelId="{39A0697D-EBC5-4589-B0DB-052098DA9CA4}" type="presOf" srcId="{1FD2F804-9662-4184-8E03-0D1CC31327D5}" destId="{D37C35BB-F101-4A9D-9E13-68DD7142D445}" srcOrd="0" destOrd="0" presId="urn:microsoft.com/office/officeart/2005/8/layout/hList2"/>
    <dgm:cxn modelId="{9CAD16E4-68A8-4AAC-8F93-46777DD15AAD}" srcId="{BC0A9BCF-F585-48D5-AFCE-4EDE8BDFDD9F}" destId="{288A6218-AC69-4996-A145-BC3A084F341B}" srcOrd="4" destOrd="0" parTransId="{EE35B459-0554-4090-8F02-F404AAE6406A}" sibTransId="{F9DC113D-1A30-44CF-98D5-1ADF8AE02E2F}"/>
    <dgm:cxn modelId="{86A12D3D-45D7-448A-9723-756BDB7969D4}" type="presOf" srcId="{4892C3DC-05EB-4108-B2A0-BFDCDDF16BD1}" destId="{9BB585FF-71B7-46D9-833B-C91DB2933296}" srcOrd="0" destOrd="3" presId="urn:microsoft.com/office/officeart/2005/8/layout/hList2"/>
    <dgm:cxn modelId="{32C42080-5B23-4094-BD64-2973B5F697A0}" type="presOf" srcId="{10D69A3C-AE8C-4537-AC6C-1CA7ED8DBBB4}" destId="{F2FA143B-ABD0-4D43-B702-86454A70795C}" srcOrd="0" destOrd="1" presId="urn:microsoft.com/office/officeart/2005/8/layout/hList2"/>
    <dgm:cxn modelId="{6DF7E598-5352-4EC6-89D8-372DC34395D0}" type="presOf" srcId="{61427699-5D52-4C51-B64D-D9F525B1B659}" destId="{F2FA143B-ABD0-4D43-B702-86454A70795C}" srcOrd="0" destOrd="2" presId="urn:microsoft.com/office/officeart/2005/8/layout/hList2"/>
    <dgm:cxn modelId="{92BCD5F3-7CD5-4AC3-9639-26736702564F}" type="presParOf" srcId="{3CB48740-D0A2-4EF4-9661-B88836B48FC7}" destId="{68569D44-BD79-4696-9554-0EF72D5E98B2}" srcOrd="0" destOrd="0" presId="urn:microsoft.com/office/officeart/2005/8/layout/hList2"/>
    <dgm:cxn modelId="{76C12636-9AA4-46F1-86D6-C75FA595E0D3}" type="presParOf" srcId="{68569D44-BD79-4696-9554-0EF72D5E98B2}" destId="{DE36D992-2785-4317-AD56-D2E6074BF3B6}" srcOrd="0" destOrd="0" presId="urn:microsoft.com/office/officeart/2005/8/layout/hList2"/>
    <dgm:cxn modelId="{A1D87AFB-F96E-4761-B1DE-87AD8580F43F}" type="presParOf" srcId="{68569D44-BD79-4696-9554-0EF72D5E98B2}" destId="{F2FA143B-ABD0-4D43-B702-86454A70795C}" srcOrd="1" destOrd="0" presId="urn:microsoft.com/office/officeart/2005/8/layout/hList2"/>
    <dgm:cxn modelId="{8C2C3151-D753-4A6E-BF29-A463295D7289}" type="presParOf" srcId="{68569D44-BD79-4696-9554-0EF72D5E98B2}" destId="{D37C35BB-F101-4A9D-9E13-68DD7142D445}" srcOrd="2" destOrd="0" presId="urn:microsoft.com/office/officeart/2005/8/layout/hList2"/>
    <dgm:cxn modelId="{C127435C-D488-4B16-83D8-89303A653836}" type="presParOf" srcId="{3CB48740-D0A2-4EF4-9661-B88836B48FC7}" destId="{645BC5FF-C342-4421-8819-D979ED4F6D21}" srcOrd="1" destOrd="0" presId="urn:microsoft.com/office/officeart/2005/8/layout/hList2"/>
    <dgm:cxn modelId="{B1E3FF09-C294-4F9D-B1FC-24115751874F}" type="presParOf" srcId="{3CB48740-D0A2-4EF4-9661-B88836B48FC7}" destId="{703CBCD4-1D00-467C-A73E-C375C4C4B3F5}" srcOrd="2" destOrd="0" presId="urn:microsoft.com/office/officeart/2005/8/layout/hList2"/>
    <dgm:cxn modelId="{C9EEBBE8-B8A6-4904-8666-E8A2548F2DA5}" type="presParOf" srcId="{703CBCD4-1D00-467C-A73E-C375C4C4B3F5}" destId="{0E0F95F3-1E9F-49DC-91EC-BB9193B6A63E}" srcOrd="0" destOrd="0" presId="urn:microsoft.com/office/officeart/2005/8/layout/hList2"/>
    <dgm:cxn modelId="{8A54A492-C35F-4703-9B7B-0E7F8DFC3BE7}" type="presParOf" srcId="{703CBCD4-1D00-467C-A73E-C375C4C4B3F5}" destId="{B4B58612-22C0-4B88-93C4-4FB1270881FC}" srcOrd="1" destOrd="0" presId="urn:microsoft.com/office/officeart/2005/8/layout/hList2"/>
    <dgm:cxn modelId="{C71E4694-0EEE-4597-BEA4-C6482A9A4B88}" type="presParOf" srcId="{703CBCD4-1D00-467C-A73E-C375C4C4B3F5}" destId="{F08E9E4D-BA92-43A2-894F-2F1527904C45}" srcOrd="2" destOrd="0" presId="urn:microsoft.com/office/officeart/2005/8/layout/hList2"/>
    <dgm:cxn modelId="{627AC84E-D406-42DA-8C56-602E91980B8F}" type="presParOf" srcId="{3CB48740-D0A2-4EF4-9661-B88836B48FC7}" destId="{86EEA138-9F7D-470A-A91E-265263D0E9DE}" srcOrd="3" destOrd="0" presId="urn:microsoft.com/office/officeart/2005/8/layout/hList2"/>
    <dgm:cxn modelId="{68CD0D15-F033-4CE4-BC86-2A60F33DC7B5}" type="presParOf" srcId="{3CB48740-D0A2-4EF4-9661-B88836B48FC7}" destId="{AE6D1B09-454F-4CD1-A85F-B14F75D73A82}" srcOrd="4" destOrd="0" presId="urn:microsoft.com/office/officeart/2005/8/layout/hList2"/>
    <dgm:cxn modelId="{CA0BF5E6-D4B1-4518-BC7C-01A8BB4AD697}" type="presParOf" srcId="{AE6D1B09-454F-4CD1-A85F-B14F75D73A82}" destId="{D375E499-A7F0-4C14-96B5-765DF82F144B}" srcOrd="0" destOrd="0" presId="urn:microsoft.com/office/officeart/2005/8/layout/hList2"/>
    <dgm:cxn modelId="{EAD2D154-5534-4E7E-ADD6-2D6BDD401644}" type="presParOf" srcId="{AE6D1B09-454F-4CD1-A85F-B14F75D73A82}" destId="{9BB585FF-71B7-46D9-833B-C91DB2933296}" srcOrd="1" destOrd="0" presId="urn:microsoft.com/office/officeart/2005/8/layout/hList2"/>
    <dgm:cxn modelId="{52990410-DE31-4CD7-BA6D-747489F717FE}" type="presParOf" srcId="{AE6D1B09-454F-4CD1-A85F-B14F75D73A82}" destId="{DE0F8A24-08AF-41B2-A6DE-6ED11F6B33E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F00FF-2FEF-43A1-8591-7854DC9A5B2D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231D614-9682-49C7-9060-23B38ADF5548}">
      <dgm:prSet phldrT="[Texto]" custT="1"/>
      <dgm:spPr/>
      <dgm:t>
        <a:bodyPr/>
        <a:lstStyle/>
        <a:p>
          <a:r>
            <a:rPr lang="es-ES" sz="1800" b="1" dirty="0" smtClean="0">
              <a:latin typeface="Montserrat SemiBold"/>
            </a:rPr>
            <a:t>Estados: </a:t>
          </a:r>
          <a:r>
            <a:rPr lang="es-ES" sz="1800" dirty="0" smtClean="0">
              <a:latin typeface="Montserrat SemiBold"/>
            </a:rPr>
            <a:t>Cambios en sus políticas</a:t>
          </a:r>
          <a:endParaRPr lang="es-ES" sz="1800" dirty="0">
            <a:latin typeface="Montserrat SemiBold"/>
          </a:endParaRPr>
        </a:p>
      </dgm:t>
    </dgm:pt>
    <dgm:pt modelId="{7FF5F312-7E02-4186-A264-58CC9A981523}" type="parTrans" cxnId="{FFA17D20-145D-4678-A898-3AD32BCAE5EC}">
      <dgm:prSet/>
      <dgm:spPr/>
      <dgm:t>
        <a:bodyPr/>
        <a:lstStyle/>
        <a:p>
          <a:endParaRPr lang="es-ES"/>
        </a:p>
      </dgm:t>
    </dgm:pt>
    <dgm:pt modelId="{AF575264-8AFF-475B-8354-4547A5CECAA6}" type="sibTrans" cxnId="{FFA17D20-145D-4678-A898-3AD32BCAE5EC}">
      <dgm:prSet/>
      <dgm:spPr>
        <a:solidFill>
          <a:schemeClr val="accent3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C1ED22B0-1BF7-428D-AF6C-3CEE3F32047C}">
      <dgm:prSet phldrT="[Texto]" custT="1"/>
      <dgm:spPr/>
      <dgm:t>
        <a:bodyPr/>
        <a:lstStyle/>
        <a:p>
          <a:r>
            <a:rPr lang="es-ES" sz="1800" b="1" dirty="0" smtClean="0">
              <a:latin typeface="Montserrat SemiBold"/>
            </a:rPr>
            <a:t>Organismos Internacionales</a:t>
          </a:r>
          <a:r>
            <a:rPr lang="es-ES" sz="1800" dirty="0" smtClean="0">
              <a:latin typeface="Montserrat SemiBold"/>
            </a:rPr>
            <a:t>: Cambios en la medición </a:t>
          </a:r>
          <a:r>
            <a:rPr lang="es-ES" sz="1800" dirty="0" smtClean="0">
              <a:latin typeface="Montserrat SemiBold"/>
            </a:rPr>
            <a:t>de resultados</a:t>
          </a:r>
          <a:endParaRPr lang="es-ES" sz="1800" dirty="0">
            <a:latin typeface="Montserrat SemiBold"/>
          </a:endParaRPr>
        </a:p>
      </dgm:t>
    </dgm:pt>
    <dgm:pt modelId="{E3BC382D-4A70-4DB3-9254-2465EB0B0E71}" type="parTrans" cxnId="{B8FBB636-B8CB-49F5-BE59-757C801C6955}">
      <dgm:prSet/>
      <dgm:spPr/>
      <dgm:t>
        <a:bodyPr/>
        <a:lstStyle/>
        <a:p>
          <a:endParaRPr lang="es-ES"/>
        </a:p>
      </dgm:t>
    </dgm:pt>
    <dgm:pt modelId="{EF2E9F4F-741F-48F9-AAC7-CE750983CA03}" type="sibTrans" cxnId="{B8FBB636-B8CB-49F5-BE59-757C801C6955}">
      <dgm:prSet/>
      <dgm:spPr>
        <a:solidFill>
          <a:schemeClr val="accent3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7370F2DA-0AF8-45F0-9F47-772F2152387F}">
      <dgm:prSet phldrT="[Texto]" custT="1"/>
      <dgm:spPr/>
      <dgm:t>
        <a:bodyPr/>
        <a:lstStyle/>
        <a:p>
          <a:pPr algn="just"/>
          <a:r>
            <a:rPr lang="es-ES" sz="1800" b="1" dirty="0" smtClean="0">
              <a:latin typeface="Montserrat SemiBold"/>
            </a:rPr>
            <a:t>Sociedad civil y sector productivo</a:t>
          </a:r>
          <a:r>
            <a:rPr lang="es-ES" sz="1800" dirty="0" smtClean="0">
              <a:latin typeface="Montserrat SemiBold"/>
            </a:rPr>
            <a:t>: Cambios en las alianzas de trabajo para cumplimiento</a:t>
          </a:r>
          <a:endParaRPr lang="es-ES" sz="1800" dirty="0">
            <a:latin typeface="Montserrat SemiBold"/>
          </a:endParaRPr>
        </a:p>
      </dgm:t>
    </dgm:pt>
    <dgm:pt modelId="{1249E62F-1AD3-495F-878B-60015C26D2D4}" type="parTrans" cxnId="{1E8C2C03-0B9F-435D-8676-35AF98F5680A}">
      <dgm:prSet/>
      <dgm:spPr/>
      <dgm:t>
        <a:bodyPr/>
        <a:lstStyle/>
        <a:p>
          <a:endParaRPr lang="es-ES"/>
        </a:p>
      </dgm:t>
    </dgm:pt>
    <dgm:pt modelId="{62160300-77D2-4369-A30B-ADBC4384E7ED}" type="sibTrans" cxnId="{1E8C2C03-0B9F-435D-8676-35AF98F5680A}">
      <dgm:prSet/>
      <dgm:spPr/>
      <dgm:t>
        <a:bodyPr/>
        <a:lstStyle/>
        <a:p>
          <a:endParaRPr lang="es-ES"/>
        </a:p>
      </dgm:t>
    </dgm:pt>
    <dgm:pt modelId="{0D522877-ECFC-4CFE-AABA-DAF3028E7960}" type="pres">
      <dgm:prSet presAssocID="{2ABF00FF-2FEF-43A1-8591-7854DC9A5B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2C6FB1-4FD4-4627-96C6-F96F72DA1632}" type="pres">
      <dgm:prSet presAssocID="{2ABF00FF-2FEF-43A1-8591-7854DC9A5B2D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B41C469A-745A-4FD7-AE8E-75314CAE5C76}" type="pres">
      <dgm:prSet presAssocID="{2ABF00FF-2FEF-43A1-8591-7854DC9A5B2D}" presName="ThreeNodes_1" presStyleLbl="node1" presStyleIdx="0" presStyleCnt="3" custScaleX="80719" custScaleY="77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100DD-C5F5-45E2-98DC-A62D63E02EAA}" type="pres">
      <dgm:prSet presAssocID="{2ABF00FF-2FEF-43A1-8591-7854DC9A5B2D}" presName="ThreeNodes_2" presStyleLbl="node1" presStyleIdx="1" presStyleCnt="3" custScaleX="90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A2C08C-823E-489E-B88F-DB26BD3BDCD8}" type="pres">
      <dgm:prSet presAssocID="{2ABF00FF-2FEF-43A1-8591-7854DC9A5B2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ADC89-DC0E-48A3-A21F-218CEA4C801D}" type="pres">
      <dgm:prSet presAssocID="{2ABF00FF-2FEF-43A1-8591-7854DC9A5B2D}" presName="ThreeConn_1-2" presStyleLbl="fgAccFollowNode1" presStyleIdx="0" presStyleCnt="2" custLinFactNeighborX="-54663" custLinFactNeighborY="-23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92331-3F7B-474A-BEF7-6A88CE696981}" type="pres">
      <dgm:prSet presAssocID="{2ABF00FF-2FEF-43A1-8591-7854DC9A5B2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949166-11CC-4436-8CB1-DA5180322A42}" type="pres">
      <dgm:prSet presAssocID="{2ABF00FF-2FEF-43A1-8591-7854DC9A5B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583D2-46E2-4A71-9E73-5B18CCC9F036}" type="pres">
      <dgm:prSet presAssocID="{2ABF00FF-2FEF-43A1-8591-7854DC9A5B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57EB9-97F1-400B-A352-A31E57572FDD}" type="pres">
      <dgm:prSet presAssocID="{2ABF00FF-2FEF-43A1-8591-7854DC9A5B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B65A43-1DF2-4979-8A06-EE81C5CF7660}" type="presOf" srcId="{7370F2DA-0AF8-45F0-9F47-772F2152387F}" destId="{B7A2C08C-823E-489E-B88F-DB26BD3BDCD8}" srcOrd="0" destOrd="0" presId="urn:microsoft.com/office/officeart/2005/8/layout/vProcess5"/>
    <dgm:cxn modelId="{559A4A0E-ECC8-48EB-AA70-0899ADE2ACEF}" type="presOf" srcId="{EF2E9F4F-741F-48F9-AAC7-CE750983CA03}" destId="{04592331-3F7B-474A-BEF7-6A88CE696981}" srcOrd="0" destOrd="0" presId="urn:microsoft.com/office/officeart/2005/8/layout/vProcess5"/>
    <dgm:cxn modelId="{FFA17D20-145D-4678-A898-3AD32BCAE5EC}" srcId="{2ABF00FF-2FEF-43A1-8591-7854DC9A5B2D}" destId="{8231D614-9682-49C7-9060-23B38ADF5548}" srcOrd="0" destOrd="0" parTransId="{7FF5F312-7E02-4186-A264-58CC9A981523}" sibTransId="{AF575264-8AFF-475B-8354-4547A5CECAA6}"/>
    <dgm:cxn modelId="{1E8C2C03-0B9F-435D-8676-35AF98F5680A}" srcId="{2ABF00FF-2FEF-43A1-8591-7854DC9A5B2D}" destId="{7370F2DA-0AF8-45F0-9F47-772F2152387F}" srcOrd="2" destOrd="0" parTransId="{1249E62F-1AD3-495F-878B-60015C26D2D4}" sibTransId="{62160300-77D2-4369-A30B-ADBC4384E7ED}"/>
    <dgm:cxn modelId="{2305C724-2CE8-444E-9C38-FDA86451C39D}" type="presOf" srcId="{AF575264-8AFF-475B-8354-4547A5CECAA6}" destId="{32FADC89-DC0E-48A3-A21F-218CEA4C801D}" srcOrd="0" destOrd="0" presId="urn:microsoft.com/office/officeart/2005/8/layout/vProcess5"/>
    <dgm:cxn modelId="{560D3C5E-9742-4BE5-B327-2D8F1FBD2D37}" type="presOf" srcId="{7370F2DA-0AF8-45F0-9F47-772F2152387F}" destId="{45D57EB9-97F1-400B-A352-A31E57572FDD}" srcOrd="1" destOrd="0" presId="urn:microsoft.com/office/officeart/2005/8/layout/vProcess5"/>
    <dgm:cxn modelId="{BA706AA3-010B-4EE0-997A-8D9B6A632E2B}" type="presOf" srcId="{C1ED22B0-1BF7-428D-AF6C-3CEE3F32047C}" destId="{635583D2-46E2-4A71-9E73-5B18CCC9F036}" srcOrd="1" destOrd="0" presId="urn:microsoft.com/office/officeart/2005/8/layout/vProcess5"/>
    <dgm:cxn modelId="{8AB3FF99-CFF3-4E33-BE74-34FE36CEC727}" type="presOf" srcId="{8231D614-9682-49C7-9060-23B38ADF5548}" destId="{D9949166-11CC-4436-8CB1-DA5180322A42}" srcOrd="1" destOrd="0" presId="urn:microsoft.com/office/officeart/2005/8/layout/vProcess5"/>
    <dgm:cxn modelId="{10B4C6E0-5FE6-43D1-8F54-01A070F9EC0D}" type="presOf" srcId="{2ABF00FF-2FEF-43A1-8591-7854DC9A5B2D}" destId="{0D522877-ECFC-4CFE-AABA-DAF3028E7960}" srcOrd="0" destOrd="0" presId="urn:microsoft.com/office/officeart/2005/8/layout/vProcess5"/>
    <dgm:cxn modelId="{D63B6F8E-415D-49A2-9F68-59141CFC442D}" type="presOf" srcId="{C1ED22B0-1BF7-428D-AF6C-3CEE3F32047C}" destId="{1C2100DD-C5F5-45E2-98DC-A62D63E02EAA}" srcOrd="0" destOrd="0" presId="urn:microsoft.com/office/officeart/2005/8/layout/vProcess5"/>
    <dgm:cxn modelId="{C72FCA7D-FBDD-4E5A-85D6-AFC3A76DBAD1}" type="presOf" srcId="{8231D614-9682-49C7-9060-23B38ADF5548}" destId="{B41C469A-745A-4FD7-AE8E-75314CAE5C76}" srcOrd="0" destOrd="0" presId="urn:microsoft.com/office/officeart/2005/8/layout/vProcess5"/>
    <dgm:cxn modelId="{B8FBB636-B8CB-49F5-BE59-757C801C6955}" srcId="{2ABF00FF-2FEF-43A1-8591-7854DC9A5B2D}" destId="{C1ED22B0-1BF7-428D-AF6C-3CEE3F32047C}" srcOrd="1" destOrd="0" parTransId="{E3BC382D-4A70-4DB3-9254-2465EB0B0E71}" sibTransId="{EF2E9F4F-741F-48F9-AAC7-CE750983CA03}"/>
    <dgm:cxn modelId="{7F29B3DF-2D06-4F91-89D7-4A912647ED5B}" type="presParOf" srcId="{0D522877-ECFC-4CFE-AABA-DAF3028E7960}" destId="{7D2C6FB1-4FD4-4627-96C6-F96F72DA1632}" srcOrd="0" destOrd="0" presId="urn:microsoft.com/office/officeart/2005/8/layout/vProcess5"/>
    <dgm:cxn modelId="{3D57058C-92C4-4E94-963C-5E933EC41EE6}" type="presParOf" srcId="{0D522877-ECFC-4CFE-AABA-DAF3028E7960}" destId="{B41C469A-745A-4FD7-AE8E-75314CAE5C76}" srcOrd="1" destOrd="0" presId="urn:microsoft.com/office/officeart/2005/8/layout/vProcess5"/>
    <dgm:cxn modelId="{C0287E45-A1B7-4636-B10B-A2D0901AD9AA}" type="presParOf" srcId="{0D522877-ECFC-4CFE-AABA-DAF3028E7960}" destId="{1C2100DD-C5F5-45E2-98DC-A62D63E02EAA}" srcOrd="2" destOrd="0" presId="urn:microsoft.com/office/officeart/2005/8/layout/vProcess5"/>
    <dgm:cxn modelId="{08C4DFD1-FF65-47E0-AA25-DC027269A286}" type="presParOf" srcId="{0D522877-ECFC-4CFE-AABA-DAF3028E7960}" destId="{B7A2C08C-823E-489E-B88F-DB26BD3BDCD8}" srcOrd="3" destOrd="0" presId="urn:microsoft.com/office/officeart/2005/8/layout/vProcess5"/>
    <dgm:cxn modelId="{965AF567-F9CF-4598-818F-A292CC98DB17}" type="presParOf" srcId="{0D522877-ECFC-4CFE-AABA-DAF3028E7960}" destId="{32FADC89-DC0E-48A3-A21F-218CEA4C801D}" srcOrd="4" destOrd="0" presId="urn:microsoft.com/office/officeart/2005/8/layout/vProcess5"/>
    <dgm:cxn modelId="{9D5F8586-DAE7-4299-A3F7-1DCB79D982A4}" type="presParOf" srcId="{0D522877-ECFC-4CFE-AABA-DAF3028E7960}" destId="{04592331-3F7B-474A-BEF7-6A88CE696981}" srcOrd="5" destOrd="0" presId="urn:microsoft.com/office/officeart/2005/8/layout/vProcess5"/>
    <dgm:cxn modelId="{77563EE4-482E-4A0C-AE39-B46C7A7ACF41}" type="presParOf" srcId="{0D522877-ECFC-4CFE-AABA-DAF3028E7960}" destId="{D9949166-11CC-4436-8CB1-DA5180322A42}" srcOrd="6" destOrd="0" presId="urn:microsoft.com/office/officeart/2005/8/layout/vProcess5"/>
    <dgm:cxn modelId="{ED80E09C-ADC9-48FC-86B9-1C99F8D59EDE}" type="presParOf" srcId="{0D522877-ECFC-4CFE-AABA-DAF3028E7960}" destId="{635583D2-46E2-4A71-9E73-5B18CCC9F036}" srcOrd="7" destOrd="0" presId="urn:microsoft.com/office/officeart/2005/8/layout/vProcess5"/>
    <dgm:cxn modelId="{198D674C-90D2-411C-A135-CA15E0C2AA86}" type="presParOf" srcId="{0D522877-ECFC-4CFE-AABA-DAF3028E7960}" destId="{45D57EB9-97F1-400B-A352-A31E57572F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7A283-BED9-494A-9F8B-55B862936318}">
      <dsp:nvSpPr>
        <dsp:cNvPr id="0" name=""/>
        <dsp:cNvSpPr/>
      </dsp:nvSpPr>
      <dsp:spPr>
        <a:xfrm>
          <a:off x="3568192" y="2615474"/>
          <a:ext cx="1900065" cy="1230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Montserrat Medium"/>
            </a:rPr>
            <a:t>Reducir mortalidad de niños y niñas</a:t>
          </a:r>
          <a:endParaRPr lang="es-ES" sz="1300" kern="1200" dirty="0">
            <a:latin typeface="Montserrat Medium"/>
          </a:endParaRPr>
        </a:p>
      </dsp:txBody>
      <dsp:txXfrm>
        <a:off x="4165248" y="2950214"/>
        <a:ext cx="1275971" cy="869034"/>
      </dsp:txXfrm>
    </dsp:sp>
    <dsp:sp modelId="{A9011BD7-2D44-4288-A186-409B2411A375}">
      <dsp:nvSpPr>
        <dsp:cNvPr id="0" name=""/>
        <dsp:cNvSpPr/>
      </dsp:nvSpPr>
      <dsp:spPr>
        <a:xfrm>
          <a:off x="468085" y="2615474"/>
          <a:ext cx="1900065" cy="1230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Montserrat Medium"/>
            </a:rPr>
            <a:t>Promover la igualdad</a:t>
          </a:r>
          <a:endParaRPr lang="es-ES" sz="1300" kern="1200" dirty="0">
            <a:latin typeface="Montserrat Medium"/>
          </a:endParaRPr>
        </a:p>
      </dsp:txBody>
      <dsp:txXfrm>
        <a:off x="495122" y="2950214"/>
        <a:ext cx="1275971" cy="869034"/>
      </dsp:txXfrm>
    </dsp:sp>
    <dsp:sp modelId="{FE46F8B2-80AC-4F7B-A5B6-DCD021EB0366}">
      <dsp:nvSpPr>
        <dsp:cNvPr id="0" name=""/>
        <dsp:cNvSpPr/>
      </dsp:nvSpPr>
      <dsp:spPr>
        <a:xfrm>
          <a:off x="3568192" y="0"/>
          <a:ext cx="1900065" cy="1230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Montserrat Medium"/>
            </a:rPr>
            <a:t>Enseñanza primaria universal</a:t>
          </a:r>
          <a:endParaRPr lang="es-ES" sz="1300" kern="1200" dirty="0">
            <a:latin typeface="Montserrat Medium"/>
          </a:endParaRPr>
        </a:p>
      </dsp:txBody>
      <dsp:txXfrm>
        <a:off x="4165248" y="27037"/>
        <a:ext cx="1275971" cy="869034"/>
      </dsp:txXfrm>
    </dsp:sp>
    <dsp:sp modelId="{DFB790A2-AF74-4145-A39D-636AB8B77E00}">
      <dsp:nvSpPr>
        <dsp:cNvPr id="0" name=""/>
        <dsp:cNvSpPr/>
      </dsp:nvSpPr>
      <dsp:spPr>
        <a:xfrm>
          <a:off x="468085" y="0"/>
          <a:ext cx="1900065" cy="1230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Montserrat Medium"/>
            </a:rPr>
            <a:t>Erradicar la pobreza</a:t>
          </a:r>
          <a:endParaRPr lang="es-ES" sz="1300" kern="1200" dirty="0">
            <a:latin typeface="Montserrat Medium"/>
          </a:endParaRPr>
        </a:p>
      </dsp:txBody>
      <dsp:txXfrm>
        <a:off x="495122" y="27037"/>
        <a:ext cx="1275971" cy="869034"/>
      </dsp:txXfrm>
    </dsp:sp>
    <dsp:sp modelId="{B80E261A-813E-47E9-A485-C001EAFB5B6B}">
      <dsp:nvSpPr>
        <dsp:cNvPr id="0" name=""/>
        <dsp:cNvSpPr/>
      </dsp:nvSpPr>
      <dsp:spPr>
        <a:xfrm>
          <a:off x="1264266" y="219238"/>
          <a:ext cx="1665441" cy="1665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Montserrat Medium"/>
            </a:rPr>
            <a:t>Mejorar</a:t>
          </a:r>
          <a:r>
            <a:rPr lang="es-ES" sz="1600" kern="1200" dirty="0" smtClean="0">
              <a:solidFill>
                <a:schemeClr val="tx1"/>
              </a:solidFill>
              <a:latin typeface="Montserrat Medium"/>
            </a:rPr>
            <a:t> la salud</a:t>
          </a:r>
          <a:endParaRPr lang="es-ES" sz="1600" kern="1200" dirty="0">
            <a:latin typeface="Montserrat Medium"/>
          </a:endParaRPr>
        </a:p>
      </dsp:txBody>
      <dsp:txXfrm>
        <a:off x="1752062" y="707034"/>
        <a:ext cx="1177645" cy="1177645"/>
      </dsp:txXfrm>
    </dsp:sp>
    <dsp:sp modelId="{DAB4BB44-EB2B-4FF6-BACC-F406D22C7FE3}">
      <dsp:nvSpPr>
        <dsp:cNvPr id="0" name=""/>
        <dsp:cNvSpPr/>
      </dsp:nvSpPr>
      <dsp:spPr>
        <a:xfrm rot="5400000">
          <a:off x="3006634" y="219238"/>
          <a:ext cx="1665441" cy="1665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Montserrat Medium"/>
            </a:rPr>
            <a:t>Erradicar</a:t>
          </a:r>
          <a:r>
            <a:rPr lang="es-ES" sz="1600" kern="1200" dirty="0" smtClean="0">
              <a:solidFill>
                <a:schemeClr val="tx1"/>
              </a:solidFill>
              <a:latin typeface="Montserrat Medium"/>
            </a:rPr>
            <a:t> el VIH</a:t>
          </a:r>
          <a:endParaRPr lang="es-ES" sz="1600" kern="1200" dirty="0">
            <a:latin typeface="Montserrat Medium"/>
          </a:endParaRPr>
        </a:p>
      </dsp:txBody>
      <dsp:txXfrm rot="-5400000">
        <a:off x="3006634" y="707034"/>
        <a:ext cx="1177645" cy="1177645"/>
      </dsp:txXfrm>
    </dsp:sp>
    <dsp:sp modelId="{4937FC51-93AD-4C46-85E5-65F36133DB66}">
      <dsp:nvSpPr>
        <dsp:cNvPr id="0" name=""/>
        <dsp:cNvSpPr/>
      </dsp:nvSpPr>
      <dsp:spPr>
        <a:xfrm rot="10800000">
          <a:off x="3006634" y="1961605"/>
          <a:ext cx="1665441" cy="1665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Montserrat Medium"/>
          </a:endParaRPr>
        </a:p>
      </dsp:txBody>
      <dsp:txXfrm rot="10800000">
        <a:off x="3006634" y="1961605"/>
        <a:ext cx="1177645" cy="1177645"/>
      </dsp:txXfrm>
    </dsp:sp>
    <dsp:sp modelId="{D6A58E90-EC7E-4308-B527-176A052168F3}">
      <dsp:nvSpPr>
        <dsp:cNvPr id="0" name=""/>
        <dsp:cNvSpPr/>
      </dsp:nvSpPr>
      <dsp:spPr>
        <a:xfrm rot="16200000">
          <a:off x="1264266" y="1961605"/>
          <a:ext cx="1665441" cy="1665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Montserrat Medium"/>
          </a:endParaRPr>
        </a:p>
      </dsp:txBody>
      <dsp:txXfrm rot="5400000">
        <a:off x="1752062" y="1961605"/>
        <a:ext cx="1177645" cy="1177645"/>
      </dsp:txXfrm>
    </dsp:sp>
    <dsp:sp modelId="{BB6C1B45-FE99-4CCA-A670-56BC6F7E5CEA}">
      <dsp:nvSpPr>
        <dsp:cNvPr id="0" name=""/>
        <dsp:cNvSpPr/>
      </dsp:nvSpPr>
      <dsp:spPr>
        <a:xfrm>
          <a:off x="2680661" y="1576977"/>
          <a:ext cx="575019" cy="5000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89690-CDFC-4817-8E24-5B2036FDEEC3}">
      <dsp:nvSpPr>
        <dsp:cNvPr id="0" name=""/>
        <dsp:cNvSpPr/>
      </dsp:nvSpPr>
      <dsp:spPr>
        <a:xfrm rot="10800000">
          <a:off x="2680661" y="1769291"/>
          <a:ext cx="575019" cy="5000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88BAB-6A85-4A57-A62A-ECFE7AE49968}">
      <dsp:nvSpPr>
        <dsp:cNvPr id="0" name=""/>
        <dsp:cNvSpPr/>
      </dsp:nvSpPr>
      <dsp:spPr>
        <a:xfrm>
          <a:off x="0" y="0"/>
          <a:ext cx="3051656" cy="30516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99E4D-3A00-42E7-9A49-2367376ECD3E}">
      <dsp:nvSpPr>
        <dsp:cNvPr id="0" name=""/>
        <dsp:cNvSpPr/>
      </dsp:nvSpPr>
      <dsp:spPr>
        <a:xfrm>
          <a:off x="1525828" y="0"/>
          <a:ext cx="5322412" cy="305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Montserrat Medium"/>
            </a:rPr>
            <a:t>Financiación</a:t>
          </a:r>
          <a:endParaRPr lang="es-ES" sz="2000" kern="1200" dirty="0">
            <a:latin typeface="Montserrat Medium"/>
          </a:endParaRPr>
        </a:p>
      </dsp:txBody>
      <dsp:txXfrm>
        <a:off x="1525828" y="0"/>
        <a:ext cx="2661206" cy="915498"/>
      </dsp:txXfrm>
    </dsp:sp>
    <dsp:sp modelId="{ACDEE17C-87EE-4CAD-898A-ADB26CB70A4E}">
      <dsp:nvSpPr>
        <dsp:cNvPr id="0" name=""/>
        <dsp:cNvSpPr/>
      </dsp:nvSpPr>
      <dsp:spPr>
        <a:xfrm>
          <a:off x="534040" y="915498"/>
          <a:ext cx="1983574" cy="198357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A474-D1B5-406B-BF18-63C9C0DCC3D1}">
      <dsp:nvSpPr>
        <dsp:cNvPr id="0" name=""/>
        <dsp:cNvSpPr/>
      </dsp:nvSpPr>
      <dsp:spPr>
        <a:xfrm>
          <a:off x="1525828" y="802444"/>
          <a:ext cx="5322412" cy="2209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Montserrat Medium"/>
            </a:rPr>
            <a:t>Creación de entorno propicio</a:t>
          </a:r>
          <a:endParaRPr lang="es-ES" sz="2000" kern="1200" dirty="0">
            <a:latin typeface="Montserrat Medium"/>
          </a:endParaRPr>
        </a:p>
      </dsp:txBody>
      <dsp:txXfrm>
        <a:off x="1525828" y="802444"/>
        <a:ext cx="2661206" cy="1019853"/>
      </dsp:txXfrm>
    </dsp:sp>
    <dsp:sp modelId="{22D025EA-E082-42F7-B1FB-12961D2D8A82}">
      <dsp:nvSpPr>
        <dsp:cNvPr id="0" name=""/>
        <dsp:cNvSpPr/>
      </dsp:nvSpPr>
      <dsp:spPr>
        <a:xfrm>
          <a:off x="1068080" y="1830994"/>
          <a:ext cx="915495" cy="9154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C57F-1027-4D34-AD22-8F0FB09D8FBC}">
      <dsp:nvSpPr>
        <dsp:cNvPr id="0" name=""/>
        <dsp:cNvSpPr/>
      </dsp:nvSpPr>
      <dsp:spPr>
        <a:xfrm>
          <a:off x="1525828" y="1872443"/>
          <a:ext cx="5322412" cy="832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Montserrat Medium"/>
            </a:rPr>
            <a:t>Desarrollo sostenible</a:t>
          </a:r>
          <a:endParaRPr lang="es-ES" sz="2000" kern="1200" dirty="0">
            <a:latin typeface="Montserrat Medium"/>
          </a:endParaRPr>
        </a:p>
      </dsp:txBody>
      <dsp:txXfrm>
        <a:off x="1525828" y="1872443"/>
        <a:ext cx="2661206" cy="832597"/>
      </dsp:txXfrm>
    </dsp:sp>
    <dsp:sp modelId="{0A048E0B-17EF-4D85-B4F9-DE59D32C01A3}">
      <dsp:nvSpPr>
        <dsp:cNvPr id="0" name=""/>
        <dsp:cNvSpPr/>
      </dsp:nvSpPr>
      <dsp:spPr>
        <a:xfrm>
          <a:off x="4187034" y="0"/>
          <a:ext cx="2661206" cy="9154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4400" kern="1200" dirty="0"/>
        </a:p>
      </dsp:txBody>
      <dsp:txXfrm>
        <a:off x="4187034" y="0"/>
        <a:ext cx="2661206" cy="915498"/>
      </dsp:txXfrm>
    </dsp:sp>
    <dsp:sp modelId="{B15E3EB2-56D5-402A-B47A-BE47CD5B0E25}">
      <dsp:nvSpPr>
        <dsp:cNvPr id="0" name=""/>
        <dsp:cNvSpPr/>
      </dsp:nvSpPr>
      <dsp:spPr>
        <a:xfrm>
          <a:off x="4187034" y="915498"/>
          <a:ext cx="2661206" cy="915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4400" kern="1200" dirty="0"/>
        </a:p>
      </dsp:txBody>
      <dsp:txXfrm>
        <a:off x="4187034" y="915498"/>
        <a:ext cx="2661206" cy="915495"/>
      </dsp:txXfrm>
    </dsp:sp>
    <dsp:sp modelId="{B65F3421-93D6-4D7A-B6E4-8812722EBCF7}">
      <dsp:nvSpPr>
        <dsp:cNvPr id="0" name=""/>
        <dsp:cNvSpPr/>
      </dsp:nvSpPr>
      <dsp:spPr>
        <a:xfrm>
          <a:off x="4187034" y="1830994"/>
          <a:ext cx="2661206" cy="915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4400" kern="1200" dirty="0"/>
        </a:p>
      </dsp:txBody>
      <dsp:txXfrm>
        <a:off x="4187034" y="1830994"/>
        <a:ext cx="2661206" cy="915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C35BB-F101-4A9D-9E13-68DD7142D445}">
      <dsp:nvSpPr>
        <dsp:cNvPr id="0" name=""/>
        <dsp:cNvSpPr/>
      </dsp:nvSpPr>
      <dsp:spPr>
        <a:xfrm rot="16200000">
          <a:off x="-1178806" y="1693202"/>
          <a:ext cx="2702428" cy="3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80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Financiamiento</a:t>
          </a:r>
          <a:endParaRPr lang="es-ES" sz="2100" kern="1200" dirty="0"/>
        </a:p>
      </dsp:txBody>
      <dsp:txXfrm>
        <a:off x="-1178806" y="1693202"/>
        <a:ext cx="2702428" cy="392098"/>
      </dsp:txXfrm>
    </dsp:sp>
    <dsp:sp modelId="{F2FA143B-ABD0-4D43-B702-86454A70795C}">
      <dsp:nvSpPr>
        <dsp:cNvPr id="0" name=""/>
        <dsp:cNvSpPr/>
      </dsp:nvSpPr>
      <dsp:spPr>
        <a:xfrm>
          <a:off x="368457" y="538037"/>
          <a:ext cx="1953067" cy="270242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80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Banco Interamericano de </a:t>
          </a: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Desarrollo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Banco </a:t>
          </a: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Mundial– Banco Interamericano </a:t>
          </a: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de Reconstrucción y Fomento (BIRF</a:t>
          </a: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) Banco </a:t>
          </a: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de Desarrollo de América Latina y el Caribe (CAF)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</dsp:txBody>
      <dsp:txXfrm>
        <a:off x="368457" y="538037"/>
        <a:ext cx="1953067" cy="2702428"/>
      </dsp:txXfrm>
    </dsp:sp>
    <dsp:sp modelId="{DE36D992-2785-4317-AD56-D2E6074BF3B6}">
      <dsp:nvSpPr>
        <dsp:cNvPr id="0" name=""/>
        <dsp:cNvSpPr/>
      </dsp:nvSpPr>
      <dsp:spPr>
        <a:xfrm>
          <a:off x="159641" y="224185"/>
          <a:ext cx="417632" cy="376759"/>
        </a:xfrm>
        <a:prstGeom prst="flowChartConnector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8E9E4D-BA92-43A2-894F-2F1527904C45}">
      <dsp:nvSpPr>
        <dsp:cNvPr id="0" name=""/>
        <dsp:cNvSpPr/>
      </dsp:nvSpPr>
      <dsp:spPr>
        <a:xfrm rot="16200000">
          <a:off x="1683599" y="1693202"/>
          <a:ext cx="2702428" cy="3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80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Ámbitos de acción</a:t>
          </a:r>
          <a:endParaRPr lang="es-ES" sz="2100" kern="1200" dirty="0"/>
        </a:p>
      </dsp:txBody>
      <dsp:txXfrm>
        <a:off x="1683599" y="1693202"/>
        <a:ext cx="2702428" cy="392098"/>
      </dsp:txXfrm>
    </dsp:sp>
    <dsp:sp modelId="{B4B58612-22C0-4B88-93C4-4FB1270881FC}">
      <dsp:nvSpPr>
        <dsp:cNvPr id="0" name=""/>
        <dsp:cNvSpPr/>
      </dsp:nvSpPr>
      <dsp:spPr>
        <a:xfrm>
          <a:off x="3230862" y="538037"/>
          <a:ext cx="1953067" cy="2702428"/>
        </a:xfrm>
        <a:prstGeom prst="rect">
          <a:avLst/>
        </a:prstGeom>
        <a:solidFill>
          <a:schemeClr val="accent2">
            <a:shade val="80000"/>
            <a:hueOff val="-108117"/>
            <a:satOff val="1747"/>
            <a:lumOff val="110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80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Montserrat SemiBold"/>
            </a:rPr>
            <a:t>Marco de Cooperación 2020-2025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Sistema de Naciones Unidas (A2030)  y México (PND 2019-2024)</a:t>
          </a:r>
          <a:r>
            <a:rPr lang="es-MX" sz="1200" kern="1200" dirty="0" smtClean="0">
              <a:solidFill>
                <a:schemeClr val="tx1"/>
              </a:solidFill>
              <a:latin typeface="Montserrat SemiBold"/>
            </a:rPr>
            <a:t> 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Programa de las Naciones Unidas para el Desarrollo (PNUD)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</dsp:txBody>
      <dsp:txXfrm>
        <a:off x="3230862" y="538037"/>
        <a:ext cx="1953067" cy="2702428"/>
      </dsp:txXfrm>
    </dsp:sp>
    <dsp:sp modelId="{0E0F95F3-1E9F-49DC-91EC-BB9193B6A63E}">
      <dsp:nvSpPr>
        <dsp:cNvPr id="0" name=""/>
        <dsp:cNvSpPr/>
      </dsp:nvSpPr>
      <dsp:spPr>
        <a:xfrm>
          <a:off x="3022046" y="224185"/>
          <a:ext cx="417632" cy="376759"/>
        </a:xfrm>
        <a:prstGeom prst="flowChartConnector">
          <a:avLst/>
        </a:prstGeom>
        <a:solidFill>
          <a:schemeClr val="accent2">
            <a:tint val="50000"/>
            <a:hueOff val="-30294"/>
            <a:satOff val="-1274"/>
            <a:lumOff val="5013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0F8A24-08AF-41B2-A6DE-6ED11F6B33EC}">
      <dsp:nvSpPr>
        <dsp:cNvPr id="0" name=""/>
        <dsp:cNvSpPr/>
      </dsp:nvSpPr>
      <dsp:spPr>
        <a:xfrm rot="16200000">
          <a:off x="4825084" y="1414122"/>
          <a:ext cx="2702428" cy="95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80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Datos, vigilancia y seguimiento</a:t>
          </a:r>
          <a:endParaRPr lang="es-ES" sz="2000" kern="1200" dirty="0"/>
        </a:p>
      </dsp:txBody>
      <dsp:txXfrm>
        <a:off x="4825084" y="1414122"/>
        <a:ext cx="2702428" cy="950258"/>
      </dsp:txXfrm>
    </dsp:sp>
    <dsp:sp modelId="{9BB585FF-71B7-46D9-833B-C91DB2933296}">
      <dsp:nvSpPr>
        <dsp:cNvPr id="0" name=""/>
        <dsp:cNvSpPr/>
      </dsp:nvSpPr>
      <dsp:spPr>
        <a:xfrm>
          <a:off x="6372348" y="538037"/>
          <a:ext cx="1953067" cy="2702428"/>
        </a:xfrm>
        <a:prstGeom prst="rect">
          <a:avLst/>
        </a:prstGeom>
        <a:solidFill>
          <a:schemeClr val="accent2">
            <a:shade val="80000"/>
            <a:hueOff val="-216234"/>
            <a:satOff val="3495"/>
            <a:lumOff val="221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80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Consejo Nacional de Evaluación de la Política de Desarrollo social (CONEVAL)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Comunidad Practica sobre exámenes  voluntarios (INV)  en LAC (CEPAL)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  <a:latin typeface="Montserrat SemiBol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Montserrat SemiBold"/>
            </a:rPr>
            <a:t>Grupo de coordinación Estadística</a:t>
          </a:r>
          <a:endParaRPr lang="es-ES" sz="1200" kern="1200" dirty="0">
            <a:solidFill>
              <a:schemeClr val="tx1"/>
            </a:solidFill>
            <a:latin typeface="Montserrat SemiBold"/>
          </a:endParaRPr>
        </a:p>
      </dsp:txBody>
      <dsp:txXfrm>
        <a:off x="6372348" y="538037"/>
        <a:ext cx="1953067" cy="2702428"/>
      </dsp:txXfrm>
    </dsp:sp>
    <dsp:sp modelId="{D375E499-A7F0-4C14-96B5-765DF82F144B}">
      <dsp:nvSpPr>
        <dsp:cNvPr id="0" name=""/>
        <dsp:cNvSpPr/>
      </dsp:nvSpPr>
      <dsp:spPr>
        <a:xfrm>
          <a:off x="6163531" y="224185"/>
          <a:ext cx="417632" cy="376759"/>
        </a:xfrm>
        <a:prstGeom prst="flowChartConnector">
          <a:avLst/>
        </a:prstGeom>
        <a:solidFill>
          <a:schemeClr val="accent2">
            <a:tint val="50000"/>
            <a:hueOff val="-60588"/>
            <a:satOff val="-2547"/>
            <a:lumOff val="10027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C469A-745A-4FD7-AE8E-75314CAE5C76}">
      <dsp:nvSpPr>
        <dsp:cNvPr id="0" name=""/>
        <dsp:cNvSpPr/>
      </dsp:nvSpPr>
      <dsp:spPr>
        <a:xfrm>
          <a:off x="607993" y="111381"/>
          <a:ext cx="5090670" cy="7688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 SemiBold"/>
            </a:rPr>
            <a:t>Estados: </a:t>
          </a:r>
          <a:r>
            <a:rPr lang="es-ES" sz="1800" kern="1200" dirty="0" smtClean="0">
              <a:latin typeface="Montserrat SemiBold"/>
            </a:rPr>
            <a:t>Cambios en sus políticas</a:t>
          </a:r>
          <a:endParaRPr lang="es-ES" sz="1800" kern="1200" dirty="0">
            <a:latin typeface="Montserrat SemiBold"/>
          </a:endParaRPr>
        </a:p>
      </dsp:txBody>
      <dsp:txXfrm>
        <a:off x="630513" y="133901"/>
        <a:ext cx="4228778" cy="723838"/>
      </dsp:txXfrm>
    </dsp:sp>
    <dsp:sp modelId="{1C2100DD-C5F5-45E2-98DC-A62D63E02EAA}">
      <dsp:nvSpPr>
        <dsp:cNvPr id="0" name=""/>
        <dsp:cNvSpPr/>
      </dsp:nvSpPr>
      <dsp:spPr>
        <a:xfrm>
          <a:off x="871771" y="1156914"/>
          <a:ext cx="5676054" cy="99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 SemiBold"/>
            </a:rPr>
            <a:t>Organismos Internacionales</a:t>
          </a:r>
          <a:r>
            <a:rPr lang="es-ES" sz="1800" kern="1200" dirty="0" smtClean="0">
              <a:latin typeface="Montserrat SemiBold"/>
            </a:rPr>
            <a:t>: Cambios en la medición </a:t>
          </a:r>
          <a:r>
            <a:rPr lang="es-ES" sz="1800" kern="1200" dirty="0" smtClean="0">
              <a:latin typeface="Montserrat SemiBold"/>
            </a:rPr>
            <a:t>de resultados</a:t>
          </a:r>
          <a:endParaRPr lang="es-ES" sz="1800" kern="1200" dirty="0">
            <a:latin typeface="Montserrat SemiBold"/>
          </a:endParaRPr>
        </a:p>
      </dsp:txBody>
      <dsp:txXfrm>
        <a:off x="900815" y="1185958"/>
        <a:ext cx="4537021" cy="933553"/>
      </dsp:txXfrm>
    </dsp:sp>
    <dsp:sp modelId="{B7A2C08C-823E-489E-B88F-DB26BD3BDCD8}">
      <dsp:nvSpPr>
        <dsp:cNvPr id="0" name=""/>
        <dsp:cNvSpPr/>
      </dsp:nvSpPr>
      <dsp:spPr>
        <a:xfrm>
          <a:off x="1112939" y="2313829"/>
          <a:ext cx="6306657" cy="99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 SemiBold"/>
            </a:rPr>
            <a:t>Sociedad civil y sector productivo</a:t>
          </a:r>
          <a:r>
            <a:rPr lang="es-ES" sz="1800" kern="1200" dirty="0" smtClean="0">
              <a:latin typeface="Montserrat SemiBold"/>
            </a:rPr>
            <a:t>: Cambios en las alianzas de trabajo para cumplimiento</a:t>
          </a:r>
          <a:endParaRPr lang="es-ES" sz="1800" kern="1200" dirty="0">
            <a:latin typeface="Montserrat SemiBold"/>
          </a:endParaRPr>
        </a:p>
      </dsp:txBody>
      <dsp:txXfrm>
        <a:off x="1141983" y="2342873"/>
        <a:ext cx="5047532" cy="933553"/>
      </dsp:txXfrm>
    </dsp:sp>
    <dsp:sp modelId="{32FADC89-DC0E-48A3-A21F-218CEA4C801D}">
      <dsp:nvSpPr>
        <dsp:cNvPr id="0" name=""/>
        <dsp:cNvSpPr/>
      </dsp:nvSpPr>
      <dsp:spPr>
        <a:xfrm>
          <a:off x="5309751" y="600991"/>
          <a:ext cx="644566" cy="644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5454778" y="600991"/>
        <a:ext cx="354512" cy="485036"/>
      </dsp:txXfrm>
    </dsp:sp>
    <dsp:sp modelId="{04592331-3F7B-474A-BEF7-6A88CE696981}">
      <dsp:nvSpPr>
        <dsp:cNvPr id="0" name=""/>
        <dsp:cNvSpPr/>
      </dsp:nvSpPr>
      <dsp:spPr>
        <a:xfrm>
          <a:off x="6218560" y="1902298"/>
          <a:ext cx="644566" cy="644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363587" y="1902298"/>
        <a:ext cx="354512" cy="485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5fa3ad34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5fa3ad34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05adf375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05adf375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0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05adf375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05adf375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0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fe04e0273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fe04e0273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7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05adf375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05adf375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99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05adf375d_1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05adf375d_1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98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05adf375d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05adf375d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37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5fa3ad34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5fa3ad34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54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05adf375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05adf375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54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05adf375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05adf375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1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2875" y="867500"/>
            <a:ext cx="4519200" cy="29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2875" y="3879777"/>
            <a:ext cx="41148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12050" y="457200"/>
            <a:ext cx="7719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622874" y="504643"/>
            <a:ext cx="6309401" cy="2456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800" dirty="0"/>
              <a:t>AVANCES DE LOS OBJETIVOS DE  DESARROLLO SOSTENIBLE EN </a:t>
            </a:r>
            <a:r>
              <a:rPr lang="es-MX" sz="2800" dirty="0" smtClean="0"/>
              <a:t>AMERICA LATINA</a:t>
            </a:r>
            <a:endParaRPr sz="2800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622874" y="3045639"/>
            <a:ext cx="4282954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dirty="0"/>
              <a:t>Retos y oportunidades para el desarrollo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5"/>
          <p:cNvSpPr txBox="1"/>
          <p:nvPr/>
        </p:nvSpPr>
        <p:spPr>
          <a:xfrm>
            <a:off x="7015166" y="1418764"/>
            <a:ext cx="1485900" cy="14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6189325" y="3243039"/>
            <a:ext cx="1485900" cy="147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828" y="3382492"/>
            <a:ext cx="1192893" cy="11928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482" y="1611085"/>
            <a:ext cx="979038" cy="97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24"/>
          <p:cNvGraphicFramePr/>
          <p:nvPr>
            <p:extLst>
              <p:ext uri="{D42A27DB-BD31-4B8C-83A1-F6EECF244321}">
                <p14:modId xmlns:p14="http://schemas.microsoft.com/office/powerpoint/2010/main" val="428500388"/>
              </p:ext>
            </p:extLst>
          </p:nvPr>
        </p:nvGraphicFramePr>
        <p:xfrm>
          <a:off x="5173049" y="2175780"/>
          <a:ext cx="2863604" cy="2132153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264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1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/>
                        <a:t>Cuentan con información: 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 smtClean="0"/>
                        <a:t>25%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con tendencia </a:t>
                      </a:r>
                    </a:p>
                    <a:p>
                      <a:r>
                        <a:rPr lang="es-MX" sz="1200" dirty="0" smtClean="0"/>
                        <a:t>positiva: 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 smtClean="0"/>
                        <a:t>48%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/>
                        <a:t>Información con tendencia en retroceso: 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/>
                        <a:t>27% 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5" name="Google Shape;305;p24"/>
          <p:cNvSpPr txBox="1"/>
          <p:nvPr/>
        </p:nvSpPr>
        <p:spPr>
          <a:xfrm>
            <a:off x="719225" y="1800480"/>
            <a:ext cx="36882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-MX" sz="1600" dirty="0"/>
              <a:t>Incremento </a:t>
            </a:r>
            <a:r>
              <a:rPr lang="es-MX" sz="1600" dirty="0" smtClean="0"/>
              <a:t>económico</a:t>
            </a:r>
            <a:endParaRPr lang="es-MX" sz="1600" dirty="0"/>
          </a:p>
        </p:txBody>
      </p:sp>
      <p:sp>
        <p:nvSpPr>
          <p:cNvPr id="306" name="Google Shape;306;p24"/>
          <p:cNvSpPr txBox="1">
            <a:spLocks noGrp="1"/>
          </p:cNvSpPr>
          <p:nvPr>
            <p:ph type="title"/>
          </p:nvPr>
        </p:nvSpPr>
        <p:spPr>
          <a:xfrm>
            <a:off x="570451" y="457200"/>
            <a:ext cx="7859374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AVANCE E IMPACTO DE  LA PANDEMIA (COVID-19) EN LOS PAISES EN ALIANZA:</a:t>
            </a:r>
            <a:endParaRPr dirty="0"/>
          </a:p>
        </p:txBody>
      </p:sp>
      <p:graphicFrame>
        <p:nvGraphicFramePr>
          <p:cNvPr id="309" name="Google Shape;309;p24"/>
          <p:cNvGraphicFramePr/>
          <p:nvPr>
            <p:extLst>
              <p:ext uri="{D42A27DB-BD31-4B8C-83A1-F6EECF244321}">
                <p14:modId xmlns:p14="http://schemas.microsoft.com/office/powerpoint/2010/main" val="3072758372"/>
              </p:ext>
            </p:extLst>
          </p:nvPr>
        </p:nvGraphicFramePr>
        <p:xfrm>
          <a:off x="719225" y="2175780"/>
          <a:ext cx="2922575" cy="2043986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27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/>
                        <a:t>2023   se esperaba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 smtClean="0"/>
                        <a:t>1.2%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/>
                        <a:t>Incremento real</a:t>
                      </a: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 smtClean="0"/>
                        <a:t>0.8%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6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Incremento esperado en los      (últimos 10 años):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 smtClean="0"/>
                        <a:t>0.4%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1" name="Google Shape;311;p24"/>
          <p:cNvSpPr txBox="1"/>
          <p:nvPr/>
        </p:nvSpPr>
        <p:spPr>
          <a:xfrm>
            <a:off x="4741625" y="1800480"/>
            <a:ext cx="36882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-MX" sz="1600" dirty="0"/>
              <a:t>Tendencia en las </a:t>
            </a:r>
            <a:r>
              <a:rPr lang="es-MX" sz="1600" dirty="0" smtClean="0"/>
              <a:t>metas</a:t>
            </a:r>
            <a:endParaRPr lang="es-MX" sz="1600" dirty="0"/>
          </a:p>
        </p:txBody>
      </p:sp>
      <p:sp>
        <p:nvSpPr>
          <p:cNvPr id="14" name="Flecha izquierda y derecha 13"/>
          <p:cNvSpPr/>
          <p:nvPr/>
        </p:nvSpPr>
        <p:spPr>
          <a:xfrm>
            <a:off x="3870629" y="2869035"/>
            <a:ext cx="1073591" cy="450842"/>
          </a:xfrm>
          <a:prstGeom prst="left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</p:spTree>
    <p:extLst>
      <p:ext uri="{BB962C8B-B14F-4D97-AF65-F5344CB8AC3E}">
        <p14:creationId xmlns:p14="http://schemas.microsoft.com/office/powerpoint/2010/main" val="33687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73108" y="264253"/>
            <a:ext cx="8686333" cy="786198"/>
          </a:xfrm>
        </p:spPr>
        <p:txBody>
          <a:bodyPr>
            <a:noAutofit/>
          </a:bodyPr>
          <a:lstStyle/>
          <a:p>
            <a:r>
              <a:rPr lang="es-MX" sz="1350" dirty="0"/>
              <a:t>Después del repunte del crecimiento del PIB registrado en 2021 (6,7%) y de una expansión estimada de un 3,8% en 2022, la Comisión Económica para América Latina y el Caribe (CEPAL) estima que el crecimiento de la región sería de un 1,2% en 2023.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67" y="1184675"/>
            <a:ext cx="6008204" cy="3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12050" y="457200"/>
            <a:ext cx="7719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s-MX" dirty="0"/>
              <a:t>PERSPECTIVAS PARA AMERICA LATINA Y EL CARIBE (LAC)(predicciones negativas)</a:t>
            </a:r>
            <a:endParaRPr dirty="0"/>
          </a:p>
        </p:txBody>
      </p:sp>
      <p:sp>
        <p:nvSpPr>
          <p:cNvPr id="166" name="Google Shape;166;p19"/>
          <p:cNvSpPr txBox="1"/>
          <p:nvPr/>
        </p:nvSpPr>
        <p:spPr>
          <a:xfrm>
            <a:off x="1149766" y="1473364"/>
            <a:ext cx="2819013" cy="113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AUMENTO DE LA REGIONALIZACION DE CADENAS DE SUMINISTRO</a:t>
            </a:r>
            <a:endParaRPr lang="es-MX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253677" y="1473364"/>
            <a:ext cx="2066163" cy="11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AUMENTO REGIONALIZACION DE LA GOBERNANZA</a:t>
            </a:r>
            <a:endParaRPr lang="es-MX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2628946" y="2811019"/>
            <a:ext cx="3886108" cy="11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RIEZGO DE FRAGMENTACION PRODUCTIVA Y NORMATIVA DEL COMERCIO MUNDIAL</a:t>
            </a:r>
            <a:endParaRPr lang="es-MX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73" name="Google Shape;173;p19"/>
          <p:cNvCxnSpPr>
            <a:stCxn id="167" idx="1"/>
            <a:endCxn id="166" idx="3"/>
          </p:cNvCxnSpPr>
          <p:nvPr/>
        </p:nvCxnSpPr>
        <p:spPr>
          <a:xfrm flipH="1">
            <a:off x="3968779" y="2038414"/>
            <a:ext cx="128489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4" name="Google Shape;174;p19"/>
          <p:cNvSpPr/>
          <p:nvPr/>
        </p:nvSpPr>
        <p:spPr>
          <a:xfrm>
            <a:off x="1090569" y="1213455"/>
            <a:ext cx="6618914" cy="2888762"/>
          </a:xfrm>
          <a:custGeom>
            <a:avLst/>
            <a:gdLst/>
            <a:ahLst/>
            <a:cxnLst/>
            <a:rect l="l" t="t" r="r" b="b"/>
            <a:pathLst>
              <a:path w="152979" h="119043" extrusionOk="0">
                <a:moveTo>
                  <a:pt x="0" y="0"/>
                </a:moveTo>
                <a:lnTo>
                  <a:pt x="0" y="119043"/>
                </a:lnTo>
                <a:lnTo>
                  <a:pt x="152979" y="11904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</p:sp>
      <p:sp>
        <p:nvSpPr>
          <p:cNvPr id="175" name="Google Shape;175;p19"/>
          <p:cNvSpPr txBox="1"/>
          <p:nvPr/>
        </p:nvSpPr>
        <p:spPr>
          <a:xfrm rot="-5400000">
            <a:off x="594103" y="1253392"/>
            <a:ext cx="522994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</a:t>
            </a: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175;p19"/>
          <p:cNvSpPr txBox="1"/>
          <p:nvPr/>
        </p:nvSpPr>
        <p:spPr>
          <a:xfrm>
            <a:off x="7319840" y="4218576"/>
            <a:ext cx="522994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</a:t>
            </a: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" name="Google Shape;170;p19"/>
          <p:cNvCxnSpPr/>
          <p:nvPr/>
        </p:nvCxnSpPr>
        <p:spPr>
          <a:xfrm>
            <a:off x="3007587" y="2604923"/>
            <a:ext cx="4061" cy="20609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1" name="Google Shape;170;p19"/>
          <p:cNvCxnSpPr/>
          <p:nvPr/>
        </p:nvCxnSpPr>
        <p:spPr>
          <a:xfrm>
            <a:off x="6180023" y="2591612"/>
            <a:ext cx="4061" cy="20609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8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51107" y="71306"/>
            <a:ext cx="6447501" cy="692745"/>
          </a:xfrm>
        </p:spPr>
        <p:txBody>
          <a:bodyPr/>
          <a:lstStyle/>
          <a:p>
            <a:r>
              <a:rPr lang="es-MX" dirty="0" smtClean="0"/>
              <a:t>Evolución de los 17 </a:t>
            </a:r>
            <a:r>
              <a:rPr lang="es-MX" dirty="0" smtClean="0"/>
              <a:t>ODS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36" r="10112"/>
          <a:stretch/>
        </p:blipFill>
        <p:spPr>
          <a:xfrm>
            <a:off x="1417737" y="705328"/>
            <a:ext cx="6098797" cy="42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806" y="80203"/>
            <a:ext cx="6447501" cy="667407"/>
          </a:xfrm>
        </p:spPr>
        <p:txBody>
          <a:bodyPr/>
          <a:lstStyle/>
          <a:p>
            <a:r>
              <a:rPr lang="es-MX" dirty="0" smtClean="0"/>
              <a:t>Futuros posibles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85" y="747610"/>
            <a:ext cx="7336934" cy="43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0422" y="621200"/>
            <a:ext cx="8229600" cy="3714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Metas del Objetivo 11</a:t>
            </a:r>
            <a:r>
              <a:rPr lang="es-MX" dirty="0"/>
              <a:t>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208" y="1375794"/>
            <a:ext cx="6092364" cy="29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9318" y="457200"/>
            <a:ext cx="6506184" cy="646386"/>
          </a:xfrm>
        </p:spPr>
        <p:txBody>
          <a:bodyPr>
            <a:normAutofit fontScale="90000"/>
          </a:bodyPr>
          <a:lstStyle/>
          <a:p>
            <a:r>
              <a:rPr lang="es-MX" sz="2100" dirty="0"/>
              <a:t>Sistema de Naciones Unidas en México (SNUM) INFORME 2021, México cumple con 70.4 de los ODS.</a:t>
            </a:r>
            <a:endParaRPr lang="es-MX" sz="2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8" y="1324305"/>
            <a:ext cx="7639071" cy="31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/>
        </p:nvSpPr>
        <p:spPr>
          <a:xfrm>
            <a:off x="5924597" y="1158706"/>
            <a:ext cx="1485900" cy="14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5098756" y="2982981"/>
            <a:ext cx="1485900" cy="147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5259" y="3122434"/>
            <a:ext cx="1192893" cy="11928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913" y="1351027"/>
            <a:ext cx="979038" cy="97903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22874" y="867500"/>
            <a:ext cx="6678608" cy="2375538"/>
          </a:xfrm>
        </p:spPr>
        <p:txBody>
          <a:bodyPr/>
          <a:lstStyle/>
          <a:p>
            <a:r>
              <a:rPr lang="es-MX" dirty="0" smtClean="0"/>
              <a:t>Gracias por su atención.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8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712050" y="457200"/>
            <a:ext cx="7719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Bibliografía </a:t>
            </a:r>
            <a:endParaRPr dirty="0"/>
          </a:p>
        </p:txBody>
      </p:sp>
      <p:graphicFrame>
        <p:nvGraphicFramePr>
          <p:cNvPr id="343" name="Google Shape;343;p26"/>
          <p:cNvGraphicFramePr/>
          <p:nvPr>
            <p:extLst>
              <p:ext uri="{D42A27DB-BD31-4B8C-83A1-F6EECF244321}">
                <p14:modId xmlns:p14="http://schemas.microsoft.com/office/powerpoint/2010/main" val="3842835744"/>
              </p:ext>
            </p:extLst>
          </p:nvPr>
        </p:nvGraphicFramePr>
        <p:xfrm>
          <a:off x="714175" y="1005901"/>
          <a:ext cx="7717775" cy="3682850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77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" dirty="0" smtClean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sz="100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Asamblea General Naciones Unidas, 69/313. Agenda de Acción de Addis Abeba de la Tercera Conferencia Internacional sobre la Financiación para el Desarrollo (Agenda de Acción de Addis Abeba, [en línea], AGENDA ACCION ADDIS ABEBA 3a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confer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intl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financiación desarrollo.pdf. fecha de consulta octubre 2023.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CEPAL (Comisión Económica para América Latina y el Caribe) (2022), Hacia la transformación del modelo de desarrollo en América Latina y el Caribe: producción, inclusión y sostenibilidad (LC/SES.39/3-P), Santiago. (2021a), y Social (CEPAL)(2021a), Perspectivas del Comercio Internacional de América Latina y el Caribe, 2020 (LC/PUB.2020/21-P), Santiago. (2021b), “La autonomía económica de las mujeres en la recuperación sostenible y con igualdad”, Informe Especial COVID-19, febrero. (2020), “Medidas de recuperación del sector turístico en América Latina y el Caribe: una oportunidad para promover la sostenibilidad y la resiliencia”, Informes COVID-19, Santiago, julio [en línea],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Consejo Económico y Social, Naciones Unidas, Comisión de Estadística 53er período de sesiones 1 a 4 de marzo de 2022 Tema 3 a) del programa provisional* Temas de debate y para la adopción de decisiones: datos e indicadores en apoyo de la Agenda 2030 para el Desarrollo Sostenible Informe del Grupo Interinstitucional y de Expertos sobre los Indicadores de los Objetivos de Desarrollo Sostenible, [en línea], COMISION ESTADISTICA, INF EXPERT SOBRE INDIC ODS.pdf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Comisión Económica para América Latina y el Caribe (CEPAL), América Latina y el Caribe en la mitad del camino hacia 2030: avances y propuestas de aceleración. Síntesis (LC/FDS.6/4), Santiago, 2023. [en línea], Eva A2030 15 años.pdf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712050" y="457200"/>
            <a:ext cx="7719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Bibliografía </a:t>
            </a:r>
            <a:endParaRPr dirty="0"/>
          </a:p>
        </p:txBody>
      </p:sp>
      <p:graphicFrame>
        <p:nvGraphicFramePr>
          <p:cNvPr id="343" name="Google Shape;343;p26"/>
          <p:cNvGraphicFramePr/>
          <p:nvPr>
            <p:extLst>
              <p:ext uri="{D42A27DB-BD31-4B8C-83A1-F6EECF244321}">
                <p14:modId xmlns:p14="http://schemas.microsoft.com/office/powerpoint/2010/main" val="418974623"/>
              </p:ext>
            </p:extLst>
          </p:nvPr>
        </p:nvGraphicFramePr>
        <p:xfrm>
          <a:off x="714175" y="1005901"/>
          <a:ext cx="7717775" cy="3317090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77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" dirty="0" smtClean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sz="100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Communiqué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Innovation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Global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Bioeconomy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Sustainable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Inclusive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Transformation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Wellbeing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Berlín Naciones Unidas (2021), Nuestra Agenda Común. Informe del Secretario General, Nueva York [en línea] https://www.un.org/es/content/commonagenda-report/.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Informe de las actividades del Grupo de Coordinación Estadística para la Agenda 2030 en América Latina y el Caribe (LC/CEA.10/6), Santiago, noviembre. Genta, N. y otros (2022), [en línea]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Perspectivas del Comercio Internacional de América Latina y el Caribe, 2020 (LC/PUB.2020/21-P), Santiago. (2021b),  Panorama del desarrollo territorial de América Latina y el Caribe 2022”, [en línea],  Documentos de Proyectos (LC/TS.2022/132), Santiago, Comisión Económica para América Latina y el Caribe (CEPAL).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Guterres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A. (2023), “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Today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Must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Begin ‘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Moving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Recommendations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Our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Common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Agenda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Ideas to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Action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Abstract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 Concrete´” (SG/SM/21686), 13 de febrero [en línea] https://press.un.org/en/2023/ sgsm21686.doc.htm. IACGB (International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Advisory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Council of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Global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Bioeconomy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Summit) (2018),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Informe Nacional Voluntario 2021, Agenda 2030 en México, Secretaría de Economía Pachuca 189, Colonia Condesa, Cuauhtémoc, 06140 Ciudad de México, [en línea] CDMX https://www.gob.mx/se/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1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Antecedente : Agenda del Milenio 2000-2015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16113" y="1542929"/>
            <a:ext cx="3526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Sostenibilidad en estrecha relación con el </a:t>
            </a:r>
            <a:r>
              <a:rPr lang="es-MX" sz="1600" dirty="0" smtClean="0"/>
              <a:t>financiamiento.</a:t>
            </a:r>
          </a:p>
          <a:p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En continuación de los  8 </a:t>
            </a:r>
            <a:r>
              <a:rPr lang="es-MX" sz="1600" dirty="0">
                <a:latin typeface="Montserrat Medium"/>
              </a:rPr>
              <a:t>Objetivos</a:t>
            </a:r>
            <a:r>
              <a:rPr lang="es-MX" sz="1600" dirty="0"/>
              <a:t> de </a:t>
            </a:r>
            <a:r>
              <a:rPr lang="es-MX" sz="1600" dirty="0" smtClean="0"/>
              <a:t>desarrollo.</a:t>
            </a:r>
            <a:endParaRPr lang="es-MX" sz="16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88079009"/>
              </p:ext>
            </p:extLst>
          </p:nvPr>
        </p:nvGraphicFramePr>
        <p:xfrm>
          <a:off x="3207656" y="1223614"/>
          <a:ext cx="5936343" cy="384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4680855" y="3448378"/>
            <a:ext cx="1378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dirty="0">
                <a:solidFill>
                  <a:schemeClr val="tx1"/>
                </a:solidFill>
                <a:latin typeface="Montserrat Medium"/>
              </a:rPr>
              <a:t>Sostenibilidad del medio ambiente</a:t>
            </a:r>
            <a:endParaRPr lang="es-ES" dirty="0">
              <a:latin typeface="Montserrat Medium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60884" y="3232934"/>
            <a:ext cx="13570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Montserrat Medium"/>
              </a:rPr>
              <a:t> Fomentar la alianza mundial para el </a:t>
            </a:r>
            <a:r>
              <a:rPr lang="es-ES" b="1" dirty="0">
                <a:solidFill>
                  <a:schemeClr val="tx1"/>
                </a:solidFill>
                <a:latin typeface="Montserrat Medium"/>
              </a:rPr>
              <a:t>desarrollo</a:t>
            </a:r>
            <a:r>
              <a:rPr lang="es-ES" dirty="0">
                <a:solidFill>
                  <a:schemeClr val="tx1"/>
                </a:solidFill>
                <a:latin typeface="Montserrat Medium"/>
              </a:rPr>
              <a:t> sostenible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2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712050" y="457200"/>
            <a:ext cx="7719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Bibliografía </a:t>
            </a:r>
            <a:endParaRPr dirty="0"/>
          </a:p>
        </p:txBody>
      </p:sp>
      <p:graphicFrame>
        <p:nvGraphicFramePr>
          <p:cNvPr id="343" name="Google Shape;343;p26"/>
          <p:cNvGraphicFramePr/>
          <p:nvPr>
            <p:extLst>
              <p:ext uri="{D42A27DB-BD31-4B8C-83A1-F6EECF244321}">
                <p14:modId xmlns:p14="http://schemas.microsoft.com/office/powerpoint/2010/main" val="2812636919"/>
              </p:ext>
            </p:extLst>
          </p:nvPr>
        </p:nvGraphicFramePr>
        <p:xfrm>
          <a:off x="714175" y="1005901"/>
          <a:ext cx="7717775" cy="2768450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77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" dirty="0" smtClean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sz="100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OMT (Organización Mundial del Turismo) (2020), Recomendaciones de la OMT sobre turismo y desarrollo rural: una guía para convertir el turismo en una herramienta de desarrollo rural efectiva, Madrid. [en línea]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ONU-Agua (2020), “Marco de Aceleración Global del ODS 6” [en línea] https://www.unwater.org/our-work/sdg-6-global-acceleration-framework.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ONU-Hábitat (Programa de las Naciones Unidas para los Asentamientos Humanos) (2018), Tracking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Progress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Towards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Inclusive,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Resilient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Sustainable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Cities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Human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Settlements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SDG 11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Synthesis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Report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High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Level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Political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Forum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2018, Nairobi. Salazar-</a:t>
                      </a:r>
                      <a:r>
                        <a:rPr lang="es-MX" sz="12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Xirinachs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J. (2022) [en línea]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“Inversiones en infraestructura en América Latina: tendencias, brechas y oportunidades”, serie Recursos Naturales e Infraestructura, N° 187 (LC/TS.2017/132), Santiago, Comisión Económica para América Latina y el Caribe (CEPAL) [en línea]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6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049" y="239486"/>
            <a:ext cx="7719900" cy="548700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Firma del Proyecto de creación de la Agenda de Acción  en Addis Abeba, 2015 ( Tercera conferencia internacional sobre financiación para el desarrollo, Res/69/313)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618"/>
          <a:stretch/>
        </p:blipFill>
        <p:spPr>
          <a:xfrm>
            <a:off x="1319581" y="1567543"/>
            <a:ext cx="6504837" cy="3329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Contenido de la  declaración de compromiso político para enfrentar problemática.</a:t>
            </a:r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01618"/>
              </p:ext>
            </p:extLst>
          </p:nvPr>
        </p:nvGraphicFramePr>
        <p:xfrm>
          <a:off x="856344" y="1521095"/>
          <a:ext cx="6848240" cy="305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5071607" y="1670402"/>
            <a:ext cx="555262" cy="501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derecha 13"/>
          <p:cNvSpPr/>
          <p:nvPr/>
        </p:nvSpPr>
        <p:spPr>
          <a:xfrm>
            <a:off x="5087273" y="2606891"/>
            <a:ext cx="583026" cy="54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5522042" y="3456464"/>
            <a:ext cx="2039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000" dirty="0">
                <a:latin typeface="Montserrat Medium"/>
              </a:rPr>
              <a:t>Dimensión ambiental</a:t>
            </a:r>
            <a:endParaRPr lang="es-ES" sz="2000" dirty="0">
              <a:latin typeface="Montserrat Medium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72258" y="2506999"/>
            <a:ext cx="2039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000" dirty="0"/>
              <a:t>Social en </a:t>
            </a:r>
            <a:r>
              <a:rPr lang="es-ES" sz="2000" dirty="0">
                <a:latin typeface="Montserrat Medium"/>
              </a:rPr>
              <a:t>todos</a:t>
            </a:r>
            <a:r>
              <a:rPr lang="es-ES" sz="2000" dirty="0"/>
              <a:t> los niveles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5863771" y="1544579"/>
            <a:ext cx="158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000" dirty="0">
                <a:latin typeface="Montserrat Medium"/>
              </a:rPr>
              <a:t>Dimens</a:t>
            </a:r>
            <a:r>
              <a:rPr lang="es-ES" sz="2000" dirty="0"/>
              <a:t>ión</a:t>
            </a:r>
            <a:r>
              <a:rPr lang="es-ES" dirty="0"/>
              <a:t> </a:t>
            </a:r>
            <a:r>
              <a:rPr lang="es-ES" sz="2000" dirty="0"/>
              <a:t>económica</a:t>
            </a:r>
            <a:endParaRPr lang="es-ES" sz="2000" dirty="0"/>
          </a:p>
        </p:txBody>
      </p:sp>
      <p:sp>
        <p:nvSpPr>
          <p:cNvPr id="15" name="Flecha derecha 14"/>
          <p:cNvSpPr/>
          <p:nvPr/>
        </p:nvSpPr>
        <p:spPr>
          <a:xfrm>
            <a:off x="5087273" y="3572317"/>
            <a:ext cx="583026" cy="54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217711" y="195943"/>
            <a:ext cx="8737599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800" dirty="0"/>
              <a:t>Sinergia y esferas intersectoriales del  financiamiento para la infraestructura </a:t>
            </a:r>
            <a:endParaRPr sz="1800" dirty="0"/>
          </a:p>
        </p:txBody>
      </p:sp>
      <p:graphicFrame>
        <p:nvGraphicFramePr>
          <p:cNvPr id="343" name="Google Shape;343;p26"/>
          <p:cNvGraphicFramePr/>
          <p:nvPr>
            <p:extLst>
              <p:ext uri="{D42A27DB-BD31-4B8C-83A1-F6EECF244321}">
                <p14:modId xmlns:p14="http://schemas.microsoft.com/office/powerpoint/2010/main" val="421387260"/>
              </p:ext>
            </p:extLst>
          </p:nvPr>
        </p:nvGraphicFramePr>
        <p:xfrm>
          <a:off x="217712" y="846243"/>
          <a:ext cx="8737599" cy="4014036"/>
        </p:xfrm>
        <a:graphic>
          <a:graphicData uri="http://schemas.openxmlformats.org/drawingml/2006/table">
            <a:tbl>
              <a:tblPr>
                <a:noFill/>
                <a:tableStyleId>{E1B43983-580D-4DF1-A438-AE742745BCA5}</a:tableStyleId>
              </a:tblPr>
              <a:tblGrid>
                <a:gridCol w="352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597">
                  <a:extLst>
                    <a:ext uri="{9D8B030D-6E8A-4147-A177-3AD203B41FA5}">
                      <a16:colId xmlns:a16="http://schemas.microsoft.com/office/drawing/2014/main" val="3663620920"/>
                    </a:ext>
                  </a:extLst>
                </a:gridCol>
              </a:tblGrid>
              <a:tr h="570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accent6"/>
                          </a:solidFill>
                        </a:rPr>
                        <a:t>Financiamiento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accent6"/>
                          </a:solidFill>
                        </a:rPr>
                        <a:t>Ámbitos de acción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accent6"/>
                          </a:solidFill>
                        </a:rPr>
                        <a:t>Datos, vigilancia y seguimiento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Banco Mundial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Asistencia oficial para el desarrollo (AOD)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Comisión de Estadística de las Naciones Unidas (CENU)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Fondo Monetario Internacional (FMI)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dirty="0" smtClean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Nuevo Banco de Desarrollo (BRICS)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Foro Político de Alto Nivel de las Naciones Unidas(FPAN) 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Servicio de Preparación de Proyectos de Asia Pacifico (AP3F)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Organización para Cooperación y Desarrollo Económico (OCDE)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99301"/>
                  </a:ext>
                </a:extLst>
              </a:tr>
              <a:tr h="465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Fondo Mundial para Infraestructura (FGI).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Consejo Económico Social UN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Asociación Infraestructura e inversión mundial(GPI)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dirty="0" smtClean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8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Organización Mundial de Propiedad Intelectual(OMPI)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76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PGII) (G7) (BID)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01905"/>
                  </a:ext>
                </a:extLst>
              </a:tr>
              <a:tr h="361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s-ES" sz="1100" b="0" i="0" u="none" strike="noStrike" cap="none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</a:rPr>
                        <a:t>Instituto Latinoamericano de Planificación Económica y Social (ILPES)*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64830"/>
                  </a:ext>
                </a:extLst>
              </a:tr>
              <a:tr h="361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*FAO CSA,UN,ECOSOC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88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Sinergia México - NU</a:t>
            </a:r>
            <a:endParaRPr lang="es-MX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28000"/>
              </p:ext>
            </p:extLst>
          </p:nvPr>
        </p:nvGraphicFramePr>
        <p:xfrm>
          <a:off x="457200" y="1006681"/>
          <a:ext cx="8301774" cy="346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/>
        </p:nvSpPr>
        <p:spPr>
          <a:xfrm>
            <a:off x="822825" y="1311962"/>
            <a:ext cx="604500" cy="5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822825" y="2487565"/>
            <a:ext cx="604500" cy="59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822825" y="3663166"/>
            <a:ext cx="604500" cy="59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84" name="Google Shape;84;p16"/>
          <p:cNvGrpSpPr/>
          <p:nvPr/>
        </p:nvGrpSpPr>
        <p:grpSpPr>
          <a:xfrm>
            <a:off x="935323" y="2597635"/>
            <a:ext cx="379503" cy="378659"/>
            <a:chOff x="5688050" y="3650200"/>
            <a:chExt cx="269725" cy="269125"/>
          </a:xfrm>
        </p:grpSpPr>
        <p:sp>
          <p:nvSpPr>
            <p:cNvPr id="85" name="Google Shape;85;p16"/>
            <p:cNvSpPr/>
            <p:nvPr/>
          </p:nvSpPr>
          <p:spPr>
            <a:xfrm>
              <a:off x="5811900" y="3697825"/>
              <a:ext cx="21450" cy="16100"/>
            </a:xfrm>
            <a:custGeom>
              <a:avLst/>
              <a:gdLst/>
              <a:ahLst/>
              <a:cxnLst/>
              <a:rect l="l" t="t" r="r" b="b"/>
              <a:pathLst>
                <a:path w="858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cubicBezTo>
                    <a:pt x="858" y="644"/>
                    <a:pt x="85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877975" y="3650200"/>
              <a:ext cx="32175" cy="32175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1" y="1"/>
                  </a:moveTo>
                  <a:lnTo>
                    <a:pt x="1" y="644"/>
                  </a:lnTo>
                  <a:cubicBezTo>
                    <a:pt x="1" y="1001"/>
                    <a:pt x="286" y="1287"/>
                    <a:pt x="644" y="1287"/>
                  </a:cubicBezTo>
                  <a:lnTo>
                    <a:pt x="1287" y="1287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735675" y="3650200"/>
              <a:ext cx="173875" cy="110775"/>
            </a:xfrm>
            <a:custGeom>
              <a:avLst/>
              <a:gdLst/>
              <a:ahLst/>
              <a:cxnLst/>
              <a:rect l="l" t="t" r="r" b="b"/>
              <a:pathLst>
                <a:path w="6955" h="4431" extrusionOk="0">
                  <a:moveTo>
                    <a:pt x="3471" y="1271"/>
                  </a:moveTo>
                  <a:cubicBezTo>
                    <a:pt x="3960" y="1271"/>
                    <a:pt x="4430" y="1650"/>
                    <a:pt x="4430" y="2216"/>
                  </a:cubicBezTo>
                  <a:cubicBezTo>
                    <a:pt x="4430" y="2739"/>
                    <a:pt x="4002" y="3168"/>
                    <a:pt x="3478" y="3168"/>
                  </a:cubicBezTo>
                  <a:cubicBezTo>
                    <a:pt x="2644" y="3168"/>
                    <a:pt x="2216" y="2144"/>
                    <a:pt x="2811" y="1549"/>
                  </a:cubicBezTo>
                  <a:cubicBezTo>
                    <a:pt x="3003" y="1357"/>
                    <a:pt x="3239" y="1271"/>
                    <a:pt x="3471" y="1271"/>
                  </a:cubicBezTo>
                  <a:close/>
                  <a:moveTo>
                    <a:pt x="1906" y="1"/>
                  </a:moveTo>
                  <a:lnTo>
                    <a:pt x="1906" y="644"/>
                  </a:lnTo>
                  <a:cubicBezTo>
                    <a:pt x="1906" y="1334"/>
                    <a:pt x="1335" y="1906"/>
                    <a:pt x="644" y="1906"/>
                  </a:cubicBezTo>
                  <a:lnTo>
                    <a:pt x="1" y="1906"/>
                  </a:lnTo>
                  <a:lnTo>
                    <a:pt x="1" y="2549"/>
                  </a:lnTo>
                  <a:lnTo>
                    <a:pt x="644" y="2549"/>
                  </a:lnTo>
                  <a:cubicBezTo>
                    <a:pt x="1335" y="2549"/>
                    <a:pt x="1906" y="3097"/>
                    <a:pt x="1906" y="3811"/>
                  </a:cubicBezTo>
                  <a:lnTo>
                    <a:pt x="1906" y="4430"/>
                  </a:lnTo>
                  <a:lnTo>
                    <a:pt x="5050" y="4430"/>
                  </a:lnTo>
                  <a:lnTo>
                    <a:pt x="5050" y="3811"/>
                  </a:lnTo>
                  <a:cubicBezTo>
                    <a:pt x="5050" y="3097"/>
                    <a:pt x="5621" y="2549"/>
                    <a:pt x="6312" y="2549"/>
                  </a:cubicBezTo>
                  <a:lnTo>
                    <a:pt x="6955" y="2549"/>
                  </a:lnTo>
                  <a:lnTo>
                    <a:pt x="6955" y="1906"/>
                  </a:lnTo>
                  <a:lnTo>
                    <a:pt x="6336" y="1906"/>
                  </a:lnTo>
                  <a:cubicBezTo>
                    <a:pt x="5645" y="1906"/>
                    <a:pt x="5073" y="1334"/>
                    <a:pt x="5073" y="644"/>
                  </a:cubicBezTo>
                  <a:lnTo>
                    <a:pt x="5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877975" y="37294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44" y="0"/>
                  </a:moveTo>
                  <a:cubicBezTo>
                    <a:pt x="286" y="0"/>
                    <a:pt x="1" y="286"/>
                    <a:pt x="1" y="643"/>
                  </a:cubicBezTo>
                  <a:lnTo>
                    <a:pt x="1" y="1262"/>
                  </a:lnTo>
                  <a:lnTo>
                    <a:pt x="1263" y="1262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735675" y="3650200"/>
              <a:ext cx="31600" cy="32175"/>
            </a:xfrm>
            <a:custGeom>
              <a:avLst/>
              <a:gdLst/>
              <a:ahLst/>
              <a:cxnLst/>
              <a:rect l="l" t="t" r="r" b="b"/>
              <a:pathLst>
                <a:path w="1264" h="1287" extrusionOk="0">
                  <a:moveTo>
                    <a:pt x="1" y="1"/>
                  </a:moveTo>
                  <a:lnTo>
                    <a:pt x="1" y="1287"/>
                  </a:lnTo>
                  <a:lnTo>
                    <a:pt x="644" y="1287"/>
                  </a:lnTo>
                  <a:cubicBezTo>
                    <a:pt x="977" y="1287"/>
                    <a:pt x="1263" y="1001"/>
                    <a:pt x="1263" y="644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736275" y="37294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1" y="0"/>
                  </a:moveTo>
                  <a:lnTo>
                    <a:pt x="1" y="1262"/>
                  </a:lnTo>
                  <a:lnTo>
                    <a:pt x="1263" y="1262"/>
                  </a:lnTo>
                  <a:lnTo>
                    <a:pt x="1263" y="643"/>
                  </a:lnTo>
                  <a:cubicBezTo>
                    <a:pt x="1263" y="286"/>
                    <a:pt x="9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88050" y="3763325"/>
              <a:ext cx="269725" cy="156000"/>
            </a:xfrm>
            <a:custGeom>
              <a:avLst/>
              <a:gdLst/>
              <a:ahLst/>
              <a:cxnLst/>
              <a:rect l="l" t="t" r="r" b="b"/>
              <a:pathLst>
                <a:path w="10789" h="6240" extrusionOk="0">
                  <a:moveTo>
                    <a:pt x="9979" y="1"/>
                  </a:moveTo>
                  <a:lnTo>
                    <a:pt x="7050" y="2430"/>
                  </a:lnTo>
                  <a:lnTo>
                    <a:pt x="4454" y="2430"/>
                  </a:lnTo>
                  <a:lnTo>
                    <a:pt x="4454" y="1810"/>
                  </a:lnTo>
                  <a:lnTo>
                    <a:pt x="6978" y="1810"/>
                  </a:lnTo>
                  <a:lnTo>
                    <a:pt x="6978" y="548"/>
                  </a:lnTo>
                  <a:lnTo>
                    <a:pt x="3359" y="548"/>
                  </a:lnTo>
                  <a:lnTo>
                    <a:pt x="1" y="3644"/>
                  </a:lnTo>
                  <a:lnTo>
                    <a:pt x="2216" y="6240"/>
                  </a:lnTo>
                  <a:lnTo>
                    <a:pt x="4240" y="4335"/>
                  </a:lnTo>
                  <a:lnTo>
                    <a:pt x="6764" y="4335"/>
                  </a:lnTo>
                  <a:lnTo>
                    <a:pt x="10789" y="977"/>
                  </a:lnTo>
                  <a:lnTo>
                    <a:pt x="99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>
            <a:off x="915221" y="1422032"/>
            <a:ext cx="399588" cy="378659"/>
            <a:chOff x="6266750" y="2369600"/>
            <a:chExt cx="284000" cy="269125"/>
          </a:xfrm>
          <a:solidFill>
            <a:schemeClr val="bg1"/>
          </a:solidFill>
        </p:grpSpPr>
        <p:sp>
          <p:nvSpPr>
            <p:cNvPr id="93" name="Google Shape;93;p16"/>
            <p:cNvSpPr/>
            <p:nvPr/>
          </p:nvSpPr>
          <p:spPr>
            <a:xfrm>
              <a:off x="6320325" y="2369600"/>
              <a:ext cx="230425" cy="215525"/>
            </a:xfrm>
            <a:custGeom>
              <a:avLst/>
              <a:gdLst/>
              <a:ahLst/>
              <a:cxnLst/>
              <a:rect l="l" t="t" r="r" b="b"/>
              <a:pathLst>
                <a:path w="9217" h="8621" extrusionOk="0">
                  <a:moveTo>
                    <a:pt x="6740" y="1905"/>
                  </a:moveTo>
                  <a:lnTo>
                    <a:pt x="6740" y="3787"/>
                  </a:lnTo>
                  <a:lnTo>
                    <a:pt x="7359" y="3787"/>
                  </a:lnTo>
                  <a:lnTo>
                    <a:pt x="7359" y="4406"/>
                  </a:lnTo>
                  <a:lnTo>
                    <a:pt x="2930" y="4406"/>
                  </a:lnTo>
                  <a:lnTo>
                    <a:pt x="2930" y="3787"/>
                  </a:lnTo>
                  <a:lnTo>
                    <a:pt x="3573" y="3787"/>
                  </a:lnTo>
                  <a:lnTo>
                    <a:pt x="3573" y="3144"/>
                  </a:lnTo>
                  <a:lnTo>
                    <a:pt x="4216" y="3144"/>
                  </a:lnTo>
                  <a:lnTo>
                    <a:pt x="4216" y="3787"/>
                  </a:lnTo>
                  <a:lnTo>
                    <a:pt x="4835" y="3787"/>
                  </a:lnTo>
                  <a:lnTo>
                    <a:pt x="4835" y="2524"/>
                  </a:lnTo>
                  <a:lnTo>
                    <a:pt x="5478" y="2524"/>
                  </a:lnTo>
                  <a:lnTo>
                    <a:pt x="5478" y="3787"/>
                  </a:lnTo>
                  <a:lnTo>
                    <a:pt x="6097" y="3787"/>
                  </a:lnTo>
                  <a:lnTo>
                    <a:pt x="6097" y="1905"/>
                  </a:lnTo>
                  <a:close/>
                  <a:moveTo>
                    <a:pt x="5114" y="0"/>
                  </a:moveTo>
                  <a:cubicBezTo>
                    <a:pt x="2181" y="0"/>
                    <a:pt x="579" y="3413"/>
                    <a:pt x="2477" y="5692"/>
                  </a:cubicBezTo>
                  <a:lnTo>
                    <a:pt x="1787" y="6382"/>
                  </a:lnTo>
                  <a:lnTo>
                    <a:pt x="882" y="5477"/>
                  </a:lnTo>
                  <a:lnTo>
                    <a:pt x="1" y="6382"/>
                  </a:lnTo>
                  <a:lnTo>
                    <a:pt x="2216" y="8621"/>
                  </a:lnTo>
                  <a:lnTo>
                    <a:pt x="3120" y="7716"/>
                  </a:lnTo>
                  <a:lnTo>
                    <a:pt x="2216" y="6835"/>
                  </a:lnTo>
                  <a:lnTo>
                    <a:pt x="2930" y="6120"/>
                  </a:lnTo>
                  <a:cubicBezTo>
                    <a:pt x="3585" y="6674"/>
                    <a:pt x="4366" y="6932"/>
                    <a:pt x="5136" y="6932"/>
                  </a:cubicBezTo>
                  <a:cubicBezTo>
                    <a:pt x="6520" y="6932"/>
                    <a:pt x="7872" y="6098"/>
                    <a:pt x="8407" y="4644"/>
                  </a:cubicBezTo>
                  <a:cubicBezTo>
                    <a:pt x="9217" y="2382"/>
                    <a:pt x="7550" y="0"/>
                    <a:pt x="5145" y="0"/>
                  </a:cubicBezTo>
                  <a:cubicBezTo>
                    <a:pt x="5135" y="0"/>
                    <a:pt x="5124" y="0"/>
                    <a:pt x="5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266750" y="2551175"/>
              <a:ext cx="86950" cy="87550"/>
            </a:xfrm>
            <a:custGeom>
              <a:avLst/>
              <a:gdLst/>
              <a:ahLst/>
              <a:cxnLst/>
              <a:rect l="l" t="t" r="r" b="b"/>
              <a:pathLst>
                <a:path w="3478" h="3502" extrusionOk="0">
                  <a:moveTo>
                    <a:pt x="2144" y="1"/>
                  </a:moveTo>
                  <a:lnTo>
                    <a:pt x="0" y="2168"/>
                  </a:lnTo>
                  <a:lnTo>
                    <a:pt x="1334" y="3501"/>
                  </a:lnTo>
                  <a:lnTo>
                    <a:pt x="3477" y="1334"/>
                  </a:lnTo>
                  <a:lnTo>
                    <a:pt x="21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95" name="Google Shape;95;p16"/>
          <p:cNvGrpSpPr/>
          <p:nvPr/>
        </p:nvGrpSpPr>
        <p:grpSpPr>
          <a:xfrm>
            <a:off x="939985" y="3772814"/>
            <a:ext cx="378659" cy="379503"/>
            <a:chOff x="3949000" y="4083025"/>
            <a:chExt cx="269125" cy="269725"/>
          </a:xfrm>
          <a:solidFill>
            <a:schemeClr val="bg1"/>
          </a:solidFill>
        </p:grpSpPr>
        <p:sp>
          <p:nvSpPr>
            <p:cNvPr id="96" name="Google Shape;96;p16"/>
            <p:cNvSpPr/>
            <p:nvPr/>
          </p:nvSpPr>
          <p:spPr>
            <a:xfrm>
              <a:off x="4138925" y="4328925"/>
              <a:ext cx="79200" cy="23825"/>
            </a:xfrm>
            <a:custGeom>
              <a:avLst/>
              <a:gdLst/>
              <a:ahLst/>
              <a:cxnLst/>
              <a:rect l="l" t="t" r="r" b="b"/>
              <a:pathLst>
                <a:path w="316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3168" y="953"/>
                  </a:lnTo>
                  <a:lnTo>
                    <a:pt x="3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138925" y="4289625"/>
              <a:ext cx="79200" cy="23250"/>
            </a:xfrm>
            <a:custGeom>
              <a:avLst/>
              <a:gdLst/>
              <a:ahLst/>
              <a:cxnLst/>
              <a:rect l="l" t="t" r="r" b="b"/>
              <a:pathLst>
                <a:path w="3168" h="930" extrusionOk="0">
                  <a:moveTo>
                    <a:pt x="1" y="0"/>
                  </a:moveTo>
                  <a:lnTo>
                    <a:pt x="1" y="929"/>
                  </a:lnTo>
                  <a:lnTo>
                    <a:pt x="3168" y="929"/>
                  </a:lnTo>
                  <a:lnTo>
                    <a:pt x="3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4138925" y="4249725"/>
              <a:ext cx="79200" cy="23850"/>
            </a:xfrm>
            <a:custGeom>
              <a:avLst/>
              <a:gdLst/>
              <a:ahLst/>
              <a:cxnLst/>
              <a:rect l="l" t="t" r="r" b="b"/>
              <a:pathLst>
                <a:path w="3168" h="954" extrusionOk="0">
                  <a:moveTo>
                    <a:pt x="1" y="1"/>
                  </a:moveTo>
                  <a:lnTo>
                    <a:pt x="1" y="953"/>
                  </a:lnTo>
                  <a:lnTo>
                    <a:pt x="3168" y="953"/>
                  </a:lnTo>
                  <a:lnTo>
                    <a:pt x="31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4044275" y="4249725"/>
              <a:ext cx="78600" cy="23850"/>
            </a:xfrm>
            <a:custGeom>
              <a:avLst/>
              <a:gdLst/>
              <a:ahLst/>
              <a:cxnLst/>
              <a:rect l="l" t="t" r="r" b="b"/>
              <a:pathLst>
                <a:path w="314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3144" y="953"/>
                  </a:lnTo>
                  <a:lnTo>
                    <a:pt x="31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4138925" y="4210450"/>
              <a:ext cx="79200" cy="23825"/>
            </a:xfrm>
            <a:custGeom>
              <a:avLst/>
              <a:gdLst/>
              <a:ahLst/>
              <a:cxnLst/>
              <a:rect l="l" t="t" r="r" b="b"/>
              <a:pathLst>
                <a:path w="316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3168" y="953"/>
                  </a:lnTo>
                  <a:lnTo>
                    <a:pt x="3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949000" y="4328925"/>
              <a:ext cx="79225" cy="23825"/>
            </a:xfrm>
            <a:custGeom>
              <a:avLst/>
              <a:gdLst/>
              <a:ahLst/>
              <a:cxnLst/>
              <a:rect l="l" t="t" r="r" b="b"/>
              <a:pathLst>
                <a:path w="3169" h="953" extrusionOk="0">
                  <a:moveTo>
                    <a:pt x="1" y="0"/>
                  </a:moveTo>
                  <a:lnTo>
                    <a:pt x="1" y="953"/>
                  </a:lnTo>
                  <a:lnTo>
                    <a:pt x="3168" y="953"/>
                  </a:lnTo>
                  <a:lnTo>
                    <a:pt x="3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949000" y="4083025"/>
              <a:ext cx="95275" cy="229850"/>
            </a:xfrm>
            <a:custGeom>
              <a:avLst/>
              <a:gdLst/>
              <a:ahLst/>
              <a:cxnLst/>
              <a:rect l="l" t="t" r="r" b="b"/>
              <a:pathLst>
                <a:path w="3811" h="9194" extrusionOk="0">
                  <a:moveTo>
                    <a:pt x="1" y="1"/>
                  </a:moveTo>
                  <a:lnTo>
                    <a:pt x="1" y="9193"/>
                  </a:lnTo>
                  <a:lnTo>
                    <a:pt x="3168" y="9193"/>
                  </a:lnTo>
                  <a:lnTo>
                    <a:pt x="3168" y="8264"/>
                  </a:lnTo>
                  <a:lnTo>
                    <a:pt x="620" y="8264"/>
                  </a:lnTo>
                  <a:lnTo>
                    <a:pt x="620" y="3835"/>
                  </a:lnTo>
                  <a:lnTo>
                    <a:pt x="3811" y="3835"/>
                  </a:lnTo>
                  <a:lnTo>
                    <a:pt x="3811" y="644"/>
                  </a:lnTo>
                  <a:lnTo>
                    <a:pt x="620" y="644"/>
                  </a:lnTo>
                  <a:lnTo>
                    <a:pt x="6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028200" y="4131250"/>
              <a:ext cx="83950" cy="79225"/>
            </a:xfrm>
            <a:custGeom>
              <a:avLst/>
              <a:gdLst/>
              <a:ahLst/>
              <a:cxnLst/>
              <a:rect l="l" t="t" r="r" b="b"/>
              <a:pathLst>
                <a:path w="3358" h="3169" extrusionOk="0">
                  <a:moveTo>
                    <a:pt x="1262" y="1"/>
                  </a:moveTo>
                  <a:lnTo>
                    <a:pt x="1262" y="2549"/>
                  </a:lnTo>
                  <a:lnTo>
                    <a:pt x="0" y="2549"/>
                  </a:lnTo>
                  <a:lnTo>
                    <a:pt x="0" y="3168"/>
                  </a:lnTo>
                  <a:lnTo>
                    <a:pt x="3358" y="3168"/>
                  </a:lnTo>
                  <a:lnTo>
                    <a:pt x="2572" y="1596"/>
                  </a:lnTo>
                  <a:lnTo>
                    <a:pt x="3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044275" y="4328925"/>
              <a:ext cx="78600" cy="23825"/>
            </a:xfrm>
            <a:custGeom>
              <a:avLst/>
              <a:gdLst/>
              <a:ahLst/>
              <a:cxnLst/>
              <a:rect l="l" t="t" r="r" b="b"/>
              <a:pathLst>
                <a:path w="3144" h="953" extrusionOk="0">
                  <a:moveTo>
                    <a:pt x="0" y="0"/>
                  </a:moveTo>
                  <a:lnTo>
                    <a:pt x="0" y="953"/>
                  </a:lnTo>
                  <a:lnTo>
                    <a:pt x="3144" y="953"/>
                  </a:lnTo>
                  <a:lnTo>
                    <a:pt x="3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044275" y="4289625"/>
              <a:ext cx="78600" cy="23250"/>
            </a:xfrm>
            <a:custGeom>
              <a:avLst/>
              <a:gdLst/>
              <a:ahLst/>
              <a:cxnLst/>
              <a:rect l="l" t="t" r="r" b="b"/>
              <a:pathLst>
                <a:path w="3144" h="930" extrusionOk="0">
                  <a:moveTo>
                    <a:pt x="0" y="0"/>
                  </a:moveTo>
                  <a:lnTo>
                    <a:pt x="0" y="929"/>
                  </a:lnTo>
                  <a:lnTo>
                    <a:pt x="3144" y="929"/>
                  </a:lnTo>
                  <a:lnTo>
                    <a:pt x="3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pic>
        <p:nvPicPr>
          <p:cNvPr id="114" name="Imagen 1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513" y="1311962"/>
            <a:ext cx="4851767" cy="3392238"/>
          </a:xfrm>
          <a:prstGeom prst="rect">
            <a:avLst/>
          </a:prstGeom>
        </p:spPr>
      </p:pic>
      <p:sp>
        <p:nvSpPr>
          <p:cNvPr id="116" name="Título 2"/>
          <p:cNvSpPr>
            <a:spLocks noGrp="1"/>
          </p:cNvSpPr>
          <p:nvPr>
            <p:ph type="title"/>
          </p:nvPr>
        </p:nvSpPr>
        <p:spPr>
          <a:xfrm>
            <a:off x="822825" y="401618"/>
            <a:ext cx="6849144" cy="5833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Avances y propuestas de aceleración, sexto informe.</a:t>
            </a:r>
            <a:endParaRPr lang="es-MX" dirty="0"/>
          </a:p>
        </p:txBody>
      </p:sp>
      <p:cxnSp>
        <p:nvCxnSpPr>
          <p:cNvPr id="117" name="Google Shape;70;p16"/>
          <p:cNvCxnSpPr/>
          <p:nvPr/>
        </p:nvCxnSpPr>
        <p:spPr>
          <a:xfrm>
            <a:off x="1125075" y="1910762"/>
            <a:ext cx="0" cy="5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70;p16"/>
          <p:cNvCxnSpPr/>
          <p:nvPr/>
        </p:nvCxnSpPr>
        <p:spPr>
          <a:xfrm>
            <a:off x="1135812" y="3086365"/>
            <a:ext cx="0" cy="5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7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78615" y="519874"/>
            <a:ext cx="8622773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s-MX" dirty="0"/>
              <a:t>ASPECTOS CLAVE DEL ANALISIS (informes voluntarios (INV</a:t>
            </a:r>
            <a:r>
              <a:rPr lang="es-MX" dirty="0" smtClean="0"/>
              <a:t>))</a:t>
            </a:r>
            <a:endParaRPr dirty="0"/>
          </a:p>
        </p:txBody>
      </p:sp>
      <p:sp>
        <p:nvSpPr>
          <p:cNvPr id="120" name="Google Shape;120;p17"/>
          <p:cNvSpPr txBox="1"/>
          <p:nvPr/>
        </p:nvSpPr>
        <p:spPr>
          <a:xfrm>
            <a:off x="1183491" y="1588306"/>
            <a:ext cx="4017683" cy="138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sz="1200" dirty="0"/>
              <a:t>Avance general hacia la consecución de todos  los ODS, y análisis de cinco ODS: Agua limpia y saneamiento (ODS6); energía asequible y no contaminante (ODS7); industria, innovación e infraestructura (ODS9); ciudades y comunidades sostenibles (ODS11), y alianza para lograr los objetivos (ODS17).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78615" y="1588306"/>
            <a:ext cx="804900" cy="79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183491" y="3229814"/>
            <a:ext cx="4109962" cy="11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sz="1200" dirty="0"/>
              <a:t>Fundamenta necesidad de cambio en la forma de hacer políticas publicas, mejorar la gobernanza, fortalecer instituciones y alianzas y, considerar horizontes mas largos en políticas publicas.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78640" y="3229813"/>
            <a:ext cx="804900" cy="7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6233129" y="1602347"/>
            <a:ext cx="2642423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sz="1200" dirty="0"/>
              <a:t>Análisis de procesos institucionales alrededor de implementación y seguimiento de los ODS (exámenes nacionales  voluntarios (ENV</a:t>
            </a:r>
            <a:r>
              <a:rPr lang="es-MX" sz="1200" dirty="0" smtClean="0"/>
              <a:t>))</a:t>
            </a:r>
            <a:endParaRPr lang="es-MX" sz="1200"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5428229" y="1602347"/>
            <a:ext cx="804900" cy="79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17"/>
          <p:cNvCxnSpPr>
            <a:stCxn id="122" idx="2"/>
            <a:endCxn id="125" idx="0"/>
          </p:cNvCxnSpPr>
          <p:nvPr/>
        </p:nvCxnSpPr>
        <p:spPr>
          <a:xfrm>
            <a:off x="781065" y="2385706"/>
            <a:ext cx="0" cy="84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Rectángulo 25"/>
          <p:cNvSpPr/>
          <p:nvPr/>
        </p:nvSpPr>
        <p:spPr>
          <a:xfrm>
            <a:off x="508000" y="4517978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1000" dirty="0"/>
              <a:t>Fuente : Comisión Económica para América Latina y el Caribe (CEPAL), América Latina y el Caribe en la mitad del camino hacia 2030: avances y propuestas de aceleración. Síntesis (LC/FDS.6/4), Santiago, 2023.))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4224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6977432" cy="578796"/>
          </a:xfrm>
        </p:spPr>
        <p:txBody>
          <a:bodyPr>
            <a:noAutofit/>
          </a:bodyPr>
          <a:lstStyle/>
          <a:p>
            <a:pPr algn="just"/>
            <a:r>
              <a:rPr lang="es-MX" sz="1800" dirty="0"/>
              <a:t>Enfoque del análisis de los avances institucionales en los medios de implementación de la A2030</a:t>
            </a:r>
            <a:endParaRPr lang="es-MX" sz="1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5442813"/>
              </p:ext>
            </p:extLst>
          </p:nvPr>
        </p:nvGraphicFramePr>
        <p:xfrm>
          <a:off x="508000" y="1319919"/>
          <a:ext cx="7419597" cy="330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9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ek Financial Literacy Infographics by Slidesgo">
  <a:themeElements>
    <a:clrScheme name="Simple Light">
      <a:dk1>
        <a:srgbClr val="000000"/>
      </a:dk1>
      <a:lt1>
        <a:srgbClr val="FFFFFF"/>
      </a:lt1>
      <a:dk2>
        <a:srgbClr val="264230"/>
      </a:dk2>
      <a:lt2>
        <a:srgbClr val="577A4F"/>
      </a:lt2>
      <a:accent1>
        <a:srgbClr val="7DB476"/>
      </a:accent1>
      <a:accent2>
        <a:srgbClr val="CA9C67"/>
      </a:accent2>
      <a:accent3>
        <a:srgbClr val="E4C39C"/>
      </a:accent3>
      <a:accent4>
        <a:srgbClr val="EBDEC1"/>
      </a:accent4>
      <a:accent5>
        <a:srgbClr val="D9D9D9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1194</Words>
  <Application>Microsoft Office PowerPoint</Application>
  <PresentationFormat>Presentación en pantalla (16:9)</PresentationFormat>
  <Paragraphs>112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Fira Sans Extra Condensed</vt:lpstr>
      <vt:lpstr>Montserrat</vt:lpstr>
      <vt:lpstr>Montserrat Medium</vt:lpstr>
      <vt:lpstr>Montserrat SemiBold</vt:lpstr>
      <vt:lpstr>Times New Roman</vt:lpstr>
      <vt:lpstr>Wingdings</vt:lpstr>
      <vt:lpstr>Sleek Financial Literacy Infographics by Slidesgo</vt:lpstr>
      <vt:lpstr>AVANCES DE LOS OBJETIVOS DE  DESARROLLO SOSTENIBLE EN AMERICA LATINA</vt:lpstr>
      <vt:lpstr>Antecedente : Agenda del Milenio 2000-2015</vt:lpstr>
      <vt:lpstr>Firma del Proyecto de creación de la Agenda de Acción  en Addis Abeba, 2015 ( Tercera conferencia internacional sobre financiación para el desarrollo, Res/69/313)</vt:lpstr>
      <vt:lpstr>Contenido de la  declaración de compromiso político para enfrentar problemática.</vt:lpstr>
      <vt:lpstr>Sinergia y esferas intersectoriales del  financiamiento para la infraestructura </vt:lpstr>
      <vt:lpstr>Sinergia México - NU</vt:lpstr>
      <vt:lpstr>Avances y propuestas de aceleración, sexto informe.</vt:lpstr>
      <vt:lpstr>ASPECTOS CLAVE DEL ANALISIS (informes voluntarios (INV))</vt:lpstr>
      <vt:lpstr>Enfoque del análisis de los avances institucionales en los medios de implementación de la A2030</vt:lpstr>
      <vt:lpstr>AVANCE E IMPACTO DE  LA PANDEMIA (COVID-19) EN LOS PAISES EN ALIANZA:</vt:lpstr>
      <vt:lpstr>Después del repunte del crecimiento del PIB registrado en 2021 (6,7%) y de una expansión estimada de un 3,8% en 2022, la Comisión Económica para América Latina y el Caribe (CEPAL) estima que el crecimiento de la región sería de un 1,2% en 2023.</vt:lpstr>
      <vt:lpstr>PERSPECTIVAS PARA AMERICA LATINA Y EL CARIBE (LAC)(predicciones negativas)</vt:lpstr>
      <vt:lpstr>Evolución de los 17 ODS</vt:lpstr>
      <vt:lpstr>Futuros posibles</vt:lpstr>
      <vt:lpstr>Metas del Objetivo 11 </vt:lpstr>
      <vt:lpstr>Sistema de Naciones Unidas en México (SNUM) INFORME 2021, México cumple con 70.4 de los ODS.</vt:lpstr>
      <vt:lpstr>Gracias por su atención.</vt:lpstr>
      <vt:lpstr>Bibliografía </vt:lpstr>
      <vt:lpstr>Bibliografía 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DE LOS OBJETIVOS DE  DESARROLLO SOSTENIBLE EN AMERICA LATINA</dc:title>
  <dc:creator>McWireless</dc:creator>
  <cp:lastModifiedBy>McWireless</cp:lastModifiedBy>
  <cp:revision>14</cp:revision>
  <dcterms:modified xsi:type="dcterms:W3CDTF">2023-10-16T21:12:01Z</dcterms:modified>
</cp:coreProperties>
</file>