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58" r:id="rId11"/>
    <p:sldId id="264" r:id="rId12"/>
    <p:sldId id="265" r:id="rId13"/>
    <p:sldId id="269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" initials="D" lastIdx="1" clrIdx="0">
    <p:extLst>
      <p:ext uri="{19B8F6BF-5375-455C-9EA6-DF929625EA0E}">
        <p15:presenceInfo xmlns:p15="http://schemas.microsoft.com/office/powerpoint/2012/main" userId="Doc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BC88B-AB17-4020-8385-C54F719B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413" y="254000"/>
            <a:ext cx="8915399" cy="3175000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El pragmatismo principista de la política exterior de México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1D9E2F-70AA-495B-A3A4-A4141CBEC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382" y="5055675"/>
            <a:ext cx="4279391" cy="1126283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s-MX" sz="2800" b="1" dirty="0"/>
              <a:t>Rafael Velázquez Flores</a:t>
            </a:r>
          </a:p>
          <a:p>
            <a:pPr algn="ctr">
              <a:spcBef>
                <a:spcPts val="600"/>
              </a:spcBef>
            </a:pPr>
            <a:r>
              <a:rPr lang="es-MX" sz="2800" dirty="0"/>
              <a:t>UABC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585905B-A92E-40EC-9A35-DFA1144A91E1}"/>
              </a:ext>
            </a:extLst>
          </p:cNvPr>
          <p:cNvSpPr txBox="1">
            <a:spLocks/>
          </p:cNvSpPr>
          <p:nvPr/>
        </p:nvSpPr>
        <p:spPr>
          <a:xfrm>
            <a:off x="6891130" y="3502511"/>
            <a:ext cx="4919921" cy="1043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500" b="1" dirty="0"/>
              <a:t>XXXVI Congreso de la AMEI</a:t>
            </a:r>
          </a:p>
          <a:p>
            <a:pPr algn="ctr"/>
            <a:r>
              <a:rPr lang="es-MX" sz="2000" dirty="0"/>
              <a:t>19 de octubre de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598654-CD24-4B1D-A5F9-0974E79D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36" y="4644109"/>
            <a:ext cx="2700762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C8E831-A2A9-4868-BF1D-D41A8544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471" y="5711091"/>
            <a:ext cx="902341" cy="12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540E6-8898-4DAC-A0D2-2F2F754B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Las variables a partir de los 3 niveles de análisis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53D7A-72F7-45C5-8199-3CD9CA583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Nivel interno</a:t>
            </a:r>
          </a:p>
          <a:p>
            <a:pPr lvl="1"/>
            <a:r>
              <a:rPr lang="es-MX" dirty="0"/>
              <a:t>Factores Políticos                 </a:t>
            </a:r>
          </a:p>
          <a:p>
            <a:pPr lvl="2"/>
            <a:r>
              <a:rPr lang="es-MX" dirty="0"/>
              <a:t>Resultado electoral                  </a:t>
            </a:r>
          </a:p>
          <a:p>
            <a:pPr lvl="2"/>
            <a:r>
              <a:rPr lang="es-MX" dirty="0"/>
              <a:t>Ideología del partido en el poder               </a:t>
            </a:r>
          </a:p>
          <a:p>
            <a:pPr lvl="2"/>
            <a:r>
              <a:rPr lang="es-MX" dirty="0"/>
              <a:t>Estabilidad</a:t>
            </a:r>
          </a:p>
          <a:p>
            <a:pPr lvl="1"/>
            <a:r>
              <a:rPr lang="es-MX" dirty="0"/>
              <a:t>Factores económicos</a:t>
            </a:r>
          </a:p>
          <a:p>
            <a:pPr lvl="2"/>
            <a:r>
              <a:rPr lang="es-MX" dirty="0"/>
              <a:t>Crecimiento PIB                   </a:t>
            </a:r>
          </a:p>
          <a:p>
            <a:pPr lvl="2"/>
            <a:r>
              <a:rPr lang="es-MX" dirty="0"/>
              <a:t>Inversiones externas             </a:t>
            </a:r>
          </a:p>
          <a:p>
            <a:pPr lvl="2"/>
            <a:r>
              <a:rPr lang="es-MX" dirty="0"/>
              <a:t>Comercio</a:t>
            </a:r>
          </a:p>
          <a:p>
            <a:pPr lvl="2"/>
            <a:r>
              <a:rPr lang="es-MX" dirty="0"/>
              <a:t>Deuda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62B2A3-E4F3-4170-94FD-30A31B53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924" y="3429000"/>
            <a:ext cx="2318004" cy="13312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C932E3-4970-42B2-8413-2966E289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960" y="5250446"/>
            <a:ext cx="2207578" cy="12362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B3EF6C-6CF3-4136-B1D9-F35C5B6EB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163" y="1905000"/>
            <a:ext cx="1975421" cy="13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61095-72EA-4758-96B1-1258CE4E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69264"/>
            <a:ext cx="8915400" cy="4941958"/>
          </a:xfrm>
        </p:spPr>
        <p:txBody>
          <a:bodyPr/>
          <a:lstStyle/>
          <a:p>
            <a:r>
              <a:rPr lang="es-MX" dirty="0"/>
              <a:t>Factores demográficos             </a:t>
            </a:r>
          </a:p>
          <a:p>
            <a:r>
              <a:rPr lang="es-MX" dirty="0"/>
              <a:t>Factores geográficos             </a:t>
            </a:r>
          </a:p>
          <a:p>
            <a:r>
              <a:rPr lang="es-MX" dirty="0"/>
              <a:t>Factores identitarios            </a:t>
            </a:r>
          </a:p>
          <a:p>
            <a:r>
              <a:rPr lang="es-MX" dirty="0"/>
              <a:t>Interés nacional            </a:t>
            </a:r>
          </a:p>
          <a:p>
            <a:r>
              <a:rPr lang="es-MX" dirty="0"/>
              <a:t>Capacidad de negociación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F75328-ADC3-4A0F-B82B-D63FB73D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838" y="610362"/>
            <a:ext cx="2352675" cy="194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D79A9A-6BA3-43DB-970D-001DAD8C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838" y="2948940"/>
            <a:ext cx="2390775" cy="19145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38C79B-87B6-4246-A22F-155A13E4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780" y="486346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5F9DF-4DBE-4CDA-92BE-0C423955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61288"/>
            <a:ext cx="8915400" cy="4749934"/>
          </a:xfrm>
        </p:spPr>
        <p:txBody>
          <a:bodyPr/>
          <a:lstStyle/>
          <a:p>
            <a:r>
              <a:rPr lang="es-MX" b="1" dirty="0"/>
              <a:t>Nivel externo             </a:t>
            </a:r>
          </a:p>
          <a:p>
            <a:pPr lvl="1"/>
            <a:r>
              <a:rPr lang="es-MX" dirty="0"/>
              <a:t>Situación externa              </a:t>
            </a:r>
          </a:p>
          <a:p>
            <a:pPr lvl="1"/>
            <a:r>
              <a:rPr lang="es-MX" dirty="0"/>
              <a:t>Presión de otros actores       </a:t>
            </a:r>
          </a:p>
          <a:p>
            <a:endParaRPr lang="es-MX" dirty="0"/>
          </a:p>
          <a:p>
            <a:r>
              <a:rPr lang="es-MX" b="1" dirty="0"/>
              <a:t>Nivel individual                </a:t>
            </a:r>
          </a:p>
          <a:p>
            <a:pPr lvl="1"/>
            <a:r>
              <a:rPr lang="es-MX" dirty="0"/>
              <a:t>Interés del presidente</a:t>
            </a:r>
          </a:p>
          <a:p>
            <a:pPr lvl="1"/>
            <a:r>
              <a:rPr lang="es-MX" dirty="0"/>
              <a:t>Canciller               </a:t>
            </a:r>
          </a:p>
          <a:p>
            <a:pPr lvl="1"/>
            <a:r>
              <a:rPr lang="es-MX" dirty="0"/>
              <a:t>Grupos de presión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C6A002-3742-4EF0-9457-A3F5E29B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56" y="736289"/>
            <a:ext cx="2857500" cy="1600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90B37B-EFA8-40E6-AC8B-36B633CC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87" y="4946579"/>
            <a:ext cx="2738438" cy="15002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7001E3-4680-4271-A3F4-1F365C1D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779" y="4868037"/>
            <a:ext cx="2762250" cy="16573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A30896-F4D6-4AA2-A069-95F06149F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287" y="2950654"/>
            <a:ext cx="2738438" cy="1743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4A84ED-A815-4025-AF73-33F3545E3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982" y="4868037"/>
            <a:ext cx="249055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6D71C-D727-422C-8EC6-E78B80BA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24110"/>
            <a:ext cx="9369287" cy="1280890"/>
          </a:xfrm>
        </p:spPr>
        <p:txBody>
          <a:bodyPr/>
          <a:lstStyle/>
          <a:p>
            <a:r>
              <a:rPr lang="es-MX" dirty="0"/>
              <a:t>El pragmatismo principista contemporáneo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25B6CD-77D4-71F9-9FF9-312EF3D7A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último tramo del siglo XX</a:t>
            </a:r>
          </a:p>
          <a:p>
            <a:pPr lvl="1"/>
            <a:r>
              <a:rPr lang="es-MX" dirty="0"/>
              <a:t>Crisis económica</a:t>
            </a:r>
          </a:p>
          <a:p>
            <a:pPr lvl="1"/>
            <a:r>
              <a:rPr lang="es-MX" dirty="0"/>
              <a:t>TLCAN</a:t>
            </a:r>
          </a:p>
          <a:p>
            <a:pPr lvl="1"/>
            <a:endParaRPr lang="es-MX" dirty="0"/>
          </a:p>
          <a:p>
            <a:r>
              <a:rPr lang="es-MX" dirty="0"/>
              <a:t>Siglo XXI</a:t>
            </a:r>
          </a:p>
          <a:p>
            <a:pPr lvl="1"/>
            <a:r>
              <a:rPr lang="es-MX" dirty="0"/>
              <a:t>Administraciones panistas</a:t>
            </a:r>
          </a:p>
          <a:p>
            <a:pPr lvl="1"/>
            <a:r>
              <a:rPr lang="es-MX" dirty="0"/>
              <a:t>Regreso del PRI</a:t>
            </a:r>
          </a:p>
          <a:p>
            <a:pPr lvl="1"/>
            <a:r>
              <a:rPr lang="es-MX" dirty="0"/>
              <a:t>AMLO</a:t>
            </a:r>
          </a:p>
        </p:txBody>
      </p:sp>
    </p:spTree>
    <p:extLst>
      <p:ext uri="{BB962C8B-B14F-4D97-AF65-F5344CB8AC3E}">
        <p14:creationId xmlns:p14="http://schemas.microsoft.com/office/powerpoint/2010/main" val="61404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59EB3-342D-4FD5-8D27-FE42636C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Reflexiones finales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32144-F94D-45F0-8CE5-7529497A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9344"/>
            <a:ext cx="8915400" cy="4301878"/>
          </a:xfrm>
        </p:spPr>
        <p:txBody>
          <a:bodyPr/>
          <a:lstStyle/>
          <a:p>
            <a:r>
              <a:rPr lang="es-MX" dirty="0"/>
              <a:t>La experiencia histórica ha marcado una política defensiva, nacionalista y principista. Por ello, la identidad nacional se refleja en los principios</a:t>
            </a:r>
          </a:p>
          <a:p>
            <a:r>
              <a:rPr lang="es-MX" dirty="0"/>
              <a:t>La presión de los grupos internos nacionalistas y la búsqueda de legitimidad llevan al principismo </a:t>
            </a:r>
          </a:p>
          <a:p>
            <a:r>
              <a:rPr lang="es-MX" dirty="0"/>
              <a:t>Por la vecindad geográfica con Estados Unidos, es necesario aplicar dosis de pragmatismo con una carga principista</a:t>
            </a:r>
          </a:p>
          <a:p>
            <a:r>
              <a:rPr lang="es-MX" dirty="0"/>
              <a:t>Los factores económicos y de seguridad requieren mayor pragmatismo</a:t>
            </a:r>
          </a:p>
          <a:p>
            <a:r>
              <a:rPr lang="es-MX" dirty="0"/>
              <a:t>La situación externa determina el nivel de principismo o pragmatismo</a:t>
            </a:r>
          </a:p>
          <a:p>
            <a:r>
              <a:rPr lang="es-MX" dirty="0"/>
              <a:t>La presión de Estados Unidos</a:t>
            </a:r>
          </a:p>
          <a:p>
            <a:r>
              <a:rPr lang="es-MX" dirty="0"/>
              <a:t>El interés del presidente es determinante</a:t>
            </a:r>
          </a:p>
          <a:p>
            <a:r>
              <a:rPr lang="es-MX" dirty="0"/>
              <a:t>Los grupos de presión también influyen en el tipo de política exterior</a:t>
            </a:r>
          </a:p>
        </p:txBody>
      </p:sp>
    </p:spTree>
    <p:extLst>
      <p:ext uri="{BB962C8B-B14F-4D97-AF65-F5344CB8AC3E}">
        <p14:creationId xmlns:p14="http://schemas.microsoft.com/office/powerpoint/2010/main" val="15222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F3810-3669-4E8C-869C-FA0F262D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860" y="2042160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es-MX" sz="4800" b="1" dirty="0"/>
              <a:t>Muchas gracias</a:t>
            </a:r>
          </a:p>
          <a:p>
            <a:pPr marL="0" indent="0" algn="ctr">
              <a:buNone/>
            </a:pPr>
            <a:endParaRPr lang="es-MX" sz="4800" b="1" dirty="0"/>
          </a:p>
          <a:p>
            <a:pPr marL="0" indent="0" algn="ctr">
              <a:buNone/>
            </a:pPr>
            <a:r>
              <a:rPr lang="es-MX" sz="3200" b="1" dirty="0"/>
              <a:t>rafael.velazquez@uabc.edu.mx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657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D2151-325A-754F-5A6A-CEA49DCC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Homenaje a Modesto Seara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46B3951-2A9D-8BF3-CE44-8B0EBE2C6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809" y="1905000"/>
            <a:ext cx="1743075" cy="2619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22FACA-8807-5B5E-5512-F19D7FEC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48" y="2924175"/>
            <a:ext cx="2857500" cy="1600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B736C9-9E12-002D-3493-195FEC3F6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928" y="323560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52DBF-905D-5ADE-D94F-99685CC5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¿Por qué es importante estudiar la política exterior?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00FC83-6DB0-0745-F24B-8E7144C5B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Vínculo entre un Estado y el sistema internacional</a:t>
            </a:r>
          </a:p>
          <a:p>
            <a:pPr lvl="1"/>
            <a:r>
              <a:rPr lang="es-MX" dirty="0"/>
              <a:t>Autarquía</a:t>
            </a:r>
          </a:p>
          <a:p>
            <a:pPr lvl="1"/>
            <a:r>
              <a:rPr lang="es-MX" dirty="0"/>
              <a:t>Situación interna y externa</a:t>
            </a:r>
          </a:p>
          <a:p>
            <a:pPr lvl="1"/>
            <a:endParaRPr lang="es-MX" dirty="0"/>
          </a:p>
          <a:p>
            <a:r>
              <a:rPr lang="es-MX" dirty="0"/>
              <a:t>Mecanismo para la promoción del desarrollo</a:t>
            </a:r>
          </a:p>
          <a:p>
            <a:endParaRPr lang="es-MX" dirty="0"/>
          </a:p>
          <a:p>
            <a:r>
              <a:rPr lang="es-MX" dirty="0"/>
              <a:t>Política pública</a:t>
            </a:r>
          </a:p>
          <a:p>
            <a:pPr lvl="1"/>
            <a:r>
              <a:rPr lang="es-MX" dirty="0"/>
              <a:t>Solución de problemas</a:t>
            </a:r>
          </a:p>
          <a:p>
            <a:pPr lvl="1"/>
            <a:r>
              <a:rPr lang="es-MX" dirty="0"/>
              <a:t>Acompañamiento, no responsable</a:t>
            </a:r>
          </a:p>
        </p:txBody>
      </p:sp>
    </p:spTree>
    <p:extLst>
      <p:ext uri="{BB962C8B-B14F-4D97-AF65-F5344CB8AC3E}">
        <p14:creationId xmlns:p14="http://schemas.microsoft.com/office/powerpoint/2010/main" val="20693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C8D66-B3C8-4C3E-8DE1-C574C7BC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el pragmatismo principista?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9DE68-CB50-465A-83BE-5CB1B131E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	Oxímoron	</a:t>
            </a:r>
          </a:p>
          <a:p>
            <a:endParaRPr lang="es-MX" dirty="0"/>
          </a:p>
          <a:p>
            <a:r>
              <a:rPr lang="es-MX" dirty="0"/>
              <a:t>Principismo</a:t>
            </a:r>
          </a:p>
          <a:p>
            <a:endParaRPr lang="es-MX" dirty="0"/>
          </a:p>
          <a:p>
            <a:r>
              <a:rPr lang="es-MX" dirty="0"/>
              <a:t>Pragmatismo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98FE04-9F13-4C45-BB48-DEF7DFBF0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436" y="4491958"/>
            <a:ext cx="2945331" cy="20985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BD1C3C-698A-4775-A38C-5C86BBD9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1670900"/>
            <a:ext cx="3630168" cy="2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C14F7-35C4-4B15-B919-553E60D9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28" y="308800"/>
            <a:ext cx="8911687" cy="1280890"/>
          </a:xfrm>
        </p:spPr>
        <p:txBody>
          <a:bodyPr/>
          <a:lstStyle/>
          <a:p>
            <a:r>
              <a:rPr lang="es-MX" dirty="0"/>
              <a:t>Enfoques teóricos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4CCB57-57B3-4D33-B3C3-3DEE461B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260" y="1264555"/>
            <a:ext cx="5832412" cy="3927517"/>
          </a:xfrm>
        </p:spPr>
        <p:txBody>
          <a:bodyPr>
            <a:noAutofit/>
          </a:bodyPr>
          <a:lstStyle/>
          <a:p>
            <a:r>
              <a:rPr lang="es-MX" sz="2400" dirty="0"/>
              <a:t>Idealismo</a:t>
            </a:r>
          </a:p>
          <a:p>
            <a:endParaRPr lang="es-MX" sz="2400" dirty="0"/>
          </a:p>
          <a:p>
            <a:r>
              <a:rPr lang="es-MX" sz="2400" dirty="0"/>
              <a:t>Realismo </a:t>
            </a:r>
          </a:p>
          <a:p>
            <a:endParaRPr lang="es-MX" sz="2400" dirty="0"/>
          </a:p>
          <a:p>
            <a:r>
              <a:rPr lang="es-MX" sz="2400" dirty="0"/>
              <a:t>Juego del doble nivel de Putnam</a:t>
            </a:r>
          </a:p>
          <a:p>
            <a:pPr lvl="1"/>
            <a:r>
              <a:rPr lang="es-MX" sz="2200" dirty="0"/>
              <a:t>Dos tableros</a:t>
            </a:r>
          </a:p>
          <a:p>
            <a:pPr lvl="1"/>
            <a:r>
              <a:rPr lang="es-MX" sz="2200" dirty="0"/>
              <a:t>Nivel I</a:t>
            </a:r>
          </a:p>
          <a:p>
            <a:pPr lvl="1"/>
            <a:r>
              <a:rPr lang="es-MX" sz="2200" dirty="0"/>
              <a:t>Nivel II</a:t>
            </a:r>
          </a:p>
          <a:p>
            <a:pPr lvl="1"/>
            <a:r>
              <a:rPr lang="es-MX" sz="2200"/>
              <a:t>Winsets</a:t>
            </a:r>
            <a:endParaRPr lang="es-MX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F41709-4FB9-4533-AD15-916AC0BF9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62" y="1500881"/>
            <a:ext cx="2141982" cy="30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6B4A-E0AB-4B46-AC04-C7FBAC03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pragmatismo principista en la historia de México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27121-561C-46D2-9DFC-16DD0234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868" y="2206752"/>
            <a:ext cx="8915400" cy="3777622"/>
          </a:xfrm>
        </p:spPr>
        <p:txBody>
          <a:bodyPr>
            <a:normAutofit/>
          </a:bodyPr>
          <a:lstStyle/>
          <a:p>
            <a:r>
              <a:rPr lang="es-MX" b="1" dirty="0"/>
              <a:t>Después de la independencia</a:t>
            </a:r>
          </a:p>
          <a:p>
            <a:pPr lvl="1"/>
            <a:r>
              <a:rPr lang="es-MX" dirty="0"/>
              <a:t>La búsqueda del reconocimiento</a:t>
            </a:r>
          </a:p>
          <a:p>
            <a:pPr lvl="1"/>
            <a:r>
              <a:rPr lang="es-MX" dirty="0"/>
              <a:t>El dictamen de Azucárate (no hay mención de los principios)</a:t>
            </a:r>
          </a:p>
          <a:p>
            <a:pPr lvl="1"/>
            <a:r>
              <a:rPr lang="es-MX" dirty="0"/>
              <a:t>El caso de Cuba          </a:t>
            </a:r>
          </a:p>
          <a:p>
            <a:r>
              <a:rPr lang="es-MX" b="1" dirty="0"/>
              <a:t>Guerras y Reforma</a:t>
            </a:r>
          </a:p>
          <a:p>
            <a:pPr lvl="1"/>
            <a:r>
              <a:rPr lang="es-MX" dirty="0"/>
              <a:t>Política exterior nacionalista y limitada</a:t>
            </a:r>
          </a:p>
          <a:p>
            <a:pPr lvl="1"/>
            <a:r>
              <a:rPr lang="es-MX" dirty="0"/>
              <a:t>El pragmatismo de Juárez  y el inicio del principismo</a:t>
            </a:r>
          </a:p>
          <a:p>
            <a:r>
              <a:rPr lang="es-MX" b="1" dirty="0"/>
              <a:t>El Porfiriato</a:t>
            </a:r>
          </a:p>
          <a:p>
            <a:pPr lvl="1"/>
            <a:r>
              <a:rPr lang="es-MX" dirty="0"/>
              <a:t>El olvido del principismo y el regreso al pragmatismo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9270E0-310C-4546-AA58-82436160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749" y="1264555"/>
            <a:ext cx="2108863" cy="12977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BFA5E7-3BC6-4156-8E9C-8C366E47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696" y="2775991"/>
            <a:ext cx="1280160" cy="20709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3BFB14-FBAC-40E5-B420-B2716FC1D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378" y="5111496"/>
            <a:ext cx="1258531" cy="15238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F68BB1-8979-4C3F-BD15-65A030A92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123" y="5111495"/>
            <a:ext cx="1162126" cy="1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9A514-A5C8-429F-AE08-45B17546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16152"/>
            <a:ext cx="8915400" cy="4695070"/>
          </a:xfrm>
        </p:spPr>
        <p:txBody>
          <a:bodyPr/>
          <a:lstStyle/>
          <a:p>
            <a:r>
              <a:rPr lang="es-MX" b="1" dirty="0"/>
              <a:t>La Revolución                  </a:t>
            </a:r>
          </a:p>
          <a:p>
            <a:pPr lvl="1"/>
            <a:r>
              <a:rPr lang="es-MX" dirty="0"/>
              <a:t>Política exterior nacionalista y de principios</a:t>
            </a:r>
          </a:p>
          <a:p>
            <a:pPr lvl="1"/>
            <a:r>
              <a:rPr lang="es-MX" dirty="0"/>
              <a:t>El pragmatismo de Obregón             </a:t>
            </a:r>
          </a:p>
          <a:p>
            <a:pPr lvl="1"/>
            <a:r>
              <a:rPr lang="es-MX" dirty="0"/>
              <a:t>El Cardenismo y la 2 Guerra Mundial </a:t>
            </a:r>
          </a:p>
          <a:p>
            <a:pPr marL="457200" lvl="1" indent="0">
              <a:buNone/>
            </a:pPr>
            <a:r>
              <a:rPr lang="es-MX" dirty="0"/>
              <a:t>            </a:t>
            </a:r>
          </a:p>
          <a:p>
            <a:r>
              <a:rPr lang="es-MX" b="1" dirty="0"/>
              <a:t>La Guerra Fría                     </a:t>
            </a:r>
          </a:p>
          <a:p>
            <a:pPr lvl="1"/>
            <a:r>
              <a:rPr lang="es-MX" dirty="0"/>
              <a:t>Revolución cubana 1959                 </a:t>
            </a:r>
          </a:p>
          <a:p>
            <a:pPr lvl="1"/>
            <a:r>
              <a:rPr lang="es-MX" dirty="0"/>
              <a:t>Casos OEA 1962-1964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C2667A-D07A-4592-A3BF-EBA75789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280" y="2253996"/>
            <a:ext cx="2258568" cy="16939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ED798B-D19D-4F09-83FC-2266DB601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37" y="444627"/>
            <a:ext cx="2962275" cy="1543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94518F-D7B0-4986-B28E-C21724489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413" y="44344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25FA9-5E43-4734-80FD-2A032E92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1" y="251791"/>
            <a:ext cx="9647581" cy="108667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caso del voto de México en la OEA en 1962</a:t>
            </a:r>
            <a:br>
              <a:rPr lang="es-MX" dirty="0"/>
            </a:br>
            <a:r>
              <a:rPr lang="es-MX" dirty="0"/>
              <a:t>Los tableros de Putnam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840BFCF8-9A55-4A69-AD89-BD3994CE8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573257"/>
              </p:ext>
            </p:extLst>
          </p:nvPr>
        </p:nvGraphicFramePr>
        <p:xfrm>
          <a:off x="2717799" y="1512343"/>
          <a:ext cx="8449733" cy="4911004"/>
        </p:xfrm>
        <a:graphic>
          <a:graphicData uri="http://schemas.openxmlformats.org/drawingml/2006/table">
            <a:tbl>
              <a:tblPr firstRow="1" firstCol="1" bandRow="1"/>
              <a:tblGrid>
                <a:gridCol w="1632142">
                  <a:extLst>
                    <a:ext uri="{9D8B030D-6E8A-4147-A177-3AD203B41FA5}">
                      <a16:colId xmlns:a16="http://schemas.microsoft.com/office/drawing/2014/main" val="1290765374"/>
                    </a:ext>
                  </a:extLst>
                </a:gridCol>
                <a:gridCol w="3483848">
                  <a:extLst>
                    <a:ext uri="{9D8B030D-6E8A-4147-A177-3AD203B41FA5}">
                      <a16:colId xmlns:a16="http://schemas.microsoft.com/office/drawing/2014/main" val="4228831066"/>
                    </a:ext>
                  </a:extLst>
                </a:gridCol>
                <a:gridCol w="3333743">
                  <a:extLst>
                    <a:ext uri="{9D8B030D-6E8A-4147-A177-3AD203B41FA5}">
                      <a16:colId xmlns:a16="http://schemas.microsoft.com/office/drawing/2014/main" val="281206563"/>
                    </a:ext>
                  </a:extLst>
                </a:gridCol>
              </a:tblGrid>
              <a:tr h="279452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3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02922"/>
                  </a:ext>
                </a:extLst>
              </a:tr>
              <a:tr h="403652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Nivel I</a:t>
                      </a:r>
                    </a:p>
                    <a:p>
                      <a:pPr algn="ctr"/>
                      <a:r>
                        <a:rPr lang="es-ES_tradnl" sz="1200" b="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200" b="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 actores externos</a:t>
                      </a:r>
                      <a:endParaRPr lang="es-MX" sz="12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Nivel II</a:t>
                      </a:r>
                    </a:p>
                    <a:p>
                      <a:pPr algn="ctr"/>
                      <a:r>
                        <a:rPr lang="es-MX" sz="1200" b="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 grupos internos</a:t>
                      </a:r>
                      <a:endParaRPr lang="es-MX" sz="12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680489"/>
                  </a:ext>
                </a:extLst>
              </a:tr>
              <a:tr h="2049312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Principismo</a:t>
                      </a:r>
                      <a:endParaRPr lang="es-ES_tradnl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MX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 izquierda</a:t>
                      </a:r>
                    </a:p>
                    <a:p>
                      <a:pPr algn="ctr"/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Fidel Castro, primer ministro de Cuba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Osvaldo </a:t>
                      </a:r>
                      <a:r>
                        <a:rPr lang="es-ES_tradnl" sz="1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Dorticós</a:t>
                      </a:r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presidente de Cuba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Raúl Roa, Ministro de Relaciones Exteriores de Cuba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Carlos Olivares, subsecretario de Relaciones Exteriores de Cuba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José Antonio Portuondo, Embajador de Cuba en México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Izquierda Latinoamericana, Salvador Allende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Países Latinoamericanos (Brasil, Argentina, Chile, Ecuador, Bolivia) (</a:t>
                      </a:r>
                      <a:r>
                        <a:rPr lang="es-ES_tradnl" sz="1200" i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Soft</a:t>
                      </a:r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-line)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izquierda oficialista (Lázaro Cárdenas)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 Movimiento Nacional de Liberación (MNL)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 partidos políticos (PPS, PCM)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Intelectuales de izquierda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Grupos estudiantiles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Sindicatos disidentes 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Amigos de Cuba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 Congreso mexicano y el PRI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 SEM y la burocracia de la SRE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Sindicatos oficialistas y medios de comunicación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379566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2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4</a:t>
                      </a:r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61583"/>
                  </a:ext>
                </a:extLst>
              </a:tr>
              <a:tr h="1863011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Pragmatismo</a:t>
                      </a: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Derecha anticomunista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J. F. Kennedy, presidente de EU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Dean </a:t>
                      </a:r>
                      <a:r>
                        <a:rPr lang="es-ES_tradnl" sz="1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Rusk</a:t>
                      </a:r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Secretario de Estado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Thomas Mann, embajador de EU en México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Congreso de Estados Unidos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Inversionistas externos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Medios de comunicación de Estados Unidos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Países latinoamericanos (Colombia, Perú) (</a:t>
                      </a:r>
                      <a:r>
                        <a:rPr lang="es-ES_tradnl" sz="1200" i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Hard</a:t>
                      </a:r>
                      <a:r>
                        <a:rPr lang="es-ES_tradnl" sz="12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line)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derecha oficialista (Miguel Alemán)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Asociaciones empresariales (COPARMEX, CONCANACO)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 empresarios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Partidos políticos de derecha (PAN)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Iglesia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Centro Unidad Democrática 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Secretarías de Hacienda 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Secretaría de Industria y Comercio</a:t>
                      </a:r>
                      <a:endParaRPr lang="es-MX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4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2D060-A290-4F27-8534-47FB72EB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290" y="690370"/>
            <a:ext cx="8911687" cy="1602255"/>
          </a:xfrm>
        </p:spPr>
        <p:txBody>
          <a:bodyPr>
            <a:normAutofit fontScale="90000"/>
          </a:bodyPr>
          <a:lstStyle/>
          <a:p>
            <a:r>
              <a:rPr lang="es-MX" dirty="0"/>
              <a:t>La matriz de pago de los </a:t>
            </a:r>
            <a:r>
              <a:rPr lang="es-MX" i="1" dirty="0"/>
              <a:t>win-sets</a:t>
            </a:r>
            <a:r>
              <a:rPr lang="es-MX" dirty="0"/>
              <a:t> del juego de doble nivel de  Putnam y el Equilibrio de Nash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D5AD100-BBF3-4E3F-93D4-4D0EC0EB5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76525"/>
              </p:ext>
            </p:extLst>
          </p:nvPr>
        </p:nvGraphicFramePr>
        <p:xfrm>
          <a:off x="1953937" y="3310129"/>
          <a:ext cx="8255001" cy="2203964"/>
        </p:xfrm>
        <a:graphic>
          <a:graphicData uri="http://schemas.openxmlformats.org/drawingml/2006/table">
            <a:tbl>
              <a:tblPr firstRow="1" firstCol="1" bandRow="1"/>
              <a:tblGrid>
                <a:gridCol w="1948727">
                  <a:extLst>
                    <a:ext uri="{9D8B030D-6E8A-4147-A177-3AD203B41FA5}">
                      <a16:colId xmlns:a16="http://schemas.microsoft.com/office/drawing/2014/main" val="71188799"/>
                    </a:ext>
                  </a:extLst>
                </a:gridCol>
                <a:gridCol w="1251673">
                  <a:extLst>
                    <a:ext uri="{9D8B030D-6E8A-4147-A177-3AD203B41FA5}">
                      <a16:colId xmlns:a16="http://schemas.microsoft.com/office/drawing/2014/main" val="414159651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4830928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201716518"/>
                    </a:ext>
                  </a:extLst>
                </a:gridCol>
                <a:gridCol w="1507067">
                  <a:extLst>
                    <a:ext uri="{9D8B030D-6E8A-4147-A177-3AD203B41FA5}">
                      <a16:colId xmlns:a16="http://schemas.microsoft.com/office/drawing/2014/main" val="2540409747"/>
                    </a:ext>
                  </a:extLst>
                </a:gridCol>
                <a:gridCol w="804334">
                  <a:extLst>
                    <a:ext uri="{9D8B030D-6E8A-4147-A177-3AD203B41FA5}">
                      <a16:colId xmlns:a16="http://schemas.microsoft.com/office/drawing/2014/main" val="2672248686"/>
                    </a:ext>
                  </a:extLst>
                </a:gridCol>
              </a:tblGrid>
              <a:tr h="753194">
                <a:tc>
                  <a:txBody>
                    <a:bodyPr/>
                    <a:lstStyle/>
                    <a:p>
                      <a:pPr algn="just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Tipo de voto para la expulsión</a:t>
                      </a:r>
                      <a:endParaRPr lang="es-MX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1</a:t>
                      </a:r>
                    </a:p>
                    <a:p>
                      <a:pPr algn="ctr"/>
                      <a:r>
                        <a:rPr lang="es-MX" sz="14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Nivel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2</a:t>
                      </a:r>
                    </a:p>
                    <a:p>
                      <a:pPr algn="ctr"/>
                      <a:r>
                        <a:rPr lang="es-ES_tradnl" sz="1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Nivel I</a:t>
                      </a:r>
                      <a:endParaRPr lang="es-MX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3</a:t>
                      </a:r>
                    </a:p>
                    <a:p>
                      <a:pPr algn="ctr"/>
                      <a:r>
                        <a:rPr lang="es-MX" sz="14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Nivel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Tablero 4</a:t>
                      </a:r>
                    </a:p>
                    <a:p>
                      <a:pPr algn="ctr"/>
                      <a:r>
                        <a:rPr lang="es-MX" sz="1400" b="1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Nivel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83348"/>
                  </a:ext>
                </a:extLst>
              </a:tr>
              <a:tr h="508525">
                <a:tc>
                  <a:txBody>
                    <a:bodyPr/>
                    <a:lstStyle/>
                    <a:p>
                      <a:pPr algn="just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 contra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+2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+2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s-MX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663390"/>
                  </a:ext>
                </a:extLst>
              </a:tr>
              <a:tr h="471122">
                <a:tc>
                  <a:txBody>
                    <a:bodyPr/>
                    <a:lstStyle/>
                    <a:p>
                      <a:pPr algn="just"/>
                      <a:r>
                        <a:rPr lang="es-ES_tradnl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favor</a:t>
                      </a:r>
                      <a:endParaRPr lang="es-MX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+2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+2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66052"/>
                  </a:ext>
                </a:extLst>
              </a:tr>
              <a:tr h="471123">
                <a:tc>
                  <a:txBody>
                    <a:bodyPr/>
                    <a:lstStyle/>
                    <a:p>
                      <a:pPr algn="just"/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Abstención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+1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+1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+1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+1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s-MX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82686"/>
                  </a:ext>
                </a:extLst>
              </a:tr>
            </a:tbl>
          </a:graphicData>
        </a:graphic>
      </p:graphicFrame>
      <p:sp>
        <p:nvSpPr>
          <p:cNvPr id="10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70A6A6BB-625E-420B-A086-5A038742E9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228482" y="5009267"/>
            <a:ext cx="1736725" cy="504825"/>
          </a:xfrm>
          <a:prstGeom prst="rightArrowCallout">
            <a:avLst>
              <a:gd name="adj1" fmla="val 25000"/>
              <a:gd name="adj2" fmla="val 25000"/>
              <a:gd name="adj3" fmla="val 65874"/>
              <a:gd name="adj4" fmla="val 66667"/>
            </a:avLst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MX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2FD53D-BADF-4350-9AF3-0EE105BD4A5A}"/>
              </a:ext>
            </a:extLst>
          </p:cNvPr>
          <p:cNvSpPr txBox="1"/>
          <p:nvPr/>
        </p:nvSpPr>
        <p:spPr>
          <a:xfrm>
            <a:off x="10881360" y="5086623"/>
            <a:ext cx="110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Equilibrio de Nash</a:t>
            </a:r>
          </a:p>
        </p:txBody>
      </p:sp>
    </p:spTree>
    <p:extLst>
      <p:ext uri="{BB962C8B-B14F-4D97-AF65-F5344CB8AC3E}">
        <p14:creationId xmlns:p14="http://schemas.microsoft.com/office/powerpoint/2010/main" val="41552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415</TotalTime>
  <Words>698</Words>
  <Application>Microsoft Macintosh PowerPoint</Application>
  <PresentationFormat>Widescreen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</vt:lpstr>
      <vt:lpstr>Century Gothic</vt:lpstr>
      <vt:lpstr>Times New Roman</vt:lpstr>
      <vt:lpstr>Wingdings 3</vt:lpstr>
      <vt:lpstr>Espiral</vt:lpstr>
      <vt:lpstr>El pragmatismo principista de la política exterior de México</vt:lpstr>
      <vt:lpstr>Homenaje a Modesto Seara</vt:lpstr>
      <vt:lpstr>¿Por qué es importante estudiar la política exterior?</vt:lpstr>
      <vt:lpstr>¿Qué es el pragmatismo principista?</vt:lpstr>
      <vt:lpstr>Enfoques teóricos</vt:lpstr>
      <vt:lpstr>El pragmatismo principista en la historia de México </vt:lpstr>
      <vt:lpstr>PowerPoint Presentation</vt:lpstr>
      <vt:lpstr>El caso del voto de México en la OEA en 1962 Los tableros de Putnam</vt:lpstr>
      <vt:lpstr>La matriz de pago de los win-sets del juego de doble nivel de  Putnam y el Equilibrio de Nash</vt:lpstr>
      <vt:lpstr>Las variables a partir de los 3 niveles de análisis</vt:lpstr>
      <vt:lpstr>PowerPoint Presentation</vt:lpstr>
      <vt:lpstr>PowerPoint Presentation</vt:lpstr>
      <vt:lpstr>El pragmatismo principista contemporáneo</vt:lpstr>
      <vt:lpstr>Reflexiones finales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pragmatismo principista de la política exterior de México</dc:title>
  <dc:creator>Docente</dc:creator>
  <cp:lastModifiedBy>Isaac Flores Delgado</cp:lastModifiedBy>
  <cp:revision>21</cp:revision>
  <dcterms:created xsi:type="dcterms:W3CDTF">2023-02-24T16:47:39Z</dcterms:created>
  <dcterms:modified xsi:type="dcterms:W3CDTF">2023-10-19T23:27:18Z</dcterms:modified>
</cp:coreProperties>
</file>