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327" r:id="rId6"/>
    <p:sldId id="310" r:id="rId7"/>
    <p:sldId id="329" r:id="rId8"/>
    <p:sldId id="309" r:id="rId9"/>
    <p:sldId id="322" r:id="rId10"/>
    <p:sldId id="311" r:id="rId11"/>
    <p:sldId id="324" r:id="rId12"/>
    <p:sldId id="333" r:id="rId13"/>
    <p:sldId id="335" r:id="rId14"/>
    <p:sldId id="314" r:id="rId15"/>
    <p:sldId id="297" r:id="rId16"/>
    <p:sldId id="298" r:id="rId17"/>
    <p:sldId id="331" r:id="rId18"/>
    <p:sldId id="308" r:id="rId19"/>
  </p:sldIdLst>
  <p:sldSz cx="12192000" cy="6858000"/>
  <p:notesSz cx="6858000" cy="9144000"/>
  <p:defaultTextStyle>
    <a:defPPr rtl="0"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orient="horz" pos="1776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5" pos="3840">
          <p15:clr>
            <a:srgbClr val="A4A3A4"/>
          </p15:clr>
        </p15:guide>
        <p15:guide id="6" pos="5664" userDrawn="1">
          <p15:clr>
            <a:srgbClr val="A4A3A4"/>
          </p15:clr>
        </p15:guide>
        <p15:guide id="7" pos="1536" userDrawn="1">
          <p15:clr>
            <a:srgbClr val="A4A3A4"/>
          </p15:clr>
        </p15:guide>
        <p15:guide id="8" orient="horz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921"/>
    <a:srgbClr val="BF8641"/>
    <a:srgbClr val="D98D30"/>
    <a:srgbClr val="BF6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661" autoAdjust="0"/>
  </p:normalViewPr>
  <p:slideViewPr>
    <p:cSldViewPr snapToGrid="0">
      <p:cViewPr varScale="1">
        <p:scale>
          <a:sx n="61" d="100"/>
          <a:sy n="61" d="100"/>
        </p:scale>
        <p:origin x="1098" y="72"/>
      </p:cViewPr>
      <p:guideLst>
        <p:guide orient="horz" pos="1080"/>
        <p:guide orient="horz" pos="1776"/>
        <p:guide orient="horz" pos="3240"/>
        <p:guide pos="3840"/>
        <p:guide pos="5664"/>
        <p:guide pos="1536"/>
        <p:guide orient="horz" pos="7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071"/>
    </p:cViewPr>
  </p:sorterViewPr>
  <p:notesViewPr>
    <p:cSldViewPr snapToGrid="0">
      <p:cViewPr varScale="1">
        <p:scale>
          <a:sx n="86" d="100"/>
          <a:sy n="86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EBDD37D-224E-4A2E-8417-8C17D4A5C8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B1C7EA-584A-4063-BBF8-F1D2973497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9C5209D-7A0D-4A91-A4E2-89E742C98917}" type="datetime1">
              <a:rPr lang="es-MX" smtClean="0"/>
              <a:t>20/10/2023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2F4596-F6B6-4D9D-B156-71CCDAE4E8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234F26-69E4-4D77-8646-C93DD1E0AC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68A390-5D0E-4E62-98EC-976C3766C45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274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MX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65015-F4FE-4440-909A-B5D6D78EBCD6}" type="datetime1">
              <a:rPr lang="es-MX" smtClean="0"/>
              <a:pPr/>
              <a:t>20/10/2023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MX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MX" noProof="0"/>
              <a:t>Haga clic para modificar los estilos de texto del patrón</a:t>
            </a:r>
          </a:p>
          <a:p>
            <a:pPr lvl="1" rtl="0"/>
            <a:r>
              <a:rPr lang="es-MX" noProof="0"/>
              <a:t>Segundo nivel</a:t>
            </a:r>
          </a:p>
          <a:p>
            <a:pPr lvl="2" rtl="0"/>
            <a:r>
              <a:rPr lang="es-MX" noProof="0"/>
              <a:t>Tercer nivel</a:t>
            </a:r>
          </a:p>
          <a:p>
            <a:pPr lvl="3" rtl="0"/>
            <a:r>
              <a:rPr lang="es-MX" noProof="0"/>
              <a:t>Cuarto nivel</a:t>
            </a:r>
          </a:p>
          <a:p>
            <a:pPr lvl="4" rtl="0"/>
            <a:r>
              <a:rPr lang="es-MX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MX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3162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01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973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5698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6559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1150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325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017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512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781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9283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587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947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969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718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2BDD9099-6901-40BC-B1DA-AD6ADD5C6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8724" y="4524231"/>
            <a:ext cx="11274552" cy="1162499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rtlCol="0" anchor="ctr">
            <a:normAutofit/>
          </a:bodyPr>
          <a:lstStyle>
            <a:lvl1pPr algn="l">
              <a:lnSpc>
                <a:spcPct val="108000"/>
              </a:lnSpc>
              <a:defRPr sz="44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8723" y="5686727"/>
            <a:ext cx="5637271" cy="692639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rtlCol="0" anchor="ctr">
            <a:normAutofit/>
          </a:bodyPr>
          <a:lstStyle>
            <a:lvl1pPr marL="0" indent="0" algn="l">
              <a:lnSpc>
                <a:spcPct val="108000"/>
              </a:lnSpc>
              <a:spcBef>
                <a:spcPts val="0"/>
              </a:spcBef>
              <a:buNone/>
              <a:defRPr sz="18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MX" noProof="0"/>
              <a:t>HAZ CLIC PARA EDITAR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5993" y="5686727"/>
            <a:ext cx="5637269" cy="692638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rtlCol="0" anchor="ctr">
            <a:normAutofit/>
          </a:bodyPr>
          <a:lstStyle>
            <a:lvl1pPr marL="0" indent="0" algn="l">
              <a:lnSpc>
                <a:spcPct val="108000"/>
              </a:lnSpc>
              <a:spcBef>
                <a:spcPts val="0"/>
              </a:spcBef>
              <a:buNone/>
              <a:defRPr sz="18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FECHA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8610CAC7-0287-4791-AA90-6C130B8730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544" y="960120"/>
            <a:ext cx="4700016" cy="1325563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Haz clic para editar el título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31152" y="2715768"/>
            <a:ext cx="4114800" cy="1188720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MX" noProof="0"/>
              <a:t>Haga clic para editar el texto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31152" y="4663440"/>
            <a:ext cx="4114800" cy="1005840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MX" noProof="0"/>
              <a:t>Haz clic para editar el texto 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23053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808"/>
            <a:ext cx="10515600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MX" noProof="0" smtClean="0"/>
              <a:pPr rtl="0"/>
              <a:t>‹Nº›</a:t>
            </a:fld>
            <a:endParaRPr lang="es-MX" noProof="0"/>
          </a:p>
        </p:txBody>
      </p:sp>
      <p:sp>
        <p:nvSpPr>
          <p:cNvPr id="35" name="Marcador de texto 10">
            <a:extLst>
              <a:ext uri="{FF2B5EF4-FFF2-40B4-BE49-F238E27FC236}">
                <a16:creationId xmlns:a16="http://schemas.microsoft.com/office/drawing/2014/main" id="{301DA176-9193-4B04-B599-C94E317913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952" y="3127677"/>
            <a:ext cx="1051560" cy="457200"/>
          </a:xfrm>
        </p:spPr>
        <p:txBody>
          <a:bodyPr rtlCol="0" anchor="ctr"/>
          <a:lstStyle>
            <a:lvl1pPr marL="0" indent="0" algn="ctr">
              <a:buNone/>
              <a:defRPr sz="1400" b="1" spc="30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Año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D950A6C4-345F-4857-A613-BA3B56096B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DD4ADE2E-411A-4FE3-BE95-DAF1FDCBC5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47FAF332-F615-4C47-95EA-CE17DFEE62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4AE2424F-E961-4201-91A6-3AAB4B81F2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376057B0-36CD-44FC-A0B9-2DD64FB47D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8952" y="3928953"/>
            <a:ext cx="1051560" cy="457200"/>
          </a:xfrm>
        </p:spPr>
        <p:txBody>
          <a:bodyPr rtlCol="0" anchor="ctr"/>
          <a:lstStyle>
            <a:lvl1pPr marL="0" indent="0" algn="ctr">
              <a:buNone/>
              <a:defRPr sz="1400" b="1" spc="30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Año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676D61D8-553D-48A5-A736-7775F27B69B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3" name="Marcador de texto 10">
            <a:extLst>
              <a:ext uri="{FF2B5EF4-FFF2-40B4-BE49-F238E27FC236}">
                <a16:creationId xmlns:a16="http://schemas.microsoft.com/office/drawing/2014/main" id="{82028ADE-A26E-4E87-85C6-87A161CB82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4" name="Marcador de texto 10">
            <a:extLst>
              <a:ext uri="{FF2B5EF4-FFF2-40B4-BE49-F238E27FC236}">
                <a16:creationId xmlns:a16="http://schemas.microsoft.com/office/drawing/2014/main" id="{D49729D5-3821-43F6-A1C5-5549E5177E0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5" name="Marcador de texto 10">
            <a:extLst>
              <a:ext uri="{FF2B5EF4-FFF2-40B4-BE49-F238E27FC236}">
                <a16:creationId xmlns:a16="http://schemas.microsoft.com/office/drawing/2014/main" id="{02C709FA-DC0E-435A-A4A7-A975A8D413B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:a16="http://schemas.microsoft.com/office/drawing/2014/main" id="{018BA8DF-331D-4B6E-AF52-AA13732A6B9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7" name="Marcador de texto 10">
            <a:extLst>
              <a:ext uri="{FF2B5EF4-FFF2-40B4-BE49-F238E27FC236}">
                <a16:creationId xmlns:a16="http://schemas.microsoft.com/office/drawing/2014/main" id="{DBEB8F26-CF5F-4C8F-94D3-2DACD0914B6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8" name="Marcador de texto 10">
            <a:extLst>
              <a:ext uri="{FF2B5EF4-FFF2-40B4-BE49-F238E27FC236}">
                <a16:creationId xmlns:a16="http://schemas.microsoft.com/office/drawing/2014/main" id="{0EC0A380-C705-47E5-960A-C495280B86E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49" name="Marcador de texto 10">
            <a:extLst>
              <a:ext uri="{FF2B5EF4-FFF2-40B4-BE49-F238E27FC236}">
                <a16:creationId xmlns:a16="http://schemas.microsoft.com/office/drawing/2014/main" id="{E217E3B9-2273-4A22-A07E-4FEFB35FCC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0" name="Marcador de texto 10">
            <a:extLst>
              <a:ext uri="{FF2B5EF4-FFF2-40B4-BE49-F238E27FC236}">
                <a16:creationId xmlns:a16="http://schemas.microsoft.com/office/drawing/2014/main" id="{FE119361-CC51-4C9D-A4B5-BDEEE01371A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1" name="Marcador de texto 10">
            <a:extLst>
              <a:ext uri="{FF2B5EF4-FFF2-40B4-BE49-F238E27FC236}">
                <a16:creationId xmlns:a16="http://schemas.microsoft.com/office/drawing/2014/main" id="{E39AABDA-9976-4AB3-BCBF-77B491015F5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2" name="Marcador de texto 10">
            <a:extLst>
              <a:ext uri="{FF2B5EF4-FFF2-40B4-BE49-F238E27FC236}">
                <a16:creationId xmlns:a16="http://schemas.microsoft.com/office/drawing/2014/main" id="{9EFE40FF-B422-4391-9236-D2D2D09F30C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3" name="Marcador de texto 10">
            <a:extLst>
              <a:ext uri="{FF2B5EF4-FFF2-40B4-BE49-F238E27FC236}">
                <a16:creationId xmlns:a16="http://schemas.microsoft.com/office/drawing/2014/main" id="{6B6D260C-7D2F-4024-86D5-8338D454EBE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4" name="Marcador de texto 10">
            <a:extLst>
              <a:ext uri="{FF2B5EF4-FFF2-40B4-BE49-F238E27FC236}">
                <a16:creationId xmlns:a16="http://schemas.microsoft.com/office/drawing/2014/main" id="{2F9B810E-07ED-4DCA-941C-C388D0D629A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5" name="Marcador de texto 10">
            <a:extLst>
              <a:ext uri="{FF2B5EF4-FFF2-40B4-BE49-F238E27FC236}">
                <a16:creationId xmlns:a16="http://schemas.microsoft.com/office/drawing/2014/main" id="{BD4447B3-0D22-4C7F-943D-0B587278283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6" name="Marcador de texto 10">
            <a:extLst>
              <a:ext uri="{FF2B5EF4-FFF2-40B4-BE49-F238E27FC236}">
                <a16:creationId xmlns:a16="http://schemas.microsoft.com/office/drawing/2014/main" id="{642B6C40-8744-4C84-B1E3-6E43D565F11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7" name="Marcador de texto 10">
            <a:extLst>
              <a:ext uri="{FF2B5EF4-FFF2-40B4-BE49-F238E27FC236}">
                <a16:creationId xmlns:a16="http://schemas.microsoft.com/office/drawing/2014/main" id="{A59ADB66-05AF-4A45-9C95-D32C5989A67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8" name="Marcador de texto 10">
            <a:extLst>
              <a:ext uri="{FF2B5EF4-FFF2-40B4-BE49-F238E27FC236}">
                <a16:creationId xmlns:a16="http://schemas.microsoft.com/office/drawing/2014/main" id="{0068B2A9-DD05-4E1D-BD33-A2E85A5EC6D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59" name="Marcador de texto 10">
            <a:extLst>
              <a:ext uri="{FF2B5EF4-FFF2-40B4-BE49-F238E27FC236}">
                <a16:creationId xmlns:a16="http://schemas.microsoft.com/office/drawing/2014/main" id="{D9CC05E1-548C-4EEE-882C-6E801268902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60" name="Marcador de texto 10">
            <a:extLst>
              <a:ext uri="{FF2B5EF4-FFF2-40B4-BE49-F238E27FC236}">
                <a16:creationId xmlns:a16="http://schemas.microsoft.com/office/drawing/2014/main" id="{8E2FCD6E-08B0-49F8-BB46-6509A73C300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61" name="Marcador de texto 10">
            <a:extLst>
              <a:ext uri="{FF2B5EF4-FFF2-40B4-BE49-F238E27FC236}">
                <a16:creationId xmlns:a16="http://schemas.microsoft.com/office/drawing/2014/main" id="{8D149A50-AE02-4525-9165-71B5B24E27D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es-MX" noProof="0"/>
              <a:t>MM</a:t>
            </a:r>
          </a:p>
        </p:txBody>
      </p:sp>
      <p:sp>
        <p:nvSpPr>
          <p:cNvPr id="62" name="Marcador de texto 3">
            <a:extLst>
              <a:ext uri="{FF2B5EF4-FFF2-40B4-BE49-F238E27FC236}">
                <a16:creationId xmlns:a16="http://schemas.microsoft.com/office/drawing/2014/main" id="{24126B4E-6F4A-4E61-B11D-78A183E4945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7" y="1760565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spc="2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MX" noProof="0"/>
              <a:t>Título del elemento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014A76E8-F520-4630-8BBA-F9B7A0DAAB02}"/>
              </a:ext>
            </a:extLst>
          </p:cNvPr>
          <p:cNvSpPr/>
          <p:nvPr userDrawn="1"/>
        </p:nvSpPr>
        <p:spPr>
          <a:xfrm>
            <a:off x="929640" y="3648582"/>
            <a:ext cx="10332720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64" name="Marcador de fecha 4">
            <a:extLst>
              <a:ext uri="{FF2B5EF4-FFF2-40B4-BE49-F238E27FC236}">
                <a16:creationId xmlns:a16="http://schemas.microsoft.com/office/drawing/2014/main" id="{49043823-D35F-46B1-919E-197C35555610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457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94209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os cl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1B08CCD3-BAD4-467E-B843-1BD3FC1D83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tx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0120"/>
            <a:ext cx="5029200" cy="914400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E4E5D546-07C2-4A4B-85D2-F23B489AB4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935224"/>
            <a:ext cx="213055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BD981D89-A62B-4844-B43A-DFEEC6CAC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306824"/>
            <a:ext cx="213055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071D86D6-F37C-4280-9551-DFF729C85B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64408" y="2935224"/>
            <a:ext cx="222199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BB88B61E-B44C-46EB-B875-1F55B02E89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64408" y="4334256"/>
            <a:ext cx="222199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</p:spTree>
    <p:extLst>
      <p:ext uri="{BB962C8B-B14F-4D97-AF65-F5344CB8AC3E}">
        <p14:creationId xmlns:p14="http://schemas.microsoft.com/office/powerpoint/2010/main" val="1417731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erencias para empre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foto del mármol ">
            <a:extLst>
              <a:ext uri="{FF2B5EF4-FFF2-40B4-BE49-F238E27FC236}">
                <a16:creationId xmlns:a16="http://schemas.microsoft.com/office/drawing/2014/main" id="{5886E31A-DA35-4E25-9FA3-92E90FBF3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0056CF5-B0DF-4053-8A82-BBBE7FF686BE}"/>
              </a:ext>
            </a:extLst>
          </p:cNvPr>
          <p:cNvSpPr/>
          <p:nvPr userDrawn="1"/>
        </p:nvSpPr>
        <p:spPr>
          <a:xfrm>
            <a:off x="442118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E4B2F5F-448A-4BB9-BF2F-3CCB44D32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01565" y="2471420"/>
            <a:ext cx="4809744" cy="3473216"/>
            <a:chOff x="6355080" y="2494474"/>
            <a:chExt cx="4960620" cy="3473216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06457872-52AD-4B0D-A773-AA48B3B219D3}"/>
                </a:ext>
              </a:extLst>
            </p:cNvPr>
            <p:cNvGrpSpPr/>
            <p:nvPr/>
          </p:nvGrpSpPr>
          <p:grpSpPr>
            <a:xfrm>
              <a:off x="6355080" y="2494474"/>
              <a:ext cx="4960620" cy="3473216"/>
              <a:chOff x="6355080" y="2180573"/>
              <a:chExt cx="4960620" cy="3473216"/>
            </a:xfrm>
          </p:grpSpPr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BD088C3C-893A-4A45-97E6-CF8230EF1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6521" y="3332425"/>
                <a:ext cx="4959179" cy="7179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C118EF61-FF64-44B8-B5AB-D7D0700D7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80" y="4494758"/>
                <a:ext cx="4956048" cy="0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C684B867-CCAD-498D-B6E2-8981BF01EC0F}"/>
                  </a:ext>
                </a:extLst>
              </p:cNvPr>
              <p:cNvSpPr/>
              <p:nvPr/>
            </p:nvSpPr>
            <p:spPr>
              <a:xfrm>
                <a:off x="6356521" y="2180573"/>
                <a:ext cx="4950649" cy="347321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MX" noProof="0"/>
              </a:p>
            </p:txBody>
          </p:sp>
        </p:grp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999BD33D-A5B4-469A-9937-DE6D3611C034}"/>
                </a:ext>
              </a:extLst>
            </p:cNvPr>
            <p:cNvCxnSpPr>
              <a:cxnSpLocks/>
            </p:cNvCxnSpPr>
            <p:nvPr/>
          </p:nvCxnSpPr>
          <p:spPr>
            <a:xfrm>
              <a:off x="7838022" y="2494474"/>
              <a:ext cx="0" cy="3473216"/>
            </a:xfrm>
            <a:prstGeom prst="line">
              <a:avLst/>
            </a:prstGeom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824" y="914400"/>
            <a:ext cx="5212080" cy="50292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83880" y="2688336"/>
            <a:ext cx="2862072" cy="71323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PRESENTACIÓN DE LA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0256" y="2779776"/>
            <a:ext cx="786384" cy="655984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es-MX" noProof="0"/>
              <a:t>N.º</a:t>
            </a:r>
          </a:p>
        </p:txBody>
      </p:sp>
      <p:sp>
        <p:nvSpPr>
          <p:cNvPr id="9" name="Marcador de posición de contenido 2">
            <a:extLst>
              <a:ext uri="{FF2B5EF4-FFF2-40B4-BE49-F238E27FC236}">
                <a16:creationId xmlns:a16="http://schemas.microsoft.com/office/drawing/2014/main" id="{48C13CD1-B240-4AFC-AF08-95A80AEEFE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83880" y="3849624"/>
            <a:ext cx="2862072" cy="73152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2" name="Marcador de posición de contenido 2">
            <a:extLst>
              <a:ext uri="{FF2B5EF4-FFF2-40B4-BE49-F238E27FC236}">
                <a16:creationId xmlns:a16="http://schemas.microsoft.com/office/drawing/2014/main" id="{AEE266CC-F8CC-4C06-B1E4-3D7E399F893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83880" y="4992624"/>
            <a:ext cx="2862072" cy="749808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C7B8197-5533-4814-8838-67C657A3B7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7184" y="2788920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MX" noProof="0"/>
              <a:t>1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5A5A7DC7-2FC5-48F8-9345-17A7C96CD2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0256" y="3840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es-MX" noProof="0"/>
              <a:t>N.º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AF89EB7C-DC5A-461B-BA21-63D329893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7184" y="3950208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MX" noProof="0"/>
              <a:t>2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1BF30512-FBFE-40CF-8565-50BAA99A4F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0256" y="4983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es-MX" noProof="0"/>
              <a:t>N.º</a:t>
            </a:r>
          </a:p>
        </p:txBody>
      </p:sp>
      <p:sp>
        <p:nvSpPr>
          <p:cNvPr id="22" name="Marcador de texto 13">
            <a:extLst>
              <a:ext uri="{FF2B5EF4-FFF2-40B4-BE49-F238E27FC236}">
                <a16:creationId xmlns:a16="http://schemas.microsoft.com/office/drawing/2014/main" id="{29E43D0B-1071-466B-B883-92B9D02F09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7184" y="5111496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MX" noProof="0"/>
              <a:t>3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50BA95E-CDDF-419E-808E-3B59CA01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09472" y="1943463"/>
            <a:ext cx="3832828" cy="2136"/>
            <a:chOff x="7009472" y="1943463"/>
            <a:chExt cx="3832828" cy="2136"/>
          </a:xfrm>
          <a:solidFill>
            <a:schemeClr val="accent3">
              <a:lumMod val="25000"/>
            </a:schemeClr>
          </a:solidFill>
        </p:grpSpPr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67A0655-E45C-49C2-AADC-0829E7E67581}"/>
                </a:ext>
              </a:extLst>
            </p:cNvPr>
            <p:cNvCxnSpPr>
              <a:cxnSpLocks/>
            </p:cNvCxnSpPr>
            <p:nvPr/>
          </p:nvCxnSpPr>
          <p:spPr>
            <a:xfrm>
              <a:off x="7009472" y="1943463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E013C2C0-9B08-4EDE-B15B-FF5C1BB55327}"/>
                </a:ext>
              </a:extLst>
            </p:cNvPr>
            <p:cNvCxnSpPr>
              <a:cxnSpLocks/>
            </p:cNvCxnSpPr>
            <p:nvPr/>
          </p:nvCxnSpPr>
          <p:spPr>
            <a:xfrm>
              <a:off x="9470700" y="1945599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áfico 25" descr="ícono de una ramita">
            <a:extLst>
              <a:ext uri="{FF2B5EF4-FFF2-40B4-BE49-F238E27FC236}">
                <a16:creationId xmlns:a16="http://schemas.microsoft.com/office/drawing/2014/main" id="{19D5E825-EB79-4044-93F6-2C3F84901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8536514" y="1719135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2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amada a la a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FC6AF499-A975-4930-A45C-320ABE4AA9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tx2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280160"/>
            <a:ext cx="3191256" cy="914400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MX" noProof="0"/>
              <a:t>Haga clic para editar el título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1248" y="2624328"/>
            <a:ext cx="3191256" cy="804672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Haga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5D9AFEBB-77FA-45B8-93D7-F6A638A0196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41248" y="4043553"/>
            <a:ext cx="3191256" cy="804672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</p:spTree>
    <p:extLst>
      <p:ext uri="{BB962C8B-B14F-4D97-AF65-F5344CB8AC3E}">
        <p14:creationId xmlns:p14="http://schemas.microsoft.com/office/powerpoint/2010/main" val="4575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AF2033B6-A37A-42D0-8C26-9C7E14CFD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0" y="1280160"/>
            <a:ext cx="3438144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Haga clic para editar el título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65592" y="2770632"/>
            <a:ext cx="32004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2000" spc="3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lnSpc>
                <a:spcPts val="2100"/>
              </a:lnSpc>
              <a:buFont typeface="Arial" panose="020B0604020202020204" pitchFamily="34" charset="0"/>
              <a:buNone/>
              <a:defRPr sz="1400"/>
            </a:lvl2pPr>
            <a:lvl3pPr marL="914400" indent="0">
              <a:lnSpc>
                <a:spcPts val="2100"/>
              </a:lnSpc>
              <a:buNone/>
              <a:defRPr sz="1400"/>
            </a:lvl3pPr>
            <a:lvl4pPr marL="1371600" indent="0">
              <a:lnSpc>
                <a:spcPts val="2100"/>
              </a:lnSpc>
              <a:buNone/>
              <a:defRPr sz="1400"/>
            </a:lvl4pPr>
            <a:lvl5pPr marL="1828800" indent="0">
              <a:lnSpc>
                <a:spcPts val="2100"/>
              </a:lnSpc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10" name="Marcador de posición de contenido 2">
            <a:extLst>
              <a:ext uri="{FF2B5EF4-FFF2-40B4-BE49-F238E27FC236}">
                <a16:creationId xmlns:a16="http://schemas.microsoft.com/office/drawing/2014/main" id="{26C5036E-BEC3-4FC6-A05E-18F7A078B16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403336" y="3922776"/>
            <a:ext cx="2715768" cy="128930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lnSpc>
                <a:spcPts val="2100"/>
              </a:lnSpc>
              <a:buFont typeface="Arial" panose="020B0604020202020204" pitchFamily="34" charset="0"/>
              <a:buNone/>
              <a:defRPr sz="1400"/>
            </a:lvl2pPr>
            <a:lvl3pPr marL="914400" indent="0">
              <a:lnSpc>
                <a:spcPts val="2100"/>
              </a:lnSpc>
              <a:buNone/>
              <a:defRPr sz="1400"/>
            </a:lvl3pPr>
            <a:lvl4pPr marL="1371600" indent="0">
              <a:lnSpc>
                <a:spcPts val="2100"/>
              </a:lnSpc>
              <a:buNone/>
              <a:defRPr sz="1400"/>
            </a:lvl4pPr>
            <a:lvl5pPr marL="1828800" indent="0">
              <a:lnSpc>
                <a:spcPts val="2100"/>
              </a:lnSpc>
              <a:buNone/>
              <a:defRPr sz="1400"/>
            </a:lvl5pPr>
          </a:lstStyle>
          <a:p>
            <a:pPr lvl="0" rtl="0"/>
            <a:r>
              <a:rPr lang="es-MX" noProof="0"/>
              <a:t>Haga clic para editar el texto</a:t>
            </a:r>
          </a:p>
        </p:txBody>
      </p:sp>
    </p:spTree>
    <p:extLst>
      <p:ext uri="{BB962C8B-B14F-4D97-AF65-F5344CB8AC3E}">
        <p14:creationId xmlns:p14="http://schemas.microsoft.com/office/powerpoint/2010/main" val="3576392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1563" y="2342144"/>
            <a:ext cx="3932237" cy="1600200"/>
          </a:xfrm>
        </p:spPr>
        <p:txBody>
          <a:bodyPr rtlCol="0" anchor="ctr">
            <a:normAutofit/>
          </a:bodyPr>
          <a:lstStyle>
            <a:lvl1pPr algn="ctr">
              <a:defRPr sz="4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59089"/>
            <a:ext cx="6172200" cy="4873625"/>
          </a:xfrm>
        </p:spPr>
        <p:txBody>
          <a:bodyPr rtlCol="0"/>
          <a:lstStyle>
            <a:lvl1pPr>
              <a:defRPr sz="3200"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506216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A41CBEE4-3FAE-4685-BA5D-89EE53B32D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-7620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251" y="685800"/>
            <a:ext cx="3959352" cy="5486400"/>
          </a:xfrm>
          <a:solidFill>
            <a:schemeClr val="tx2">
              <a:lumMod val="20000"/>
              <a:lumOff val="80000"/>
              <a:alpha val="90000"/>
            </a:schemeClr>
          </a:solidFill>
          <a:ln w="38100" cmpd="sng">
            <a:solidFill>
              <a:schemeClr val="accent5">
                <a:lumMod val="50000"/>
              </a:schemeClr>
            </a:solidFill>
          </a:ln>
        </p:spPr>
        <p:txBody>
          <a:bodyPr lIns="274320" tIns="457200" rIns="274320" rtlCol="0" anchor="t">
            <a:noAutofit/>
          </a:bodyPr>
          <a:lstStyle>
            <a:lvl1pPr algn="ctr">
              <a:defRPr spc="100" baseline="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Hacer clic para editar el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A67D98D-D4C9-49C3-B1D7-0D6F2D3371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551" y="800100"/>
            <a:ext cx="3730752" cy="5257800"/>
          </a:xfrm>
          <a:ln w="12700">
            <a:solidFill>
              <a:schemeClr val="tx2"/>
            </a:solidFill>
          </a:ln>
        </p:spPr>
        <p:txBody>
          <a:bodyPr lIns="274320" tIns="1371600" rIns="274320" rtlCol="0">
            <a:noAutofit/>
          </a:bodyPr>
          <a:lstStyle>
            <a:lvl1pPr marL="0" indent="0" algn="ctr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3" name="Title 1" hidden="1">
            <a:extLst>
              <a:ext uri="{FF2B5EF4-FFF2-40B4-BE49-F238E27FC236}">
                <a16:creationId xmlns:a16="http://schemas.microsoft.com/office/drawing/2014/main" id="{3F2612BA-64D8-41EC-9F7A-0615FD68EDCA}"/>
              </a:ext>
            </a:extLst>
          </p:cNvPr>
          <p:cNvSpPr txBox="1">
            <a:spLocks/>
          </p:cNvSpPr>
          <p:nvPr userDrawn="1"/>
        </p:nvSpPr>
        <p:spPr>
          <a:xfrm>
            <a:off x="1005398" y="960120"/>
            <a:ext cx="2971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40" baseline="0">
                <a:solidFill>
                  <a:schemeClr val="accent3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s-mx" spc="100">
                <a:latin typeface="Elephant Pro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2677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ocer al mode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foto del mármol&#10;">
            <a:extLst>
              <a:ext uri="{FF2B5EF4-FFF2-40B4-BE49-F238E27FC236}">
                <a16:creationId xmlns:a16="http://schemas.microsoft.com/office/drawing/2014/main" id="{CEFBE0D1-09DC-41AA-9A18-E5E07B941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01859217-510A-4C29-85EE-456A26AAC78C}"/>
              </a:ext>
            </a:extLst>
          </p:cNvPr>
          <p:cNvSpPr/>
          <p:nvPr userDrawn="1"/>
        </p:nvSpPr>
        <p:spPr>
          <a:xfrm>
            <a:off x="466163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4645152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3962399"/>
            <a:ext cx="4617720" cy="2103120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6571" y="777240"/>
            <a:ext cx="5029200" cy="530352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0" y="3172968"/>
            <a:ext cx="4617720" cy="4572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spc="300">
                <a:solidFill>
                  <a:schemeClr val="accent3">
                    <a:lumMod val="2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es-MX" noProof="0"/>
              <a:t>NOMBRE</a:t>
            </a:r>
          </a:p>
        </p:txBody>
      </p:sp>
      <p:pic>
        <p:nvPicPr>
          <p:cNvPr id="14" name="Gráfico 13" descr="ícono de una ramita&#10;">
            <a:extLst>
              <a:ext uri="{FF2B5EF4-FFF2-40B4-BE49-F238E27FC236}">
                <a16:creationId xmlns:a16="http://schemas.microsoft.com/office/drawing/2014/main" id="{8203CE7C-A0C4-4B19-BD99-5B8977E694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65924">
            <a:off x="2641877" y="2157078"/>
            <a:ext cx="1280160" cy="66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F4FF3C43-7D8E-4810-A3BC-9AE3209111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0120"/>
            <a:ext cx="4114800" cy="914400"/>
          </a:xfrm>
        </p:spPr>
        <p:txBody>
          <a:bodyPr rtlCol="0" anchor="b">
            <a:normAutofit/>
          </a:bodyPr>
          <a:lstStyle>
            <a:lvl1pPr algn="ctr">
              <a:defRPr sz="32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1600" y="3136392"/>
            <a:ext cx="3657600" cy="1627632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MX" noProof="0"/>
              <a:t>Haz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guntas de la ses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de la textura del mármol">
            <a:extLst>
              <a:ext uri="{FF2B5EF4-FFF2-40B4-BE49-F238E27FC236}">
                <a16:creationId xmlns:a16="http://schemas.microsoft.com/office/drawing/2014/main" id="{DE4FCA92-4B09-4386-A95D-2823C777C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70056CF5-B0DF-4053-8A82-BBBE7FF686BE}"/>
              </a:ext>
            </a:extLst>
          </p:cNvPr>
          <p:cNvSpPr/>
          <p:nvPr userDrawn="1"/>
        </p:nvSpPr>
        <p:spPr>
          <a:xfrm>
            <a:off x="442118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E4B2F5F-448A-4BB9-BF2F-3CCB44D32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01565" y="2471420"/>
            <a:ext cx="4809744" cy="3473216"/>
            <a:chOff x="6355080" y="2494474"/>
            <a:chExt cx="4960620" cy="3473216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06457872-52AD-4B0D-A773-AA48B3B219D3}"/>
                </a:ext>
              </a:extLst>
            </p:cNvPr>
            <p:cNvGrpSpPr/>
            <p:nvPr/>
          </p:nvGrpSpPr>
          <p:grpSpPr>
            <a:xfrm>
              <a:off x="6355080" y="2494474"/>
              <a:ext cx="4960620" cy="3473216"/>
              <a:chOff x="6355080" y="2180573"/>
              <a:chExt cx="4960620" cy="3473216"/>
            </a:xfrm>
          </p:grpSpPr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BD088C3C-893A-4A45-97E6-CF8230EF1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6521" y="3332425"/>
                <a:ext cx="4959179" cy="7179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C118EF61-FF64-44B8-B5AB-D7D0700D7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80" y="4494758"/>
                <a:ext cx="4956048" cy="0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C684B867-CCAD-498D-B6E2-8981BF01EC0F}"/>
                  </a:ext>
                </a:extLst>
              </p:cNvPr>
              <p:cNvSpPr/>
              <p:nvPr/>
            </p:nvSpPr>
            <p:spPr>
              <a:xfrm>
                <a:off x="6356521" y="2180573"/>
                <a:ext cx="4950649" cy="347321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MX" noProof="0"/>
              </a:p>
            </p:txBody>
          </p:sp>
        </p:grp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999BD33D-A5B4-469A-9937-DE6D3611C034}"/>
                </a:ext>
              </a:extLst>
            </p:cNvPr>
            <p:cNvCxnSpPr>
              <a:cxnSpLocks/>
            </p:cNvCxnSpPr>
            <p:nvPr/>
          </p:nvCxnSpPr>
          <p:spPr>
            <a:xfrm>
              <a:off x="7838022" y="2494474"/>
              <a:ext cx="0" cy="3473216"/>
            </a:xfrm>
            <a:prstGeom prst="line">
              <a:avLst/>
            </a:prstGeom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824" y="914400"/>
            <a:ext cx="5212080" cy="50292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83880" y="2688336"/>
            <a:ext cx="2862072" cy="71323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es-MX" noProof="0"/>
              <a:t>PRESENTACIÓN DE LA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0256" y="2779776"/>
            <a:ext cx="786384" cy="655984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es-MX" noProof="0"/>
              <a:t>N.º</a:t>
            </a:r>
          </a:p>
        </p:txBody>
      </p:sp>
      <p:sp>
        <p:nvSpPr>
          <p:cNvPr id="9" name="Marcador de posición de contenido 2">
            <a:extLst>
              <a:ext uri="{FF2B5EF4-FFF2-40B4-BE49-F238E27FC236}">
                <a16:creationId xmlns:a16="http://schemas.microsoft.com/office/drawing/2014/main" id="{48C13CD1-B240-4AFC-AF08-95A80AEEFE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83880" y="3849624"/>
            <a:ext cx="2862072" cy="73152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2" name="Marcador de posición de contenido 2">
            <a:extLst>
              <a:ext uri="{FF2B5EF4-FFF2-40B4-BE49-F238E27FC236}">
                <a16:creationId xmlns:a16="http://schemas.microsoft.com/office/drawing/2014/main" id="{AEE266CC-F8CC-4C06-B1E4-3D7E399F893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83880" y="4992624"/>
            <a:ext cx="2862072" cy="749808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C7B8197-5533-4814-8838-67C657A3B7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7184" y="2788920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MX" noProof="0"/>
              <a:t>1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5A5A7DC7-2FC5-48F8-9345-17A7C96CD2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0256" y="3840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es-MX" noProof="0"/>
              <a:t>N.º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AF89EB7C-DC5A-461B-BA21-63D329893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7184" y="3950208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MX" noProof="0"/>
              <a:t>2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1BF30512-FBFE-40CF-8565-50BAA99A4F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0256" y="4983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es-MX" noProof="0"/>
              <a:t>N.º</a:t>
            </a:r>
          </a:p>
        </p:txBody>
      </p:sp>
      <p:sp>
        <p:nvSpPr>
          <p:cNvPr id="22" name="Marcador de texto 13">
            <a:extLst>
              <a:ext uri="{FF2B5EF4-FFF2-40B4-BE49-F238E27FC236}">
                <a16:creationId xmlns:a16="http://schemas.microsoft.com/office/drawing/2014/main" id="{29E43D0B-1071-466B-B883-92B9D02F09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7184" y="5111496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es-MX" noProof="0"/>
              <a:t>3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50BA95E-CDDF-419E-808E-3B59CA01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09472" y="1943463"/>
            <a:ext cx="3832828" cy="2136"/>
            <a:chOff x="7009472" y="1943463"/>
            <a:chExt cx="3832828" cy="2136"/>
          </a:xfrm>
          <a:solidFill>
            <a:schemeClr val="accent3">
              <a:lumMod val="25000"/>
            </a:schemeClr>
          </a:solidFill>
        </p:grpSpPr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67A0655-E45C-49C2-AADC-0829E7E67581}"/>
                </a:ext>
              </a:extLst>
            </p:cNvPr>
            <p:cNvCxnSpPr>
              <a:cxnSpLocks/>
            </p:cNvCxnSpPr>
            <p:nvPr/>
          </p:nvCxnSpPr>
          <p:spPr>
            <a:xfrm>
              <a:off x="7009472" y="1943463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E013C2C0-9B08-4EDE-B15B-FF5C1BB55327}"/>
                </a:ext>
              </a:extLst>
            </p:cNvPr>
            <p:cNvCxnSpPr>
              <a:cxnSpLocks/>
            </p:cNvCxnSpPr>
            <p:nvPr/>
          </p:nvCxnSpPr>
          <p:spPr>
            <a:xfrm>
              <a:off x="9470700" y="1945599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áfico 25" descr="ícono de una ramita">
            <a:extLst>
              <a:ext uri="{FF2B5EF4-FFF2-40B4-BE49-F238E27FC236}">
                <a16:creationId xmlns:a16="http://schemas.microsoft.com/office/drawing/2014/main" id="{19D5E825-EB79-4044-93F6-2C3F84901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8536514" y="1719135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7">
            <a:extLst>
              <a:ext uri="{FF2B5EF4-FFF2-40B4-BE49-F238E27FC236}">
                <a16:creationId xmlns:a16="http://schemas.microsoft.com/office/drawing/2014/main" id="{AE52EF6E-0B58-484F-94A5-9BAA116171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29200"/>
          </a:xfrm>
          <a:ln w="38100">
            <a:solidFill>
              <a:schemeClr val="tx2"/>
            </a:solidFill>
          </a:ln>
        </p:spPr>
        <p:txBody>
          <a:bodyPr lIns="914400" rIns="914400" rtlCol="0" anchor="ctr">
            <a:noAutofit/>
          </a:bodyPr>
          <a:lstStyle>
            <a:lvl1pPr algn="ctr"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589463"/>
            <a:ext cx="10058400" cy="585216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8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pót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EEE5B85B-2CE4-49C6-A626-897037552E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248" y="1280160"/>
            <a:ext cx="3657600" cy="914400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248" y="2642616"/>
            <a:ext cx="3657600" cy="1078992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70248" y="4315968"/>
            <a:ext cx="3657600" cy="822960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MX" noProof="0"/>
              <a:t>Haz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centaj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749808"/>
            <a:ext cx="11283696" cy="914400"/>
          </a:xfrm>
        </p:spPr>
        <p:txBody>
          <a:bodyPr rtlCol="0" anchor="ctr"/>
          <a:lstStyle>
            <a:lvl1pPr algn="ctr">
              <a:defRPr sz="32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2317750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F79AF1F-7242-4F30-8C34-3161A601D6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3975" y="2317749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51CEFA7-BDAC-4AF4-9581-D5F23678BD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54750" y="2317748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A3BA914A-7D10-4F7D-B226-5324D5329F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565525" y="2317748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A111B60-CB4D-4836-B3B0-99E3A740B087}"/>
              </a:ext>
            </a:extLst>
          </p:cNvPr>
          <p:cNvCxnSpPr>
            <a:cxnSpLocks/>
          </p:cNvCxnSpPr>
          <p:nvPr userDrawn="1"/>
        </p:nvCxnSpPr>
        <p:spPr>
          <a:xfrm>
            <a:off x="6781800" y="1992404"/>
            <a:ext cx="406516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6077C5C-B350-49D7-9F72-CC7402D7F3AF}"/>
              </a:ext>
            </a:extLst>
          </p:cNvPr>
          <p:cNvCxnSpPr>
            <a:cxnSpLocks/>
          </p:cNvCxnSpPr>
          <p:nvPr userDrawn="1"/>
        </p:nvCxnSpPr>
        <p:spPr>
          <a:xfrm>
            <a:off x="1451295" y="1992404"/>
            <a:ext cx="403510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 descr="ícono de una ramita">
            <a:extLst>
              <a:ext uri="{FF2B5EF4-FFF2-40B4-BE49-F238E27FC236}">
                <a16:creationId xmlns:a16="http://schemas.microsoft.com/office/drawing/2014/main" id="{3455B0EC-C4D6-4967-AA15-F5B97879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91531" flipH="1">
            <a:off x="5678556" y="1759981"/>
            <a:ext cx="914400" cy="4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ndo un producto excelente">
    <p:bg>
      <p:bgPr>
        <a:solidFill>
          <a:schemeClr val="accent3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63DD5414-F5B4-4934-A635-6276FB3ED9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9514" y="958515"/>
            <a:ext cx="4398264" cy="914400"/>
          </a:xfrm>
        </p:spPr>
        <p:txBody>
          <a:bodyPr rtlCol="0">
            <a:normAutofit/>
          </a:bodyPr>
          <a:lstStyle>
            <a:lvl1pPr algn="ctr">
              <a:defRPr sz="2900" spc="10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MX" noProof="0"/>
              <a:t>Haga clic para editar el título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04888" y="2816352"/>
            <a:ext cx="3749040" cy="64008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Haga clic para editar el texto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MX" noProof="0"/>
              <a:t>Presentación de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MX" noProof="0" smtClean="0"/>
              <a:t>‹Nº›</a:t>
            </a:fld>
            <a:endParaRPr lang="es-MX" noProof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0BB0A7E-D7A2-4EFF-A134-B2AD0D06FDC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104888" y="3922776"/>
            <a:ext cx="3749040" cy="64008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Haga clic para editar el texto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C900BA0-1BE3-4C3A-95B2-0DFEE734031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104888" y="5084064"/>
            <a:ext cx="3749040" cy="64008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MX" noProof="0"/>
              <a:t>Haz clic para editar el texto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9783C95-300F-479E-8A8E-9F6BE3C723D9}"/>
              </a:ext>
            </a:extLst>
          </p:cNvPr>
          <p:cNvCxnSpPr>
            <a:cxnSpLocks/>
          </p:cNvCxnSpPr>
          <p:nvPr userDrawn="1"/>
        </p:nvCxnSpPr>
        <p:spPr>
          <a:xfrm>
            <a:off x="7231888" y="2340201"/>
            <a:ext cx="1140587" cy="0"/>
          </a:xfrm>
          <a:prstGeom prst="lin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509354D-0D6D-4528-8858-7768965572A6}"/>
              </a:ext>
            </a:extLst>
          </p:cNvPr>
          <p:cNvCxnSpPr>
            <a:cxnSpLocks/>
          </p:cNvCxnSpPr>
          <p:nvPr userDrawn="1"/>
        </p:nvCxnSpPr>
        <p:spPr>
          <a:xfrm>
            <a:off x="9563100" y="2349065"/>
            <a:ext cx="1181232" cy="0"/>
          </a:xfrm>
          <a:prstGeom prst="lin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21117FA-5C64-4802-BBCD-D39A5647932B}"/>
              </a:ext>
            </a:extLst>
          </p:cNvPr>
          <p:cNvCxnSpPr>
            <a:cxnSpLocks/>
          </p:cNvCxnSpPr>
          <p:nvPr userDrawn="1"/>
        </p:nvCxnSpPr>
        <p:spPr>
          <a:xfrm>
            <a:off x="8740521" y="3688966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4F332D5-721A-4CD6-9D74-70D7D0201874}"/>
              </a:ext>
            </a:extLst>
          </p:cNvPr>
          <p:cNvCxnSpPr>
            <a:cxnSpLocks/>
          </p:cNvCxnSpPr>
          <p:nvPr userDrawn="1"/>
        </p:nvCxnSpPr>
        <p:spPr>
          <a:xfrm>
            <a:off x="8740521" y="4789102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id="{1C4C1E95-18BD-4ADE-AC3B-864D92FB8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91531" flipH="1">
            <a:off x="8578136" y="2151786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7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MX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MX" noProof="0"/>
              <a:t>Haga clic para modificar los estilos de texto del patrón</a:t>
            </a:r>
          </a:p>
          <a:p>
            <a:pPr lvl="1" rtl="0"/>
            <a:r>
              <a:rPr lang="es-MX" noProof="0"/>
              <a:t>Segundo nivel</a:t>
            </a:r>
          </a:p>
          <a:p>
            <a:pPr lvl="2" rtl="0"/>
            <a:r>
              <a:rPr lang="es-MX" noProof="0"/>
              <a:t>Tercer nivel</a:t>
            </a:r>
          </a:p>
          <a:p>
            <a:pPr lvl="3" rtl="0"/>
            <a:r>
              <a:rPr lang="es-MX" noProof="0"/>
              <a:t>Cuarto nivel</a:t>
            </a:r>
          </a:p>
          <a:p>
            <a:pPr lvl="4" rtl="0"/>
            <a:r>
              <a:rPr lang="es-MX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88702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spc="3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702"/>
            <a:ext cx="41148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spc="300"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/>
              <a:t>PRESENTACIÓN DE LA CONFERENCIA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B5CEABB6-07DC-46E8-9B57-56EC44A396E5}" type="slidenum">
              <a:rPr lang="es-MX" noProof="0" smtClean="0"/>
              <a:pPr rtl="0"/>
              <a:t>‹Nº›</a:t>
            </a:fld>
            <a:endParaRPr lang="es-MX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51" r:id="rId4"/>
    <p:sldLayoutId id="2147483677" r:id="rId5"/>
    <p:sldLayoutId id="2147483667" r:id="rId6"/>
    <p:sldLayoutId id="2147483668" r:id="rId7"/>
    <p:sldLayoutId id="2147483656" r:id="rId8"/>
    <p:sldLayoutId id="2147483671" r:id="rId9"/>
    <p:sldLayoutId id="2147483674" r:id="rId10"/>
    <p:sldLayoutId id="2147483678" r:id="rId11"/>
    <p:sldLayoutId id="2147483675" r:id="rId12"/>
    <p:sldLayoutId id="2147483682" r:id="rId13"/>
    <p:sldLayoutId id="2147483666" r:id="rId14"/>
    <p:sldLayoutId id="2147483676" r:id="rId15"/>
    <p:sldLayoutId id="2147483650" r:id="rId16"/>
    <p:sldLayoutId id="2147483670" r:id="rId17"/>
    <p:sldLayoutId id="2147483653" r:id="rId18"/>
    <p:sldLayoutId id="2147483652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40" baseline="0">
          <a:solidFill>
            <a:schemeClr val="accent3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2" userDrawn="1">
          <p15:clr>
            <a:srgbClr val="FBAE40"/>
          </p15:clr>
        </p15:guide>
        <p15:guide id="4" pos="7128" userDrawn="1">
          <p15:clr>
            <a:srgbClr val="FBAE40"/>
          </p15:clr>
        </p15:guide>
        <p15:guide id="5" pos="288" userDrawn="1">
          <p15:clr>
            <a:srgbClr val="F26B43"/>
          </p15:clr>
        </p15:guide>
        <p15:guide id="6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inkedin.com/in/tania-tamayo-cendejas-476522a2/" TargetMode="External"/><Relationship Id="rId4" Type="http://schemas.openxmlformats.org/officeDocument/2006/relationships/hyperlink" Target="mailto:ttamayo@colmex.m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arcador de posición de imagen 74" descr="foto de un maletín de piel sobre un papel">
            <a:extLst>
              <a:ext uri="{FF2B5EF4-FFF2-40B4-BE49-F238E27FC236}">
                <a16:creationId xmlns:a16="http://schemas.microsoft.com/office/drawing/2014/main" id="{81B90C65-1DA4-4E3B-93DD-50C02E8697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46" name="Título 45">
            <a:extLst>
              <a:ext uri="{FF2B5EF4-FFF2-40B4-BE49-F238E27FC236}">
                <a16:creationId xmlns:a16="http://schemas.microsoft.com/office/drawing/2014/main" id="{70F6BB83-FE06-42C6-8C19-9F085DD9A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10" y="1385896"/>
            <a:ext cx="11274552" cy="1162499"/>
          </a:xfrm>
        </p:spPr>
        <p:txBody>
          <a:bodyPr rtlCol="0">
            <a:noAutofit/>
          </a:bodyPr>
          <a:lstStyle/>
          <a:p>
            <a:pPr algn="ctr"/>
            <a:r>
              <a:rPr lang="es-MX" sz="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DAESH (el </a:t>
            </a:r>
            <a:r>
              <a:rPr lang="es-MX" sz="3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Estado Islámico) a través de sus revistas: </a:t>
            </a:r>
            <a:r>
              <a:rPr lang="es-MX" sz="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DABIQ, RUMIYAH y DAR AL ISLAM (en inglés y francés con términos en árabe) durante el liderazgo de Abu Bakar al-Bagdadí 2014 a 2017.</a:t>
            </a:r>
            <a:br>
              <a:rPr lang="es-MX" sz="3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sz="3800" b="1" dirty="0"/>
          </a:p>
        </p:txBody>
      </p:sp>
      <p:sp>
        <p:nvSpPr>
          <p:cNvPr id="99" name="Subtítulo 98">
            <a:extLst>
              <a:ext uri="{FF2B5EF4-FFF2-40B4-BE49-F238E27FC236}">
                <a16:creationId xmlns:a16="http://schemas.microsoft.com/office/drawing/2014/main" id="{3E1C2516-A9DD-4DE3-A1B1-CDA1360769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MX" dirty="0"/>
              <a:t>maestra Tania </a:t>
            </a:r>
            <a:r>
              <a:rPr lang="es-MX" dirty="0" err="1"/>
              <a:t>tamayo</a:t>
            </a:r>
            <a:r>
              <a:rPr lang="es-MX" dirty="0"/>
              <a:t> </a:t>
            </a:r>
            <a:r>
              <a:rPr lang="es-MX" dirty="0" err="1"/>
              <a:t>cendejas</a:t>
            </a:r>
            <a:endParaRPr lang="es-MX" dirty="0"/>
          </a:p>
        </p:txBody>
      </p:sp>
      <p:sp>
        <p:nvSpPr>
          <p:cNvPr id="100" name="Marcador de texto 99">
            <a:extLst>
              <a:ext uri="{FF2B5EF4-FFF2-40B4-BE49-F238E27FC236}">
                <a16:creationId xmlns:a16="http://schemas.microsoft.com/office/drawing/2014/main" id="{3A6E016E-983A-46B3-9B7A-F909E2EE3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es-MX" dirty="0" err="1"/>
              <a:t>Amei</a:t>
            </a:r>
            <a:r>
              <a:rPr lang="es-MX" dirty="0"/>
              <a:t>, </a:t>
            </a:r>
            <a:r>
              <a:rPr lang="es-MX" dirty="0" err="1"/>
              <a:t>mérida</a:t>
            </a:r>
            <a:r>
              <a:rPr lang="es-MX" dirty="0"/>
              <a:t>, 21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foto de un maletín de piel">
            <a:extLst>
              <a:ext uri="{FF2B5EF4-FFF2-40B4-BE49-F238E27FC236}">
                <a16:creationId xmlns:a16="http://schemas.microsoft.com/office/drawing/2014/main" id="{96CC9331-0B19-4BC1-808E-4E12E6F0ED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FEAECF6-C98E-4E9F-AC86-41F31FFA7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11087" cy="6858000"/>
          </a:xfrm>
          <a:prstGeom prst="rect">
            <a:avLst/>
          </a:prstGeom>
          <a:solidFill>
            <a:schemeClr val="accent1">
              <a:lumMod val="10000"/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0120"/>
            <a:ext cx="5029200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MX" dirty="0"/>
              <a:t>Yihad: continuidades y divergencias en el pensamiento islámico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396" y="2792740"/>
            <a:ext cx="2130552" cy="131750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rtl="0"/>
            <a:r>
              <a:rPr lang="es-MX" dirty="0"/>
              <a:t>Ibn al-</a:t>
            </a:r>
            <a:r>
              <a:rPr lang="es-MX" dirty="0" err="1"/>
              <a:t>Farabi</a:t>
            </a:r>
            <a:r>
              <a:rPr lang="es-MX" dirty="0"/>
              <a:t> (m. 950 ): la yihad como esfuerzo armado para la “guerra justa”: darle a cada quien lo que merece (amigo/enemigo)</a:t>
            </a:r>
          </a:p>
        </p:txBody>
      </p:sp>
      <p:sp>
        <p:nvSpPr>
          <p:cNvPr id="93" name="Marcador de texto 92">
            <a:extLst>
              <a:ext uri="{FF2B5EF4-FFF2-40B4-BE49-F238E27FC236}">
                <a16:creationId xmlns:a16="http://schemas.microsoft.com/office/drawing/2014/main" id="{C54DCCBF-1C44-43A6-91DD-00BFFBC178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6322" y="2641489"/>
            <a:ext cx="2330072" cy="1439762"/>
          </a:xfrm>
        </p:spPr>
        <p:txBody>
          <a:bodyPr rtlCol="0">
            <a:normAutofit/>
          </a:bodyPr>
          <a:lstStyle/>
          <a:p>
            <a:pPr rtl="0"/>
            <a:r>
              <a:rPr lang="es-MX" dirty="0"/>
              <a:t>Muhammad </a:t>
            </a:r>
            <a:r>
              <a:rPr lang="es-MX" dirty="0" err="1"/>
              <a:t>Abduh</a:t>
            </a:r>
            <a:r>
              <a:rPr lang="es-MX" dirty="0"/>
              <a:t>, el revisionismo para reducir la brecha entre el islam y la occidentalización S.XIX.</a:t>
            </a:r>
          </a:p>
          <a:p>
            <a:pPr rtl="0"/>
            <a:r>
              <a:rPr lang="es-MX" dirty="0" err="1"/>
              <a:t>Risālat</a:t>
            </a:r>
            <a:r>
              <a:rPr lang="es-MX" dirty="0"/>
              <a:t> al </a:t>
            </a:r>
            <a:r>
              <a:rPr lang="es-MX" dirty="0" err="1"/>
              <a:t>Tauhid</a:t>
            </a:r>
            <a:endParaRPr lang="es-MX" dirty="0"/>
          </a:p>
        </p:txBody>
      </p:sp>
      <p:sp>
        <p:nvSpPr>
          <p:cNvPr id="92" name="Marcador de texto 91">
            <a:extLst>
              <a:ext uri="{FF2B5EF4-FFF2-40B4-BE49-F238E27FC236}">
                <a16:creationId xmlns:a16="http://schemas.microsoft.com/office/drawing/2014/main" id="{AD20D8C2-D8FA-4819-B856-88183B073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306824"/>
            <a:ext cx="2130552" cy="950976"/>
          </a:xfrm>
        </p:spPr>
        <p:txBody>
          <a:bodyPr rtlCol="0"/>
          <a:lstStyle/>
          <a:p>
            <a:pPr rtl="0"/>
            <a:r>
              <a:rPr lang="es-MX" dirty="0"/>
              <a:t>Ibn </a:t>
            </a:r>
            <a:r>
              <a:rPr lang="es-MX" dirty="0" err="1"/>
              <a:t>Taymiyyah</a:t>
            </a:r>
            <a:r>
              <a:rPr lang="es-MX" dirty="0"/>
              <a:t> (m. 1328) : la yihad del verdadero creyente y su deber de la espada</a:t>
            </a:r>
          </a:p>
        </p:txBody>
      </p:sp>
      <p:sp>
        <p:nvSpPr>
          <p:cNvPr id="94" name="Marcador de posición de texto 93">
            <a:extLst>
              <a:ext uri="{FF2B5EF4-FFF2-40B4-BE49-F238E27FC236}">
                <a16:creationId xmlns:a16="http://schemas.microsoft.com/office/drawing/2014/main" id="{A48B083C-06F9-423E-AE8B-C00042CE27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4408" y="4334256"/>
            <a:ext cx="2221992" cy="950976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MX" dirty="0" err="1"/>
              <a:t>Sayyd</a:t>
            </a:r>
            <a:r>
              <a:rPr lang="es-MX" dirty="0"/>
              <a:t> </a:t>
            </a:r>
            <a:r>
              <a:rPr lang="es-MX" dirty="0" err="1"/>
              <a:t>Qutb</a:t>
            </a:r>
            <a:r>
              <a:rPr lang="es-MX" dirty="0"/>
              <a:t> VS la </a:t>
            </a:r>
            <a:r>
              <a:rPr lang="es-MX" dirty="0" err="1"/>
              <a:t>yahiliyyah</a:t>
            </a:r>
            <a:r>
              <a:rPr lang="es-MX" dirty="0"/>
              <a:t> occidental</a:t>
            </a:r>
          </a:p>
          <a:p>
            <a:pPr rtl="0"/>
            <a:r>
              <a:rPr lang="es-MX" dirty="0" err="1"/>
              <a:t>Maalim</a:t>
            </a:r>
            <a:r>
              <a:rPr lang="es-MX" dirty="0"/>
              <a:t> fi l-Tariq, </a:t>
            </a:r>
            <a:r>
              <a:rPr lang="es-MX" dirty="0" err="1"/>
              <a:t>Milestons</a:t>
            </a:r>
            <a:r>
              <a:rPr lang="es-MX" dirty="0"/>
              <a:t>, S.XX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2CD7C281-38DA-497A-8242-B02F83EE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635178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0A2D3AD6-4EE7-401F-8A37-36038A7E0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B12A525-BFBE-444F-8D3B-DC08F2796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691531" flipH="1">
            <a:off x="2793669" y="1863344"/>
            <a:ext cx="914400" cy="406100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12DE311-F230-4A2E-A071-710754195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710073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7C231912-509A-4BDF-A21D-A43CB1A8D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495925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35824BC4-4346-41A2-AB3F-CA0566C55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4095750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37AD3E71-CF01-44AE-A9AE-337B60884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56322" y="2700696"/>
            <a:ext cx="0" cy="27889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83E6EF2-CD8E-43EF-969A-FCF7D47F3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578592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posición de fecha 26">
            <a:extLst>
              <a:ext uri="{FF2B5EF4-FFF2-40B4-BE49-F238E27FC236}">
                <a16:creationId xmlns:a16="http://schemas.microsoft.com/office/drawing/2014/main" id="{7B6A13CB-76F9-4C6C-AD76-7B8C6B65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29" name="Marcador de pie de página 28">
            <a:extLst>
              <a:ext uri="{FF2B5EF4-FFF2-40B4-BE49-F238E27FC236}">
                <a16:creationId xmlns:a16="http://schemas.microsoft.com/office/drawing/2014/main" id="{51D35C53-257B-4268-B208-F6B3720C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30" name="Marcador de número de diapositiva 29">
            <a:extLst>
              <a:ext uri="{FF2B5EF4-FFF2-40B4-BE49-F238E27FC236}">
                <a16:creationId xmlns:a16="http://schemas.microsoft.com/office/drawing/2014/main" id="{6067CDAD-0487-4D8C-ABD3-C477AC2C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967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foto de un maletín de piel">
            <a:extLst>
              <a:ext uri="{FF2B5EF4-FFF2-40B4-BE49-F238E27FC236}">
                <a16:creationId xmlns:a16="http://schemas.microsoft.com/office/drawing/2014/main" id="{96CC9331-0B19-4BC1-808E-4E12E6F0ED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FEAECF6-C98E-4E9F-AC86-41F31FFA7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11087" cy="6858000"/>
          </a:xfrm>
          <a:prstGeom prst="rect">
            <a:avLst/>
          </a:prstGeom>
          <a:solidFill>
            <a:schemeClr val="accent1">
              <a:lumMod val="10000"/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0120"/>
            <a:ext cx="5029200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MX" dirty="0"/>
              <a:t>Narrativas maestras clave </a:t>
            </a:r>
            <a:r>
              <a:rPr lang="es-MX" dirty="0" err="1"/>
              <a:t>Halverson</a:t>
            </a:r>
            <a:r>
              <a:rPr lang="es-MX" dirty="0"/>
              <a:t> (2011)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783" y="2694387"/>
            <a:ext cx="2605538" cy="1340961"/>
          </a:xfrm>
        </p:spPr>
        <p:txBody>
          <a:bodyPr vert="horz" lIns="91440" tIns="45720" rIns="91440" bIns="45720" rtlCol="0" anchor="ctr" anchorCtr="0">
            <a:normAutofit fontScale="92500" lnSpcReduction="20000"/>
          </a:bodyPr>
          <a:lstStyle/>
          <a:p>
            <a:pPr rtl="0"/>
            <a:r>
              <a:rPr lang="es-MX" dirty="0"/>
              <a:t>La batalla de </a:t>
            </a:r>
            <a:r>
              <a:rPr lang="es-MX" dirty="0" err="1"/>
              <a:t>Badr</a:t>
            </a:r>
            <a:r>
              <a:rPr lang="es-MX" dirty="0"/>
              <a:t>: con la ayuda de Dios (sic) y sus ángeles en el campo de batalla, y a pesar de las bajas probabilidades, los primeros musulmanes vencieron a un ejército mucho más grande y equipado de incrédulos de </a:t>
            </a:r>
            <a:r>
              <a:rPr lang="es-MX" dirty="0" err="1"/>
              <a:t>Mecca</a:t>
            </a:r>
            <a:r>
              <a:rPr lang="es-MX" dirty="0"/>
              <a:t>.</a:t>
            </a:r>
          </a:p>
        </p:txBody>
      </p:sp>
      <p:sp>
        <p:nvSpPr>
          <p:cNvPr id="93" name="Marcador de texto 92">
            <a:extLst>
              <a:ext uri="{FF2B5EF4-FFF2-40B4-BE49-F238E27FC236}">
                <a16:creationId xmlns:a16="http://schemas.microsoft.com/office/drawing/2014/main" id="{C54DCCBF-1C44-43A6-91DD-00BFFBC178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00400" y="2710073"/>
            <a:ext cx="2785754" cy="1400175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s-MX" dirty="0"/>
              <a:t>Los Hipócritas: después de migrar de la ciudad de </a:t>
            </a:r>
            <a:r>
              <a:rPr lang="es-MX" dirty="0" err="1"/>
              <a:t>Mecca</a:t>
            </a:r>
            <a:r>
              <a:rPr lang="es-MX" dirty="0"/>
              <a:t> a Medina [</a:t>
            </a:r>
            <a:r>
              <a:rPr lang="es-MX" dirty="0" err="1"/>
              <a:t>Yatrib</a:t>
            </a:r>
            <a:r>
              <a:rPr lang="es-MX" dirty="0"/>
              <a:t>], los musulmanes acusaron a un grupo que profesaba ser musulmán, pero en privado no creía, que sólo usaba el islam por conveniencia política mientras esperaban la derrota de los musulmanes en el conflicto sucediendo en </a:t>
            </a:r>
            <a:r>
              <a:rPr lang="es-MX" dirty="0" err="1"/>
              <a:t>Mecca</a:t>
            </a:r>
            <a:r>
              <a:rPr lang="es-MX" dirty="0"/>
              <a:t>.</a:t>
            </a:r>
          </a:p>
        </p:txBody>
      </p:sp>
      <p:sp>
        <p:nvSpPr>
          <p:cNvPr id="92" name="Marcador de texto 91">
            <a:extLst>
              <a:ext uri="{FF2B5EF4-FFF2-40B4-BE49-F238E27FC236}">
                <a16:creationId xmlns:a16="http://schemas.microsoft.com/office/drawing/2014/main" id="{AD20D8C2-D8FA-4819-B856-88183B073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782" y="4156153"/>
            <a:ext cx="2649618" cy="1385639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s-MX" dirty="0"/>
              <a:t>Batalla de </a:t>
            </a:r>
            <a:r>
              <a:rPr lang="es-MX" dirty="0" err="1"/>
              <a:t>Khaybar</a:t>
            </a:r>
            <a:r>
              <a:rPr lang="es-MX" dirty="0"/>
              <a:t>: en medio del conflicto de </a:t>
            </a:r>
            <a:r>
              <a:rPr lang="es-MX" dirty="0" err="1"/>
              <a:t>Mecca</a:t>
            </a:r>
            <a:r>
              <a:rPr lang="es-MX" dirty="0"/>
              <a:t>, hubo un asedio pagano en Medina. Las tribus judías [como </a:t>
            </a:r>
            <a:r>
              <a:rPr lang="es-MX" dirty="0" err="1"/>
              <a:t>Banu</a:t>
            </a:r>
            <a:r>
              <a:rPr lang="es-MX" dirty="0"/>
              <a:t> </a:t>
            </a:r>
            <a:r>
              <a:rPr lang="es-MX" dirty="0" err="1"/>
              <a:t>Qurayza</a:t>
            </a:r>
            <a:r>
              <a:rPr lang="es-MX" dirty="0"/>
              <a:t> y </a:t>
            </a:r>
            <a:r>
              <a:rPr lang="es-MX" dirty="0" err="1"/>
              <a:t>Banu</a:t>
            </a:r>
            <a:r>
              <a:rPr lang="es-MX" dirty="0"/>
              <a:t> Nadir] fueron acusadas de romper el pacto [del año 622] con los musulmanes, conocida como la constitución de Medina, y fueron castigadas por traición.</a:t>
            </a:r>
          </a:p>
        </p:txBody>
      </p:sp>
      <p:sp>
        <p:nvSpPr>
          <p:cNvPr id="94" name="Marcador de posición de texto 93">
            <a:extLst>
              <a:ext uri="{FF2B5EF4-FFF2-40B4-BE49-F238E27FC236}">
                <a16:creationId xmlns:a16="http://schemas.microsoft.com/office/drawing/2014/main" id="{A48B083C-06F9-423E-AE8B-C00042CE27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56320" y="4178417"/>
            <a:ext cx="2785755" cy="1357103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 dirty="0"/>
              <a:t>Batalla de Karbala: en Karbala [en Irak], fue masacrado Husáin </a:t>
            </a:r>
            <a:r>
              <a:rPr lang="es-MX" dirty="0" err="1"/>
              <a:t>ibn</a:t>
            </a:r>
            <a:r>
              <a:rPr lang="es-MX" dirty="0"/>
              <a:t> Ali [hijo del cuarto sucesor del Profeta Muhammad] por Yazid I hijo del califa omeya </a:t>
            </a:r>
            <a:r>
              <a:rPr lang="es-MX" dirty="0" err="1"/>
              <a:t>Muawiya</a:t>
            </a:r>
            <a:r>
              <a:rPr lang="es-MX" dirty="0"/>
              <a:t>. Califato mostrado como corrupto y vil por el </a:t>
            </a:r>
            <a:r>
              <a:rPr lang="es-MX" dirty="0" err="1"/>
              <a:t>shiísmo</a:t>
            </a:r>
            <a:r>
              <a:rPr lang="es-MX" dirty="0"/>
              <a:t> [yihadista], que concluye que “es mejor morir que vivir bajo la tiranía.”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2CD7C281-38DA-497A-8242-B02F83EE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635178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0A2D3AD6-4EE7-401F-8A37-36038A7E0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B12A525-BFBE-444F-8D3B-DC08F2796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691531" flipH="1">
            <a:off x="2793669" y="1863344"/>
            <a:ext cx="914400" cy="406100"/>
          </a:xfrm>
          <a:prstGeom prst="rect">
            <a:avLst/>
          </a:prstGeom>
        </p:spPr>
      </p:pic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12DE311-F230-4A2E-A071-710754195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710073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7C231912-509A-4BDF-A21D-A43CB1A8D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495925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35824BC4-4346-41A2-AB3F-CA0566C55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4095750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37AD3E71-CF01-44AE-A9AE-337B60884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56322" y="2700696"/>
            <a:ext cx="0" cy="27889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83E6EF2-CD8E-43EF-969A-FCF7D47F3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578592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posición de fecha 26">
            <a:extLst>
              <a:ext uri="{FF2B5EF4-FFF2-40B4-BE49-F238E27FC236}">
                <a16:creationId xmlns:a16="http://schemas.microsoft.com/office/drawing/2014/main" id="{7B6A13CB-76F9-4C6C-AD76-7B8C6B65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29" name="Marcador de pie de página 28">
            <a:extLst>
              <a:ext uri="{FF2B5EF4-FFF2-40B4-BE49-F238E27FC236}">
                <a16:creationId xmlns:a16="http://schemas.microsoft.com/office/drawing/2014/main" id="{51D35C53-257B-4268-B208-F6B3720C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30" name="Marcador de número de diapositiva 29">
            <a:extLst>
              <a:ext uri="{FF2B5EF4-FFF2-40B4-BE49-F238E27FC236}">
                <a16:creationId xmlns:a16="http://schemas.microsoft.com/office/drawing/2014/main" id="{6067CDAD-0487-4D8C-ABD3-C477AC2C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288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CC0C2-918D-493B-88AC-1556A77D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892384"/>
            <a:ext cx="4905292" cy="914400"/>
          </a:xfrm>
        </p:spPr>
        <p:txBody>
          <a:bodyPr rtlCol="0">
            <a:noAutofit/>
          </a:bodyPr>
          <a:lstStyle/>
          <a:p>
            <a:r>
              <a:rPr lang="es-MX" dirty="0"/>
              <a:t>Sugerencias para análisis y reflexión</a:t>
            </a:r>
          </a:p>
        </p:txBody>
      </p:sp>
      <p:pic>
        <p:nvPicPr>
          <p:cNvPr id="80" name="Marcador de posición de imagen 79" descr="foto de una persona escribiendo en un papel&#10;">
            <a:extLst>
              <a:ext uri="{FF2B5EF4-FFF2-40B4-BE49-F238E27FC236}">
                <a16:creationId xmlns:a16="http://schemas.microsoft.com/office/drawing/2014/main" id="{740C3912-D37A-4686-A113-68DB361BC3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" y="914400"/>
            <a:ext cx="5212080" cy="5029200"/>
          </a:xfrm>
        </p:spPr>
      </p:pic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B25F688D-8E07-44F1-B120-3FB63326F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0256" y="2779776"/>
            <a:ext cx="786384" cy="655984"/>
          </a:xfrm>
        </p:spPr>
        <p:txBody>
          <a:bodyPr rtlCol="0"/>
          <a:lstStyle/>
          <a:p>
            <a:pPr rtl="0"/>
            <a:r>
              <a:rPr lang="es-MX"/>
              <a:t>N.º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D47BA8EE-3D12-4FDB-88F1-7CC25F0629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7184" y="2788920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1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F66ED6A2-17F2-4C9A-8A20-002636BCB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880" y="2688336"/>
            <a:ext cx="2862072" cy="71323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rtl="0"/>
            <a:r>
              <a:rPr lang="es-MX" dirty="0"/>
              <a:t>Arriesgar a cambiar los enfoques de investigación de estos grupos armados más allá del terrorismo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DAA43919-75C4-4E18-9896-53DC3F2116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0256" y="3840480"/>
            <a:ext cx="786384" cy="655984"/>
          </a:xfrm>
        </p:spPr>
        <p:txBody>
          <a:bodyPr rtlCol="0"/>
          <a:lstStyle/>
          <a:p>
            <a:pPr rtl="0"/>
            <a:r>
              <a:rPr lang="es-MX"/>
              <a:t>N.º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92950871-2619-41D8-A42D-9FB37CEA08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87184" y="3950208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2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424D888-68D1-40DD-8E84-24D4D93F9E9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3880" y="3849624"/>
            <a:ext cx="2862072" cy="832104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es-MX" dirty="0"/>
              <a:t>Escuchar las ideas contenidas en los textos y la historia acerca de las formaciones yihadistas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0B0F9BF1-8E4C-4073-A659-63A777380F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0256" y="4983480"/>
            <a:ext cx="786384" cy="655984"/>
          </a:xfrm>
        </p:spPr>
        <p:txBody>
          <a:bodyPr rtlCol="0"/>
          <a:lstStyle/>
          <a:p>
            <a:pPr rtl="0"/>
            <a:r>
              <a:rPr lang="es-MX"/>
              <a:t>N.º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3D417684-A22C-4C67-98F8-BFC93ABE19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87184" y="5111496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3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D5017F26-FFF8-475C-B008-DA12A0A3F4F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83880" y="4992624"/>
            <a:ext cx="2862072" cy="749808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es-MX" dirty="0"/>
              <a:t>Analizar agrupaciones desde sus producciones discursivas para observar el fondo del poder</a:t>
            </a:r>
          </a:p>
        </p:txBody>
      </p:sp>
      <p:sp>
        <p:nvSpPr>
          <p:cNvPr id="81" name="Marcador de fecha 80">
            <a:extLst>
              <a:ext uri="{FF2B5EF4-FFF2-40B4-BE49-F238E27FC236}">
                <a16:creationId xmlns:a16="http://schemas.microsoft.com/office/drawing/2014/main" id="{FC564628-7373-4EB6-887A-24AC9B04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82" name="Marcador de pie de página 81">
            <a:extLst>
              <a:ext uri="{FF2B5EF4-FFF2-40B4-BE49-F238E27FC236}">
                <a16:creationId xmlns:a16="http://schemas.microsoft.com/office/drawing/2014/main" id="{E0CEB885-7519-4170-9895-F1D92CED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83" name="Marcador de número de diapositiva 82">
            <a:extLst>
              <a:ext uri="{FF2B5EF4-FFF2-40B4-BE49-F238E27FC236}">
                <a16:creationId xmlns:a16="http://schemas.microsoft.com/office/drawing/2014/main" id="{425B4738-3D57-4674-B357-142026E4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457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5" descr="foto de una mujer con vistas al paisaje urbano&#10;">
            <a:extLst>
              <a:ext uri="{FF2B5EF4-FFF2-40B4-BE49-F238E27FC236}">
                <a16:creationId xmlns:a16="http://schemas.microsoft.com/office/drawing/2014/main" id="{0E796BFC-E0D9-4C48-AD40-7B9A0F10E3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25269F1-0A32-4BF7-9305-6803D919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685800"/>
            <a:ext cx="3959352" cy="5486400"/>
          </a:xfrm>
          <a:prstGeom prst="rect">
            <a:avLst/>
          </a:prstGeom>
          <a:solidFill>
            <a:schemeClr val="accent1">
              <a:lumMod val="10000"/>
              <a:alpha val="7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BD36059-FF42-4D16-96B3-CC472F5E3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800100"/>
            <a:ext cx="3730752" cy="52578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A1A783-363D-4063-959E-81A50B5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80160"/>
            <a:ext cx="3191256" cy="914400"/>
          </a:xfrm>
        </p:spPr>
        <p:txBody>
          <a:bodyPr rtlCol="0">
            <a:noAutofit/>
          </a:bodyPr>
          <a:lstStyle/>
          <a:p>
            <a:pPr rtl="0"/>
            <a:r>
              <a:rPr lang="es-MX" dirty="0"/>
              <a:t>Fuentes de investigación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BA167DE-BEFC-4293-AF43-15D08EC3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3876" y="2349842"/>
            <a:ext cx="228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3617D80-1DAF-41AD-8D1E-617045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08276" y="3647368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Marcador de contenido 41">
            <a:extLst>
              <a:ext uri="{FF2B5EF4-FFF2-40B4-BE49-F238E27FC236}">
                <a16:creationId xmlns:a16="http://schemas.microsoft.com/office/drawing/2014/main" id="{D03DF670-F42B-4ABE-A959-8781FBAC5E7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1248" y="2405722"/>
            <a:ext cx="3191256" cy="3277255"/>
          </a:xfrm>
        </p:spPr>
        <p:txBody>
          <a:bodyPr rtlCol="0">
            <a:no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MX" dirty="0" err="1"/>
              <a:t>Dabiq</a:t>
            </a:r>
            <a:r>
              <a:rPr lang="es-MX" dirty="0"/>
              <a:t>, </a:t>
            </a:r>
            <a:r>
              <a:rPr lang="es-MX" dirty="0" err="1"/>
              <a:t>Rumiyah</a:t>
            </a:r>
            <a:r>
              <a:rPr lang="es-MX" dirty="0"/>
              <a:t> y Dar al-Islam</a:t>
            </a:r>
            <a:endParaRPr lang="es-MX" u="none" strike="noStrike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MX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Arte y violencia. El poder de crear y el poder de destruir. Maestro Alfonso Camargo Caballero, Centro Educativo Truper, Museo de Historia y Tolerancia, Nov 2021.</a:t>
            </a:r>
            <a:endParaRPr lang="es-MX" u="none" strike="noStrik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MX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Morir para contar. Documental, </a:t>
            </a:r>
            <a:r>
              <a:rPr lang="es-MX" u="none" strike="noStrike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dir</a:t>
            </a:r>
            <a:r>
              <a:rPr lang="es-MX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Hernán </a:t>
            </a:r>
            <a:r>
              <a:rPr lang="es-MX" u="none" strike="noStrike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Zin</a:t>
            </a:r>
            <a:r>
              <a:rPr lang="es-MX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2018, España.</a:t>
            </a:r>
            <a:endParaRPr lang="es-MX" u="none" strike="noStrik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161C91C-031F-4B6E-8332-206DA779E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3876" y="5031785"/>
            <a:ext cx="228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fecha 18">
            <a:extLst>
              <a:ext uri="{FF2B5EF4-FFF2-40B4-BE49-F238E27FC236}">
                <a16:creationId xmlns:a16="http://schemas.microsoft.com/office/drawing/2014/main" id="{ABB466D5-7409-459D-8481-5F3A589F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20" name="Marcador de pie de página 19">
            <a:extLst>
              <a:ext uri="{FF2B5EF4-FFF2-40B4-BE49-F238E27FC236}">
                <a16:creationId xmlns:a16="http://schemas.microsoft.com/office/drawing/2014/main" id="{0AE6D758-6D4D-41CB-949C-AC99E305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847C1799-A073-4288-8AE4-40B98512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105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posición de imagen 5" descr="foto de una mujer con vistas al paisaje urbano&#10;">
            <a:extLst>
              <a:ext uri="{FF2B5EF4-FFF2-40B4-BE49-F238E27FC236}">
                <a16:creationId xmlns:a16="http://schemas.microsoft.com/office/drawing/2014/main" id="{0E796BFC-E0D9-4C48-AD40-7B9A0F10E3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25269F1-0A32-4BF7-9305-6803D919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685800"/>
            <a:ext cx="3959352" cy="5486400"/>
          </a:xfrm>
          <a:prstGeom prst="rect">
            <a:avLst/>
          </a:prstGeom>
          <a:solidFill>
            <a:schemeClr val="accent1">
              <a:lumMod val="10000"/>
              <a:alpha val="7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BD36059-FF42-4D16-96B3-CC472F5E3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800100"/>
            <a:ext cx="3730752" cy="52578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A1A783-363D-4063-959E-81A50B5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80160"/>
            <a:ext cx="3191256" cy="914400"/>
          </a:xfrm>
        </p:spPr>
        <p:txBody>
          <a:bodyPr rtlCol="0">
            <a:noAutofit/>
          </a:bodyPr>
          <a:lstStyle/>
          <a:p>
            <a:pPr rtl="0"/>
            <a:r>
              <a:rPr lang="es-MX" dirty="0"/>
              <a:t>Fuentes de investigación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BA167DE-BEFC-4293-AF43-15D08EC3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3876" y="2349842"/>
            <a:ext cx="228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986C893B-EBF0-409E-842E-417E0DC3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69" y="2308860"/>
            <a:ext cx="3191256" cy="31865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MX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Punto de inflexión: el 11S y la guerra contra el terrorismo. </a:t>
            </a:r>
            <a:r>
              <a:rPr lang="es-MX" sz="1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MX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rograma de investigación dirigido por Dir. Brian </a:t>
            </a:r>
            <a:r>
              <a:rPr lang="es-MX" sz="1200" u="none" strike="noStrike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Knappenberger</a:t>
            </a:r>
            <a:r>
              <a:rPr lang="es-MX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2021.</a:t>
            </a:r>
            <a:endParaRPr lang="es-MX" sz="1200" u="none" strike="noStrik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s-MX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Yo soy la revolución. Dir. Benedetta </a:t>
            </a:r>
            <a:r>
              <a:rPr lang="es-MX" sz="1200" u="none" strike="noStrike" kern="1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Argentieri</a:t>
            </a:r>
            <a:r>
              <a:rPr lang="es-MX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Kurdistán, 2018.</a:t>
            </a:r>
            <a:endParaRPr lang="es-MX" sz="1200" u="none" strike="noStrik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●"/>
            </a:pPr>
            <a:r>
              <a:rPr lang="en-US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Dinklage, Peter y Ginsberg, David.  2017. </a:t>
            </a:r>
            <a:r>
              <a:rPr lang="en-US" sz="1200" i="1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to become a tyrant</a:t>
            </a:r>
            <a:r>
              <a:rPr lang="en-US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MX" sz="1200" u="none" strike="noStrike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Estados Unidos: Netflix. Serie documental traducida al español: “Cómo se convirtieron en tiranos.”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3617D80-1DAF-41AD-8D1E-617045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08276" y="3647368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161C91C-031F-4B6E-8332-206DA779E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3876" y="5031785"/>
            <a:ext cx="228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arcador de fecha 18">
            <a:extLst>
              <a:ext uri="{FF2B5EF4-FFF2-40B4-BE49-F238E27FC236}">
                <a16:creationId xmlns:a16="http://schemas.microsoft.com/office/drawing/2014/main" id="{ABB466D5-7409-459D-8481-5F3A589F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20" name="Marcador de pie de página 19">
            <a:extLst>
              <a:ext uri="{FF2B5EF4-FFF2-40B4-BE49-F238E27FC236}">
                <a16:creationId xmlns:a16="http://schemas.microsoft.com/office/drawing/2014/main" id="{0AE6D758-6D4D-41CB-949C-AC99E305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847C1799-A073-4288-8AE4-40B98512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888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5029200" cy="914400"/>
          </a:xfrm>
        </p:spPr>
        <p:txBody>
          <a:bodyPr rtlCol="0">
            <a:noAutofit/>
          </a:bodyPr>
          <a:lstStyle/>
          <a:p>
            <a:r>
              <a:rPr lang="es-MX" dirty="0"/>
              <a:t>GRACIAS!</a:t>
            </a:r>
            <a:br>
              <a:rPr lang="es-MX" dirty="0"/>
            </a:br>
            <a:r>
              <a:rPr lang="es-MX" dirty="0"/>
              <a:t>Maestra Tania Tamayo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02DFCE27-D56E-4D7D-9A28-3C699A6B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520941"/>
            <a:ext cx="5859371" cy="37848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MX" sz="1600" dirty="0">
                <a:latin typeface="-apple-system"/>
              </a:rPr>
              <a:t>2015-</a:t>
            </a:r>
            <a:r>
              <a:rPr lang="es-MX" sz="1600" b="0" i="0" dirty="0">
                <a:effectLst/>
                <a:latin typeface="-apple-system"/>
              </a:rPr>
              <a:t>Relaciones Internacionales, FCPyS UNAM, donde fu</a:t>
            </a:r>
            <a:r>
              <a:rPr lang="es-MX" sz="1600" dirty="0">
                <a:latin typeface="-apple-system"/>
              </a:rPr>
              <a:t>i</a:t>
            </a:r>
            <a:r>
              <a:rPr lang="es-MX" sz="1600" b="0" i="0" dirty="0">
                <a:effectLst/>
                <a:latin typeface="-apple-system"/>
              </a:rPr>
              <a:t> </a:t>
            </a:r>
            <a:r>
              <a:rPr lang="es-MX" sz="1600" dirty="0">
                <a:latin typeface="-apple-system"/>
              </a:rPr>
              <a:t>Profesora Adjunta de Teoría y Metodología y de </a:t>
            </a:r>
            <a:r>
              <a:rPr lang="es-MX" sz="1600" b="0" i="0" dirty="0">
                <a:effectLst/>
                <a:latin typeface="-apple-system"/>
              </a:rPr>
              <a:t>Historia de las Relaciones Internacionales de 1804-1945, y participé en la creación de la revista de Geopolítica. 2017-English as a </a:t>
            </a:r>
            <a:r>
              <a:rPr lang="es-MX" sz="1600" b="0" i="0" dirty="0" err="1">
                <a:effectLst/>
                <a:latin typeface="-apple-system"/>
              </a:rPr>
              <a:t>Second</a:t>
            </a:r>
            <a:r>
              <a:rPr lang="es-MX" sz="1600" b="0" i="0" dirty="0">
                <a:effectLst/>
                <a:latin typeface="-apple-system"/>
              </a:rPr>
              <a:t> </a:t>
            </a:r>
            <a:r>
              <a:rPr lang="es-MX" sz="1600" b="0" i="0" dirty="0" err="1">
                <a:effectLst/>
                <a:latin typeface="-apple-system"/>
              </a:rPr>
              <a:t>Language</a:t>
            </a:r>
            <a:r>
              <a:rPr lang="es-MX" sz="1600" b="0" i="0" dirty="0">
                <a:effectLst/>
                <a:latin typeface="-apple-system"/>
              </a:rPr>
              <a:t>, Westchester </a:t>
            </a:r>
            <a:r>
              <a:rPr lang="es-MX" sz="1600" b="0" i="0" dirty="0" err="1">
                <a:effectLst/>
                <a:latin typeface="-apple-system"/>
              </a:rPr>
              <a:t>Community</a:t>
            </a:r>
            <a:r>
              <a:rPr lang="es-MX" sz="1600" b="0" i="0" dirty="0">
                <a:effectLst/>
                <a:latin typeface="-apple-system"/>
              </a:rPr>
              <a:t> </a:t>
            </a:r>
            <a:r>
              <a:rPr lang="es-MX" sz="1600" b="0" i="0" dirty="0" err="1">
                <a:effectLst/>
                <a:latin typeface="-apple-system"/>
              </a:rPr>
              <a:t>College</a:t>
            </a:r>
            <a:r>
              <a:rPr lang="es-MX" sz="1600" b="0" i="0" dirty="0">
                <a:effectLst/>
                <a:latin typeface="-apple-system"/>
              </a:rPr>
              <a:t>, NY. 2021-Maestría de Estudios en Asia y África, especialidad en Medio Oriente por El Colegio de México. 2023.Árabe B1 en </a:t>
            </a:r>
            <a:r>
              <a:rPr lang="es-MX" sz="1600" b="0" i="0" dirty="0" err="1">
                <a:effectLst/>
                <a:latin typeface="-apple-system"/>
              </a:rPr>
              <a:t>Qalam</a:t>
            </a:r>
            <a:r>
              <a:rPr lang="es-MX" sz="1600" b="0" i="0" dirty="0">
                <a:effectLst/>
                <a:latin typeface="-apple-system"/>
              </a:rPr>
              <a:t> </a:t>
            </a:r>
            <a:r>
              <a:rPr lang="es-MX" sz="1600" b="0" i="0" dirty="0" err="1">
                <a:effectLst/>
                <a:latin typeface="-apple-system"/>
              </a:rPr>
              <a:t>wa</a:t>
            </a:r>
            <a:r>
              <a:rPr lang="es-MX" sz="1600" b="0" i="0" dirty="0">
                <a:effectLst/>
                <a:latin typeface="-apple-system"/>
              </a:rPr>
              <a:t> </a:t>
            </a:r>
            <a:r>
              <a:rPr lang="es-MX" sz="1600" b="0" i="0" dirty="0" err="1">
                <a:effectLst/>
                <a:latin typeface="-apple-system"/>
              </a:rPr>
              <a:t>Lawh</a:t>
            </a:r>
            <a:r>
              <a:rPr lang="es-MX" sz="1600" b="0" i="0" dirty="0">
                <a:effectLst/>
                <a:latin typeface="-apple-system"/>
              </a:rPr>
              <a:t> Center, Rabat Marruecos.</a:t>
            </a:r>
          </a:p>
          <a:p>
            <a:br>
              <a:rPr lang="es-MX" sz="1600" dirty="0"/>
            </a:br>
            <a:r>
              <a:rPr lang="es-MX" sz="1600" dirty="0">
                <a:latin typeface="-apple-system"/>
              </a:rPr>
              <a:t>Actualmente c</a:t>
            </a:r>
            <a:r>
              <a:rPr lang="es-MX" sz="1600" b="0" i="0" dirty="0">
                <a:effectLst/>
                <a:latin typeface="-apple-system"/>
              </a:rPr>
              <a:t>ombino la docencia de la lengua y literatura inglesa con clases </a:t>
            </a:r>
            <a:r>
              <a:rPr lang="es-MX" sz="1600" dirty="0">
                <a:latin typeface="-apple-system"/>
              </a:rPr>
              <a:t>de </a:t>
            </a:r>
            <a:r>
              <a:rPr lang="es-MX" sz="1600" b="0" i="0" dirty="0">
                <a:effectLst/>
                <a:latin typeface="-apple-system"/>
              </a:rPr>
              <a:t>Relaciones Internacionales como </a:t>
            </a:r>
            <a:r>
              <a:rPr lang="es-MX" sz="1600" dirty="0">
                <a:latin typeface="-apple-system"/>
              </a:rPr>
              <a:t>Seminario de Titulación, </a:t>
            </a:r>
            <a:r>
              <a:rPr lang="es-MX" sz="1600" b="0" i="0" dirty="0">
                <a:effectLst/>
                <a:latin typeface="-apple-system"/>
              </a:rPr>
              <a:t>Ciencia Política y Sociología, Geoeconomía y Geopolítica, y Derechos Humanos y Justicia Global.</a:t>
            </a:r>
            <a:endParaRPr lang="es-MX" sz="1600" dirty="0"/>
          </a:p>
        </p:txBody>
      </p:sp>
      <p:sp>
        <p:nvSpPr>
          <p:cNvPr id="33" name="Marcador de posición de fecha 32">
            <a:extLst>
              <a:ext uri="{FF2B5EF4-FFF2-40B4-BE49-F238E27FC236}">
                <a16:creationId xmlns:a16="http://schemas.microsoft.com/office/drawing/2014/main" id="{FA8AB7A3-8189-4146-84E3-D859FD67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34" name="Marcador de pie de página 33">
            <a:extLst>
              <a:ext uri="{FF2B5EF4-FFF2-40B4-BE49-F238E27FC236}">
                <a16:creationId xmlns:a16="http://schemas.microsoft.com/office/drawing/2014/main" id="{201C63C9-DA14-420C-BBAA-00D6ECAA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35" name="Marcador de número de diapositiva 34">
            <a:extLst>
              <a:ext uri="{FF2B5EF4-FFF2-40B4-BE49-F238E27FC236}">
                <a16:creationId xmlns:a16="http://schemas.microsoft.com/office/drawing/2014/main" id="{8E1AC5C9-EB48-467F-A73C-3E2E0A79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15</a:t>
            </a:fld>
            <a:endParaRPr lang="es-MX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9CB9D5A-26FD-2C9E-C8F3-9D884D8538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431" r="14431"/>
          <a:stretch>
            <a:fillRect/>
          </a:stretch>
        </p:blipFill>
        <p:spPr/>
      </p:pic>
      <p:sp>
        <p:nvSpPr>
          <p:cNvPr id="4" name="Marcador de contenido 26">
            <a:extLst>
              <a:ext uri="{FF2B5EF4-FFF2-40B4-BE49-F238E27FC236}">
                <a16:creationId xmlns:a16="http://schemas.microsoft.com/office/drawing/2014/main" id="{11F04A2E-20E5-F669-5789-B3E5C3ED427B}"/>
              </a:ext>
            </a:extLst>
          </p:cNvPr>
          <p:cNvSpPr txBox="1">
            <a:spLocks/>
          </p:cNvSpPr>
          <p:nvPr/>
        </p:nvSpPr>
        <p:spPr>
          <a:xfrm>
            <a:off x="6643821" y="4514849"/>
            <a:ext cx="4475283" cy="95623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3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b="1" dirty="0">
                <a:solidFill>
                  <a:schemeClr val="bg1"/>
                </a:solidFill>
              </a:rPr>
              <a:t>Tel. 55 1077 1936</a:t>
            </a:r>
          </a:p>
          <a:p>
            <a:r>
              <a:rPr lang="es-MX" sz="20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ttamayo@colmex.mx</a:t>
            </a:r>
            <a:endParaRPr lang="es-MX" sz="2000" b="1" dirty="0">
              <a:solidFill>
                <a:schemeClr val="bg1"/>
              </a:solidFill>
            </a:endParaRPr>
          </a:p>
          <a:p>
            <a:r>
              <a:rPr lang="es-MX" sz="20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https://www.linkedin.com/in/tania-tamayo-cendejas-476522a2/</a:t>
            </a:r>
            <a:endParaRPr lang="es-MX" sz="2000" b="1" dirty="0">
              <a:solidFill>
                <a:schemeClr val="bg1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520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Foto de un hombre de negocios escribiendo en un diario&#10;">
            <a:extLst>
              <a:ext uri="{FF2B5EF4-FFF2-40B4-BE49-F238E27FC236}">
                <a16:creationId xmlns:a16="http://schemas.microsoft.com/office/drawing/2014/main" id="{548A53BA-7AEE-4BAB-A2AA-9234417FE0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-76200"/>
            <a:ext cx="12188952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51" y="685800"/>
            <a:ext cx="3959352" cy="5486400"/>
          </a:xfrm>
        </p:spPr>
        <p:txBody>
          <a:bodyPr rtlCol="0">
            <a:normAutofit/>
          </a:bodyPr>
          <a:lstStyle/>
          <a:p>
            <a:pPr rtl="0"/>
            <a:r>
              <a:rPr lang="es-MX"/>
              <a:t>Agenda</a:t>
            </a:r>
          </a:p>
        </p:txBody>
      </p:sp>
      <p:sp>
        <p:nvSpPr>
          <p:cNvPr id="14" name="Marcador de fecha 13">
            <a:extLst>
              <a:ext uri="{FF2B5EF4-FFF2-40B4-BE49-F238E27FC236}">
                <a16:creationId xmlns:a16="http://schemas.microsoft.com/office/drawing/2014/main" id="{D4560A44-8560-4402-B256-97C3C4307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42913DD8-54E8-4C9C-93C6-831E0A16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4788973B-466C-4C76-B228-D9501EE7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/>
              <a:t>2</a:t>
            </a:fld>
            <a:endParaRPr lang="es-MX"/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4B5CAEFB-3ACA-4146-81A1-3AF907AAED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551" y="800100"/>
            <a:ext cx="3730752" cy="5257800"/>
          </a:xfrm>
        </p:spPr>
        <p:txBody>
          <a:bodyPr rtlCol="0">
            <a:noAutofit/>
          </a:bodyPr>
          <a:lstStyle/>
          <a:p>
            <a:pPr rtl="0"/>
            <a:r>
              <a:rPr lang="es-MX" dirty="0"/>
              <a:t>Preguntas de investigación</a:t>
            </a:r>
          </a:p>
          <a:p>
            <a:pPr rtl="0"/>
            <a:r>
              <a:rPr lang="es-MX" dirty="0"/>
              <a:t>Objetivos de investigación</a:t>
            </a:r>
          </a:p>
          <a:p>
            <a:pPr rtl="0"/>
            <a:r>
              <a:rPr lang="es-MX" dirty="0"/>
              <a:t>Acercamiento epistemológico</a:t>
            </a:r>
          </a:p>
          <a:p>
            <a:pPr rtl="0"/>
            <a:r>
              <a:rPr lang="es-MX" dirty="0"/>
              <a:t>Hipótesis</a:t>
            </a:r>
          </a:p>
          <a:p>
            <a:pPr rtl="0"/>
            <a:r>
              <a:rPr lang="es-MX" dirty="0"/>
              <a:t>Resumen de los tres capítulos</a:t>
            </a:r>
          </a:p>
          <a:p>
            <a:pPr rtl="0"/>
            <a:r>
              <a:rPr lang="es-MX" dirty="0"/>
              <a:t>Yihad: continuidades y divergencias en el pensamiento islámico</a:t>
            </a:r>
          </a:p>
          <a:p>
            <a:pPr rtl="0"/>
            <a:r>
              <a:rPr lang="es-MX" dirty="0"/>
              <a:t>Narrativas maestras clave (</a:t>
            </a:r>
            <a:r>
              <a:rPr lang="es-MX" dirty="0" err="1"/>
              <a:t>Halverson</a:t>
            </a:r>
            <a:r>
              <a:rPr lang="es-MX" dirty="0"/>
              <a:t>)</a:t>
            </a:r>
          </a:p>
          <a:p>
            <a:pPr rtl="0"/>
            <a:r>
              <a:rPr lang="es-MX" dirty="0"/>
              <a:t>Sugerencias para análisis y reflexión</a:t>
            </a:r>
          </a:p>
          <a:p>
            <a:pPr rtl="0"/>
            <a:r>
              <a:rPr lang="es-MX" dirty="0"/>
              <a:t>Fuentes de investigación</a:t>
            </a:r>
          </a:p>
          <a:p>
            <a:pPr rtl="0"/>
            <a:r>
              <a:rPr lang="es-MX" dirty="0"/>
              <a:t>Información de la moderadora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1DA684F-F04D-4BEA-9DE7-266132513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05398" y="1874520"/>
            <a:ext cx="2860705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68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MX" dirty="0"/>
              <a:t>Preguntas de investigación</a:t>
            </a:r>
          </a:p>
        </p:txBody>
      </p:sp>
      <p:pic>
        <p:nvPicPr>
          <p:cNvPr id="22" name="Marcador de posición de imagen 21" descr="foto de un maletín de piel sobre un papel">
            <a:extLst>
              <a:ext uri="{FF2B5EF4-FFF2-40B4-BE49-F238E27FC236}">
                <a16:creationId xmlns:a16="http://schemas.microsoft.com/office/drawing/2014/main" id="{9BB8380F-188A-4DC8-B077-086DB453A4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" y="914400"/>
            <a:ext cx="5212080" cy="5029200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811FAA7-9E3D-4BBE-9F3F-1E7B751EC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0256" y="2779776"/>
            <a:ext cx="786384" cy="655984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es-MX"/>
              <a:t>N.º 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D84C676-A4BA-450B-9468-E9C3160C2D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7184" y="2788920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1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399" y="2520206"/>
            <a:ext cx="3025877" cy="10825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MX" dirty="0"/>
              <a:t>¿Cómo se define una palabra, un texto, un discurso, o narrativa, y cómo se analiza lo que contiene y  lo que excluye a propósito?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6AFD16F2-6DCA-49D7-BD51-D67DEE6F6D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0256" y="3840480"/>
            <a:ext cx="786384" cy="655984"/>
          </a:xfrm>
        </p:spPr>
        <p:txBody>
          <a:bodyPr rtlCol="0"/>
          <a:lstStyle/>
          <a:p>
            <a:pPr rtl="0"/>
            <a:r>
              <a:rPr lang="es-MX"/>
              <a:t>N.º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39719E28-75A6-4B39-9C79-6B367C7C1B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87184" y="3950208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2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696C0C27-39E8-4EA8-BD16-8BFF995357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3880" y="3849624"/>
            <a:ext cx="2862072" cy="731520"/>
          </a:xfrm>
        </p:spPr>
        <p:txBody>
          <a:bodyPr rtlCol="0" anchor="ctr">
            <a:noAutofit/>
          </a:bodyPr>
          <a:lstStyle/>
          <a:p>
            <a:pPr rtl="0"/>
            <a:r>
              <a:rPr lang="es-MX" dirty="0"/>
              <a:t>¿Quiénes y cómo han usado la palabra </a:t>
            </a:r>
            <a:r>
              <a:rPr lang="es-MX" i="1" dirty="0"/>
              <a:t>yihad</a:t>
            </a:r>
            <a:r>
              <a:rPr lang="es-MX" dirty="0"/>
              <a:t> en sus textos o discursos a través del tiempo?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F336E1FC-825E-4FF9-82FF-82C9BC0368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0256" y="4983480"/>
            <a:ext cx="786384" cy="655984"/>
          </a:xfrm>
        </p:spPr>
        <p:txBody>
          <a:bodyPr rtlCol="0"/>
          <a:lstStyle/>
          <a:p>
            <a:pPr rtl="0"/>
            <a:r>
              <a:rPr lang="es-MX"/>
              <a:t>N.º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D6588642-F609-4388-A2C8-E3B6ADD69E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87184" y="5111496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3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1D9D6BE-B574-4D69-8E13-B6B4E5520B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83880" y="4992624"/>
            <a:ext cx="2862072" cy="749808"/>
          </a:xfrm>
        </p:spPr>
        <p:txBody>
          <a:bodyPr rtlCol="0" anchor="ctr">
            <a:normAutofit/>
          </a:bodyPr>
          <a:lstStyle/>
          <a:p>
            <a:pPr rtl="0"/>
            <a:r>
              <a:rPr lang="es-MX" dirty="0"/>
              <a:t>¿Cómo </a:t>
            </a:r>
            <a:r>
              <a:rPr lang="es-MX" dirty="0" err="1"/>
              <a:t>Daesh</a:t>
            </a:r>
            <a:r>
              <a:rPr lang="es-MX" dirty="0"/>
              <a:t> define y utiliza la palabra yihad en sus revistas </a:t>
            </a:r>
            <a:r>
              <a:rPr lang="es-MX" dirty="0" err="1"/>
              <a:t>Dabiq</a:t>
            </a:r>
            <a:r>
              <a:rPr lang="es-MX" dirty="0"/>
              <a:t>, </a:t>
            </a:r>
            <a:r>
              <a:rPr lang="es-MX" dirty="0" err="1"/>
              <a:t>Rumiyah</a:t>
            </a:r>
            <a:r>
              <a:rPr lang="es-MX" dirty="0"/>
              <a:t> y Dar al Islam?</a:t>
            </a:r>
          </a:p>
        </p:txBody>
      </p:sp>
      <p:sp>
        <p:nvSpPr>
          <p:cNvPr id="29" name="Marcador de fecha 28">
            <a:extLst>
              <a:ext uri="{FF2B5EF4-FFF2-40B4-BE49-F238E27FC236}">
                <a16:creationId xmlns:a16="http://schemas.microsoft.com/office/drawing/2014/main" id="{84119DC2-B552-495A-AFCD-43946A66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 anchor="b" anchorCtr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30" name="Marcador de pie de página 29">
            <a:extLst>
              <a:ext uri="{FF2B5EF4-FFF2-40B4-BE49-F238E27FC236}">
                <a16:creationId xmlns:a16="http://schemas.microsoft.com/office/drawing/2014/main" id="{67EF7D2C-A458-4F44-81F8-167ACE8B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 anchor="b" anchorCtr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31" name="Marcador de número de diapositiva 30">
            <a:extLst>
              <a:ext uri="{FF2B5EF4-FFF2-40B4-BE49-F238E27FC236}">
                <a16:creationId xmlns:a16="http://schemas.microsoft.com/office/drawing/2014/main" id="{35A853E8-9F16-4261-B2C9-96AD3965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 anchor="b" anchorCtr="0"/>
          <a:lstStyle/>
          <a:p>
            <a:pPr rtl="0"/>
            <a:fld id="{B5CEABB6-07DC-46E8-9B57-56EC44A396E5}" type="slidenum">
              <a:rPr lang="es-MX" smtClean="0"/>
              <a:pPr rtl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835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es-MX" dirty="0"/>
              <a:t>Objetivos de investigación</a:t>
            </a:r>
          </a:p>
        </p:txBody>
      </p:sp>
      <p:pic>
        <p:nvPicPr>
          <p:cNvPr id="22" name="Marcador de posición de imagen 21" descr="foto de un maletín de piel sobre un papel">
            <a:extLst>
              <a:ext uri="{FF2B5EF4-FFF2-40B4-BE49-F238E27FC236}">
                <a16:creationId xmlns:a16="http://schemas.microsoft.com/office/drawing/2014/main" id="{9BB8380F-188A-4DC8-B077-086DB453A4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" y="914400"/>
            <a:ext cx="5212080" cy="5029200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811FAA7-9E3D-4BBE-9F3F-1E7B751EC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0256" y="2779776"/>
            <a:ext cx="786384" cy="655984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es-MX"/>
              <a:t>N.º 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D84C676-A4BA-450B-9468-E9C3160C2D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7184" y="2788920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1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399" y="2520206"/>
            <a:ext cx="3025877" cy="10825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MX" dirty="0"/>
              <a:t>Conocer la sociolingüística como epistemología con la que se analiza cómo se usa una palabra, un texto, un discurso, o narrativa, y lo que no se menciona en ella.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6AFD16F2-6DCA-49D7-BD51-D67DEE6F6D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0256" y="3840480"/>
            <a:ext cx="786384" cy="655984"/>
          </a:xfrm>
        </p:spPr>
        <p:txBody>
          <a:bodyPr rtlCol="0"/>
          <a:lstStyle/>
          <a:p>
            <a:pPr rtl="0"/>
            <a:r>
              <a:rPr lang="es-MX"/>
              <a:t>N.º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39719E28-75A6-4B39-9C79-6B367C7C1B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87184" y="3950208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2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696C0C27-39E8-4EA8-BD16-8BFF995357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3880" y="3849624"/>
            <a:ext cx="2862072" cy="731520"/>
          </a:xfrm>
        </p:spPr>
        <p:txBody>
          <a:bodyPr rtlCol="0" anchor="ctr">
            <a:noAutofit/>
          </a:bodyPr>
          <a:lstStyle/>
          <a:p>
            <a:pPr rtl="0"/>
            <a:r>
              <a:rPr lang="es-MX" dirty="0"/>
              <a:t>Investigar algunos de los pensadores y cómo han usado la palabra </a:t>
            </a:r>
            <a:r>
              <a:rPr lang="es-MX" i="1" dirty="0"/>
              <a:t>yihad</a:t>
            </a:r>
            <a:r>
              <a:rPr lang="es-MX" dirty="0"/>
              <a:t> en sus textos o discursos a través del tiempo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F336E1FC-825E-4FF9-82FF-82C9BC0368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0256" y="4983480"/>
            <a:ext cx="786384" cy="655984"/>
          </a:xfrm>
        </p:spPr>
        <p:txBody>
          <a:bodyPr rtlCol="0"/>
          <a:lstStyle/>
          <a:p>
            <a:pPr rtl="0"/>
            <a:r>
              <a:rPr lang="es-MX"/>
              <a:t>N.º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D6588642-F609-4388-A2C8-E3B6ADD69E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87184" y="5111496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MX"/>
              <a:t>3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1D9D6BE-B574-4D69-8E13-B6B4E5520B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53399" y="4857532"/>
            <a:ext cx="3025877" cy="985484"/>
          </a:xfrm>
        </p:spPr>
        <p:txBody>
          <a:bodyPr rtlCol="0" anchor="ctr">
            <a:normAutofit/>
          </a:bodyPr>
          <a:lstStyle/>
          <a:p>
            <a:pPr rtl="0"/>
            <a:r>
              <a:rPr lang="es-MX" dirty="0"/>
              <a:t>Analizar cómo </a:t>
            </a:r>
            <a:r>
              <a:rPr lang="es-MX" dirty="0" err="1"/>
              <a:t>Daesh</a:t>
            </a:r>
            <a:r>
              <a:rPr lang="es-MX" dirty="0"/>
              <a:t> construye el término yihad en sus revistas al reconocer las distintas narrativas y discursos utilizados en ellas.</a:t>
            </a:r>
          </a:p>
        </p:txBody>
      </p:sp>
      <p:sp>
        <p:nvSpPr>
          <p:cNvPr id="29" name="Marcador de fecha 28">
            <a:extLst>
              <a:ext uri="{FF2B5EF4-FFF2-40B4-BE49-F238E27FC236}">
                <a16:creationId xmlns:a16="http://schemas.microsoft.com/office/drawing/2014/main" id="{84119DC2-B552-495A-AFCD-43946A66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 anchor="b" anchorCtr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30" name="Marcador de pie de página 29">
            <a:extLst>
              <a:ext uri="{FF2B5EF4-FFF2-40B4-BE49-F238E27FC236}">
                <a16:creationId xmlns:a16="http://schemas.microsoft.com/office/drawing/2014/main" id="{67EF7D2C-A458-4F44-81F8-167ACE8B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 anchor="b" anchorCtr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31" name="Marcador de número de diapositiva 30">
            <a:extLst>
              <a:ext uri="{FF2B5EF4-FFF2-40B4-BE49-F238E27FC236}">
                <a16:creationId xmlns:a16="http://schemas.microsoft.com/office/drawing/2014/main" id="{35A853E8-9F16-4261-B2C9-96AD3965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 anchor="b" anchorCtr="0"/>
          <a:lstStyle/>
          <a:p>
            <a:pPr rtl="0"/>
            <a:fld id="{B5CEABB6-07DC-46E8-9B57-56EC44A396E5}" type="slidenum">
              <a:rPr lang="es-MX" smtClean="0"/>
              <a:pPr rtl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0659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Marcador de posición de imagen 30" descr="foto de un hombre que se está ajustando una corbata">
            <a:extLst>
              <a:ext uri="{FF2B5EF4-FFF2-40B4-BE49-F238E27FC236}">
                <a16:creationId xmlns:a16="http://schemas.microsoft.com/office/drawing/2014/main" id="{2DE7EEDD-7A34-4798-BB47-E2ECC8E900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88825" cy="6858000"/>
          </a:xfrm>
        </p:spPr>
      </p:pic>
      <p:pic>
        <p:nvPicPr>
          <p:cNvPr id="2050" name="Picture 2" descr="upload.wikimedia.org/wikipedia/commons/thumb/2/...">
            <a:extLst>
              <a:ext uri="{FF2B5EF4-FFF2-40B4-BE49-F238E27FC236}">
                <a16:creationId xmlns:a16="http://schemas.microsoft.com/office/drawing/2014/main" id="{8EAD39AA-5CBC-BD79-2C53-851F103C0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78" y="0"/>
            <a:ext cx="11451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Marcador de fecha 47">
            <a:extLst>
              <a:ext uri="{FF2B5EF4-FFF2-40B4-BE49-F238E27FC236}">
                <a16:creationId xmlns:a16="http://schemas.microsoft.com/office/drawing/2014/main" id="{23088D16-5B9A-4FA6-9B01-40E8B1D4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49" name="Marcador de pie de página 48">
            <a:extLst>
              <a:ext uri="{FF2B5EF4-FFF2-40B4-BE49-F238E27FC236}">
                <a16:creationId xmlns:a16="http://schemas.microsoft.com/office/drawing/2014/main" id="{C258616B-F8D3-4DFF-90F3-7FA5FCBB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50" name="Marcador de número de diapositiva 49">
            <a:extLst>
              <a:ext uri="{FF2B5EF4-FFF2-40B4-BE49-F238E27FC236}">
                <a16:creationId xmlns:a16="http://schemas.microsoft.com/office/drawing/2014/main" id="{3075AA35-B840-4333-BB28-D51EA90E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5</a:t>
            </a:fld>
            <a:endParaRPr lang="es-MX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443A58A5-9341-4510-9362-41E4208DF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685800"/>
            <a:ext cx="5486400" cy="54864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5CF152-7103-4B02-BAD1-A6874B7D8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800100"/>
            <a:ext cx="5257800" cy="52578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D294A10-6915-4D50-9FD0-965DEAC35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17889" y="2667159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>
            <a:extLst>
              <a:ext uri="{FF2B5EF4-FFF2-40B4-BE49-F238E27FC236}">
                <a16:creationId xmlns:a16="http://schemas.microsoft.com/office/drawing/2014/main" id="{B91A4467-D233-4FE7-929D-065BEC3BC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691531" flipH="1">
            <a:off x="2743200" y="1881645"/>
            <a:ext cx="914400" cy="4061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35FE428D-576A-4441-AF4E-59563426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691531" flipH="1">
            <a:off x="2743200" y="5254320"/>
            <a:ext cx="914400" cy="4061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0120"/>
            <a:ext cx="4114800" cy="914400"/>
          </a:xfrm>
        </p:spPr>
        <p:txBody>
          <a:bodyPr rtlCol="0" anchor="ctr" anchorCtr="0">
            <a:normAutofit fontScale="90000"/>
          </a:bodyPr>
          <a:lstStyle/>
          <a:p>
            <a:pPr rtl="0"/>
            <a:r>
              <a:rPr lang="es-MX" dirty="0"/>
              <a:t>Acercamiento epistemológico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056811"/>
            <a:ext cx="5257800" cy="38633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sociolingüística (no seguridad nacional) ofrece </a:t>
            </a:r>
            <a:r>
              <a:rPr lang="es-MX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Teoría del Discurso y Narratología como </a:t>
            </a:r>
            <a:r>
              <a:rPr lang="es-MX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metodologías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analizar los textos: discursos y narrativas de formaciones yihadistas como </a:t>
            </a:r>
            <a:r>
              <a:rPr lang="es-MX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Daesh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(Estado Islámico). Comparar </a:t>
            </a:r>
            <a:r>
              <a:rPr lang="es-MX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término de yihad 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otras, 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observamos las relaciones entre el lenguaje, el contexto,  el poder y el conocimiento en la construcción de historias. Sabremos cómo 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Daesh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usa el </a:t>
            </a:r>
            <a:r>
              <a:rPr lang="es-MX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conocimiento de ciertos ejes temáticos tratados por la tradición político-religiosa intelectual del islam, y temas del 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mundo musulmán moderno como la idea del Estado Nación.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A1909CD-35D4-4769-B414-02C6C4E0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05050" y="4969267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9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foto de un primer plano de la asa de un maletín de piel&#10;">
            <a:extLst>
              <a:ext uri="{FF2B5EF4-FFF2-40B4-BE49-F238E27FC236}">
                <a16:creationId xmlns:a16="http://schemas.microsoft.com/office/drawing/2014/main" id="{4F7633EB-BCAC-40D5-B7D8-3B7F0773E1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9377A72-C52E-43E3-BAE5-A220E2470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692624"/>
            <a:ext cx="4572000" cy="548640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248" y="1280338"/>
            <a:ext cx="3657600" cy="914400"/>
          </a:xfrm>
        </p:spPr>
        <p:txBody>
          <a:bodyPr rtlCol="0"/>
          <a:lstStyle/>
          <a:p>
            <a:pPr rtl="0"/>
            <a:r>
              <a:rPr lang="es-MX"/>
              <a:t>Hipótesis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4300" y="2302214"/>
            <a:ext cx="4343400" cy="3645770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revisar y comparar las interpretaciones de al-Qaeda, así como las exégesis medievales de Ibn 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Taymiyyah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post coloniales de 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Sayyd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Qutb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Muhammad 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Abduh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 podrá separar y analizar el aparato discursivo y narrativo de 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Daesh</a:t>
            </a:r>
            <a:r>
              <a:rPr lang="es-MX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revistas donde usa y construye 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conocimiento</a:t>
            </a:r>
            <a:r>
              <a:rPr lang="es-MX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definiendo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qué es yihad, quiénes son sus enemigos (las otredades), así como </a:t>
            </a:r>
            <a:r>
              <a:rPr lang="es-MX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cuáles son 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 objetivos políticos y satisfacciones durante el liderazgo de Abu 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Bakr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al-</a:t>
            </a:r>
            <a:r>
              <a:rPr lang="es-MX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Baghdadi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(2014-2017).</a:t>
            </a:r>
          </a:p>
          <a:p>
            <a:pPr rtl="0"/>
            <a:endParaRPr lang="es-MX" dirty="0"/>
          </a:p>
        </p:txBody>
      </p:sp>
      <p:sp>
        <p:nvSpPr>
          <p:cNvPr id="23" name="Marcador de fecha 22">
            <a:extLst>
              <a:ext uri="{FF2B5EF4-FFF2-40B4-BE49-F238E27FC236}">
                <a16:creationId xmlns:a16="http://schemas.microsoft.com/office/drawing/2014/main" id="{0A886B53-7605-43B5-BA90-9DCE1ED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24" name="Marcador de pie de página 23">
            <a:extLst>
              <a:ext uri="{FF2B5EF4-FFF2-40B4-BE49-F238E27FC236}">
                <a16:creationId xmlns:a16="http://schemas.microsoft.com/office/drawing/2014/main" id="{DB42389C-D50B-4ACA-A9CC-C77F458A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25" name="Marcador de número de diapositiva 24">
            <a:extLst>
              <a:ext uri="{FF2B5EF4-FFF2-40B4-BE49-F238E27FC236}">
                <a16:creationId xmlns:a16="http://schemas.microsoft.com/office/drawing/2014/main" id="{CFC11051-0981-4D5A-96D3-DDDF51A4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6</a:t>
            </a:fld>
            <a:endParaRPr lang="es-MX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72A95B0-2788-4A22-891C-B367C2C5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67400" y="3930391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BEA67CB7-DDDA-4B3F-84BF-A94B1E24A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4300" y="800100"/>
            <a:ext cx="4343400" cy="5257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06154599-9C4F-4DFF-A891-4DFE58A63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718304" y="5228781"/>
            <a:ext cx="2743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C14AB08-6B78-1B48-8C50-110B541B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718303" y="2381157"/>
            <a:ext cx="2743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4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primer plano de un sofá de piel&#10;">
            <a:extLst>
              <a:ext uri="{FF2B5EF4-FFF2-40B4-BE49-F238E27FC236}">
                <a16:creationId xmlns:a16="http://schemas.microsoft.com/office/drawing/2014/main" id="{9AF1727E-E901-4292-931B-CD986A1593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06B2E4-7115-4A6C-B218-5316CEB0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29200"/>
          </a:xfrm>
        </p:spPr>
        <p:txBody>
          <a:bodyPr rtlCol="0">
            <a:normAutofit/>
          </a:bodyPr>
          <a:lstStyle/>
          <a:p>
            <a:pPr rtl="0"/>
            <a:r>
              <a:rPr lang="es-MX" dirty="0"/>
              <a:t>“una narración está hecha de palabras, las cuales tratan de reflejar o plasmar ideas, y el mejor modo de hacerlo, quizás el único, es por medio de la imagen contenida en las resonancias de la palabra.”</a:t>
            </a:r>
            <a:br>
              <a:rPr lang="es-MX" dirty="0"/>
            </a:br>
            <a:br>
              <a:rPr lang="es-MX" dirty="0"/>
            </a:b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F87984-91C7-477D-977B-F8ABF9689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589463"/>
            <a:ext cx="10058400" cy="585216"/>
          </a:xfrm>
        </p:spPr>
        <p:txBody>
          <a:bodyPr rtlCol="0" anchor="t">
            <a:normAutofit/>
          </a:bodyPr>
          <a:lstStyle/>
          <a:p>
            <a:pPr rtl="0"/>
            <a:r>
              <a:rPr lang="es-MX" dirty="0"/>
              <a:t>Ana Rosa González Matute, Un caracol en la Estigia, 1998:XV</a:t>
            </a: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5E643564-06FF-4BE0-AC64-EC992EFC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F6958328-9D7A-4E97-B660-2EA8E225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157F2A6-704B-4DB8-984A-0A60B39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8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76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514" y="958515"/>
            <a:ext cx="4398264" cy="914400"/>
          </a:xfrm>
        </p:spPr>
        <p:txBody>
          <a:bodyPr rtlCol="0">
            <a:normAutofit/>
          </a:bodyPr>
          <a:lstStyle/>
          <a:p>
            <a:pPr rtl="0"/>
            <a:r>
              <a:rPr lang="es-MX" dirty="0"/>
              <a:t>Resumen de la tesis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EEF5B303-F387-4BA0-8784-0D2EA6A3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619" y="2415274"/>
            <a:ext cx="5637276" cy="126849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s-MX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plicaciones y limitaciones de aportaciones de la sociolingüística, como la narratología y la teoría del discurso, y propone</a:t>
            </a:r>
            <a:r>
              <a:rPr lang="es-MX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MX" sz="1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 aparato metodológico conceptual para el estudio del yihadismo</a:t>
            </a:r>
            <a:endParaRPr lang="es-MX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8986CE4-B680-4DF1-AF9C-D55F13C6D77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3683765"/>
            <a:ext cx="5644895" cy="1528654"/>
          </a:xfrm>
        </p:spPr>
        <p:txBody>
          <a:bodyPr rtlCol="0">
            <a:noAutofit/>
          </a:bodyPr>
          <a:lstStyle/>
          <a:p>
            <a:pPr indent="457200" algn="just">
              <a:lnSpc>
                <a:spcPct val="150000"/>
              </a:lnSpc>
              <a:spcAft>
                <a:spcPts val="600"/>
              </a:spcAft>
            </a:pPr>
            <a:r>
              <a:rPr lang="es-MX" sz="13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MX" sz="13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nterpretaciones del término </a:t>
            </a:r>
            <a:r>
              <a:rPr lang="es-MX" sz="13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yihad</a:t>
            </a:r>
            <a:r>
              <a:rPr lang="es-MX" sz="13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como al-Qaeda, así como de las exégesis de la edad media, como Ibn </a:t>
            </a:r>
            <a:r>
              <a:rPr lang="es-MX" sz="13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Taymiyyah</a:t>
            </a:r>
            <a:r>
              <a:rPr lang="es-MX" sz="13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de las posturas de pensamiento de la época colonial y poscolonial, como </a:t>
            </a:r>
            <a:r>
              <a:rPr lang="es-MX" sz="13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Sayyd</a:t>
            </a:r>
            <a:r>
              <a:rPr lang="es-MX" sz="13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3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Qutb</a:t>
            </a:r>
            <a:r>
              <a:rPr lang="es-MX" sz="13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Muhammad </a:t>
            </a:r>
            <a:r>
              <a:rPr lang="es-MX" sz="13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Abduh</a:t>
            </a:r>
            <a:r>
              <a:rPr lang="es-MX" sz="13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s-MX" sz="13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655B4B7D-20BA-4D3E-A5D9-57D6210E278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5999" y="4957508"/>
            <a:ext cx="5644895" cy="1218220"/>
          </a:xfrm>
        </p:spPr>
        <p:txBody>
          <a:bodyPr rtlCol="0">
            <a:normAutofit/>
          </a:bodyPr>
          <a:lstStyle/>
          <a:p>
            <a:pPr rtl="0"/>
            <a:r>
              <a:rPr lang="es-MX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Relación y diferencias entre  otras exegesis </a:t>
            </a:r>
            <a:r>
              <a:rPr lang="es-MX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los </a:t>
            </a:r>
            <a:r>
              <a:rPr lang="es-MX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discursos de la </a:t>
            </a:r>
            <a:r>
              <a:rPr lang="es-MX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yihad </a:t>
            </a:r>
            <a:r>
              <a:rPr lang="es-MX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MX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Daesh</a:t>
            </a:r>
            <a:r>
              <a:rPr lang="es-MX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respecto a la construcción de sus historias, otredades, así como de sus metas y satisfacciones durante el liderazgo de Abu </a:t>
            </a:r>
            <a:r>
              <a:rPr lang="es-MX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Bakr</a:t>
            </a:r>
            <a:r>
              <a:rPr lang="es-MX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al-</a:t>
            </a:r>
            <a:r>
              <a:rPr lang="es-MX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Baghdadi</a:t>
            </a:r>
            <a:r>
              <a:rPr lang="es-MX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2014-2017.</a:t>
            </a:r>
            <a:endParaRPr lang="es-MX" dirty="0"/>
          </a:p>
        </p:txBody>
      </p:sp>
      <p:sp>
        <p:nvSpPr>
          <p:cNvPr id="41" name="Marcador de fecha 40">
            <a:extLst>
              <a:ext uri="{FF2B5EF4-FFF2-40B4-BE49-F238E27FC236}">
                <a16:creationId xmlns:a16="http://schemas.microsoft.com/office/drawing/2014/main" id="{10D22579-CC1E-49B3-BE5D-3F20EA7A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42" name="Marcador de pie de página 41">
            <a:extLst>
              <a:ext uri="{FF2B5EF4-FFF2-40B4-BE49-F238E27FC236}">
                <a16:creationId xmlns:a16="http://schemas.microsoft.com/office/drawing/2014/main" id="{3D337A4D-A6ED-4B8B-9394-4306961C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43" name="Marcador de número de diapositiva 42">
            <a:extLst>
              <a:ext uri="{FF2B5EF4-FFF2-40B4-BE49-F238E27FC236}">
                <a16:creationId xmlns:a16="http://schemas.microsoft.com/office/drawing/2014/main" id="{EEA2C936-F668-4877-A8B0-D11DBE3B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8</a:t>
            </a:fld>
            <a:endParaRPr lang="es-MX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2B9B5DD8-7B25-4160-9E2A-5F7F2E3C7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/>
          </a:p>
        </p:txBody>
      </p:sp>
      <p:pic>
        <p:nvPicPr>
          <p:cNvPr id="1026" name="Picture 2" descr="upload.wikimedia.org/wikipedia/commons/thumb/2/...">
            <a:extLst>
              <a:ext uri="{FF2B5EF4-FFF2-40B4-BE49-F238E27FC236}">
                <a16:creationId xmlns:a16="http://schemas.microsoft.com/office/drawing/2014/main" id="{087C2C9A-68D7-CF7C-F773-9D4518B11EC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3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primer plano de un sofá de piel&#10;">
            <a:extLst>
              <a:ext uri="{FF2B5EF4-FFF2-40B4-BE49-F238E27FC236}">
                <a16:creationId xmlns:a16="http://schemas.microsoft.com/office/drawing/2014/main" id="{9AF1727E-E901-4292-931B-CD986A1593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06B2E4-7115-4A6C-B218-5316CEB0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29200"/>
          </a:xfrm>
        </p:spPr>
        <p:txBody>
          <a:bodyPr rtlCol="0">
            <a:normAutofit/>
          </a:bodyPr>
          <a:lstStyle/>
          <a:p>
            <a:r>
              <a:rPr lang="es-MX" sz="27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“Si les demuestran a ustedes, por ejemplo, que descienden del mono, será inútil que tuerzan el gesto: tendrán que aceptarlo. Si les prueban que una sola gota de su propia grasa debe ser más estimable para ustedes que cien mil del prójimo y que a eso van a parar todas las virtudes, todas las obligaciones y otras fantasías y prejuicios, no tendrán más remedio que admitirlo, porque dos y dos son cuatro.”</a:t>
            </a:r>
            <a:br>
              <a:rPr lang="es-MX" sz="27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MX" sz="27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sz="27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F87984-91C7-477D-977B-F8ABF9689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36947"/>
            <a:ext cx="10058400" cy="585216"/>
          </a:xfrm>
        </p:spPr>
        <p:txBody>
          <a:bodyPr rtlCol="0" anchor="t">
            <a:normAutofit/>
          </a:bodyPr>
          <a:lstStyle/>
          <a:p>
            <a:pPr rtl="0"/>
            <a:r>
              <a:rPr lang="es-MX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Fiódor Dostoyevski, </a:t>
            </a:r>
            <a:r>
              <a:rPr lang="es-MX" sz="24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Memorias del subsuelo,</a:t>
            </a:r>
            <a:r>
              <a:rPr lang="es-MX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1864</a:t>
            </a:r>
            <a:endParaRPr lang="es-MX" dirty="0"/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5E643564-06FF-4BE0-AC64-EC992EFC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es-MX"/>
              <a:t>20XX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F6958328-9D7A-4E97-B660-2EA8E225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s-MX"/>
              <a:t>PRESENTACIÓN DE LA CONFERENCIA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D157F2A6-704B-4DB8-984A-0A60B39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8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es-MX" smtClean="0"/>
              <a:pPr rtl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96087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87">
      <a:dk1>
        <a:sysClr val="windowText" lastClr="000000"/>
      </a:dk1>
      <a:lt1>
        <a:sysClr val="window" lastClr="FFFFFF"/>
      </a:lt1>
      <a:dk2>
        <a:srgbClr val="BF8641"/>
      </a:dk2>
      <a:lt2>
        <a:srgbClr val="E7E6E6"/>
      </a:lt2>
      <a:accent1>
        <a:srgbClr val="F2D6BD"/>
      </a:accent1>
      <a:accent2>
        <a:srgbClr val="616F8C"/>
      </a:accent2>
      <a:accent3>
        <a:srgbClr val="F2DAAC"/>
      </a:accent3>
      <a:accent4>
        <a:srgbClr val="373921"/>
      </a:accent4>
      <a:accent5>
        <a:srgbClr val="D9A577"/>
      </a:accent5>
      <a:accent6>
        <a:srgbClr val="A3AFB4"/>
      </a:accent6>
      <a:hlink>
        <a:srgbClr val="0563C1"/>
      </a:hlink>
      <a:folHlink>
        <a:srgbClr val="954F72"/>
      </a:folHlink>
    </a:clrScheme>
    <a:fontScheme name="Custom 123">
      <a:majorFont>
        <a:latin typeface="Elephan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257747_TF89518162_Win32" id="{957819C6-BE63-4199-8601-92D925FA94EC}" vid="{E37BD21E-BBF8-43C8-BDCC-D4F8BBB1C1C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D9B850-33FE-43D9-B469-C12FCA4960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56D043-63BC-4A94-9887-A7B1B2C8476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622CF4D-9565-4B86-A8C6-169590EAEBF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conferencia clásica</Template>
  <TotalTime>397</TotalTime>
  <Words>1464</Words>
  <Application>Microsoft Office PowerPoint</Application>
  <PresentationFormat>Panorámica</PresentationFormat>
  <Paragraphs>139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-apple-system</vt:lpstr>
      <vt:lpstr>Arial</vt:lpstr>
      <vt:lpstr>Avenir Next LT Pro</vt:lpstr>
      <vt:lpstr>Calibri</vt:lpstr>
      <vt:lpstr>Elephant Pro</vt:lpstr>
      <vt:lpstr>Times New Roman</vt:lpstr>
      <vt:lpstr>Tema de Office</vt:lpstr>
      <vt:lpstr>DAESH (el Estado Islámico) a través de sus revistas: DABIQ, RUMIYAH y DAR AL ISLAM (en inglés y francés con términos en árabe) durante el liderazgo de Abu Bakar al-Bagdadí 2014 a 2017. </vt:lpstr>
      <vt:lpstr>Agenda</vt:lpstr>
      <vt:lpstr>Preguntas de investigación</vt:lpstr>
      <vt:lpstr>Objetivos de investigación</vt:lpstr>
      <vt:lpstr>Acercamiento epistemológico</vt:lpstr>
      <vt:lpstr>Hipótesis</vt:lpstr>
      <vt:lpstr>“una narración está hecha de palabras, las cuales tratan de reflejar o plasmar ideas, y el mejor modo de hacerlo, quizás el único, es por medio de la imagen contenida en las resonancias de la palabra.”  </vt:lpstr>
      <vt:lpstr>Resumen de la tesis</vt:lpstr>
      <vt:lpstr>“Si les demuestran a ustedes, por ejemplo, que descienden del mono, será inútil que tuerzan el gesto: tendrán que aceptarlo. Si les prueban que una sola gota de su propia grasa debe ser más estimable para ustedes que cien mil del prójimo y que a eso van a parar todas las virtudes, todas las obligaciones y otras fantasías y prejuicios, no tendrán más remedio que admitirlo, porque dos y dos son cuatro.”  </vt:lpstr>
      <vt:lpstr>Yihad: continuidades y divergencias en el pensamiento islámico</vt:lpstr>
      <vt:lpstr>Narrativas maestras clave Halverson (2011)</vt:lpstr>
      <vt:lpstr>Sugerencias para análisis y reflexión</vt:lpstr>
      <vt:lpstr>Fuentes de investigación</vt:lpstr>
      <vt:lpstr>Fuentes de investigación</vt:lpstr>
      <vt:lpstr>GRACIAS! Maestra Tania Tamayo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conferencia</dc:title>
  <dc:creator>Tania Tamayo Cendejas</dc:creator>
  <cp:lastModifiedBy>Tania Tamayo Cendejas</cp:lastModifiedBy>
  <cp:revision>19</cp:revision>
  <dcterms:created xsi:type="dcterms:W3CDTF">2023-10-13T17:27:57Z</dcterms:created>
  <dcterms:modified xsi:type="dcterms:W3CDTF">2023-10-20T17:24:14Z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