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732" r:id="rId2"/>
    <p:sldId id="639" r:id="rId3"/>
    <p:sldId id="739" r:id="rId4"/>
    <p:sldId id="738" r:id="rId5"/>
    <p:sldId id="593" r:id="rId6"/>
    <p:sldId id="745" r:id="rId7"/>
    <p:sldId id="746" r:id="rId8"/>
    <p:sldId id="740" r:id="rId9"/>
    <p:sldId id="754" r:id="rId10"/>
    <p:sldId id="750" r:id="rId11"/>
    <p:sldId id="752" r:id="rId12"/>
    <p:sldId id="635" r:id="rId13"/>
    <p:sldId id="401" r:id="rId14"/>
    <p:sldId id="651" r:id="rId15"/>
    <p:sldId id="652" r:id="rId16"/>
    <p:sldId id="649" r:id="rId17"/>
    <p:sldId id="757" r:id="rId18"/>
    <p:sldId id="751" r:id="rId19"/>
    <p:sldId id="755" r:id="rId20"/>
    <p:sldId id="758" r:id="rId21"/>
    <p:sldId id="753" r:id="rId22"/>
    <p:sldId id="756" r:id="rId23"/>
    <p:sldId id="736" r:id="rId24"/>
    <p:sldId id="624" r:id="rId25"/>
    <p:sldId id="633" r:id="rId26"/>
    <p:sldId id="638" r:id="rId27"/>
    <p:sldId id="603" r:id="rId28"/>
  </p:sldIdLst>
  <p:sldSz cx="9144000" cy="6858000" type="screen4x3"/>
  <p:notesSz cx="9309100" cy="7053263"/>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C54"/>
    <a:srgbClr val="0000FF"/>
    <a:srgbClr val="003399"/>
    <a:srgbClr val="000099"/>
    <a:srgbClr val="FFFFFF"/>
    <a:srgbClr val="CC9900"/>
    <a:srgbClr val="3366FF"/>
    <a:srgbClr val="33333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28" autoAdjust="0"/>
  </p:normalViewPr>
  <p:slideViewPr>
    <p:cSldViewPr>
      <p:cViewPr varScale="1">
        <p:scale>
          <a:sx n="78" d="100"/>
          <a:sy n="78" d="100"/>
        </p:scale>
        <p:origin x="154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4033943" cy="352663"/>
          </a:xfrm>
          <a:prstGeom prst="rect">
            <a:avLst/>
          </a:prstGeom>
          <a:noFill/>
          <a:ln w="9525">
            <a:noFill/>
            <a:miter lim="800000"/>
            <a:headEnd/>
            <a:tailEnd/>
          </a:ln>
          <a:effectLst/>
        </p:spPr>
        <p:txBody>
          <a:bodyPr vert="horz" wrap="square" lIns="92794" tIns="46398" rIns="92794" bIns="46398" numCol="1" anchor="t" anchorCtr="0" compatLnSpc="1">
            <a:prstTxWarp prst="textNoShape">
              <a:avLst/>
            </a:prstTxWarp>
          </a:bodyPr>
          <a:lstStyle>
            <a:lvl1pPr>
              <a:defRPr sz="1200"/>
            </a:lvl1pPr>
          </a:lstStyle>
          <a:p>
            <a:endParaRPr lang="es-ES"/>
          </a:p>
        </p:txBody>
      </p:sp>
      <p:sp>
        <p:nvSpPr>
          <p:cNvPr id="3075" name="Rectangle 3"/>
          <p:cNvSpPr>
            <a:spLocks noGrp="1" noChangeArrowheads="1"/>
          </p:cNvSpPr>
          <p:nvPr>
            <p:ph type="dt" sz="quarter" idx="1"/>
          </p:nvPr>
        </p:nvSpPr>
        <p:spPr bwMode="auto">
          <a:xfrm>
            <a:off x="5273003" y="2"/>
            <a:ext cx="4033943" cy="352663"/>
          </a:xfrm>
          <a:prstGeom prst="rect">
            <a:avLst/>
          </a:prstGeom>
          <a:noFill/>
          <a:ln w="9525">
            <a:noFill/>
            <a:miter lim="800000"/>
            <a:headEnd/>
            <a:tailEnd/>
          </a:ln>
          <a:effectLst/>
        </p:spPr>
        <p:txBody>
          <a:bodyPr vert="horz" wrap="square" lIns="92794" tIns="46398" rIns="92794" bIns="46398" numCol="1" anchor="t" anchorCtr="0" compatLnSpc="1">
            <a:prstTxWarp prst="textNoShape">
              <a:avLst/>
            </a:prstTxWarp>
          </a:bodyPr>
          <a:lstStyle>
            <a:lvl1pPr algn="r">
              <a:defRPr sz="1200"/>
            </a:lvl1pPr>
          </a:lstStyle>
          <a:p>
            <a:endParaRPr lang="es-ES"/>
          </a:p>
        </p:txBody>
      </p:sp>
      <p:sp>
        <p:nvSpPr>
          <p:cNvPr id="3076" name="Rectangle 4"/>
          <p:cNvSpPr>
            <a:spLocks noGrp="1" noChangeArrowheads="1"/>
          </p:cNvSpPr>
          <p:nvPr>
            <p:ph type="ftr" sz="quarter" idx="2"/>
          </p:nvPr>
        </p:nvSpPr>
        <p:spPr bwMode="auto">
          <a:xfrm>
            <a:off x="0" y="6699379"/>
            <a:ext cx="4033943" cy="352663"/>
          </a:xfrm>
          <a:prstGeom prst="rect">
            <a:avLst/>
          </a:prstGeom>
          <a:noFill/>
          <a:ln w="9525">
            <a:noFill/>
            <a:miter lim="800000"/>
            <a:headEnd/>
            <a:tailEnd/>
          </a:ln>
          <a:effectLst/>
        </p:spPr>
        <p:txBody>
          <a:bodyPr vert="horz" wrap="square" lIns="92794" tIns="46398" rIns="92794" bIns="46398" numCol="1" anchor="b" anchorCtr="0" compatLnSpc="1">
            <a:prstTxWarp prst="textNoShape">
              <a:avLst/>
            </a:prstTxWarp>
          </a:bodyPr>
          <a:lstStyle>
            <a:lvl1pPr>
              <a:defRPr sz="1200"/>
            </a:lvl1pPr>
          </a:lstStyle>
          <a:p>
            <a:endParaRPr lang="es-ES"/>
          </a:p>
        </p:txBody>
      </p:sp>
      <p:sp>
        <p:nvSpPr>
          <p:cNvPr id="3077" name="Rectangle 5"/>
          <p:cNvSpPr>
            <a:spLocks noGrp="1" noChangeArrowheads="1"/>
          </p:cNvSpPr>
          <p:nvPr>
            <p:ph type="sldNum" sz="quarter" idx="3"/>
          </p:nvPr>
        </p:nvSpPr>
        <p:spPr bwMode="auto">
          <a:xfrm>
            <a:off x="5273003" y="6699379"/>
            <a:ext cx="4033943" cy="352663"/>
          </a:xfrm>
          <a:prstGeom prst="rect">
            <a:avLst/>
          </a:prstGeom>
          <a:noFill/>
          <a:ln w="9525">
            <a:noFill/>
            <a:miter lim="800000"/>
            <a:headEnd/>
            <a:tailEnd/>
          </a:ln>
          <a:effectLst/>
        </p:spPr>
        <p:txBody>
          <a:bodyPr vert="horz" wrap="square" lIns="92794" tIns="46398" rIns="92794" bIns="46398" numCol="1" anchor="b" anchorCtr="0" compatLnSpc="1">
            <a:prstTxWarp prst="textNoShape">
              <a:avLst/>
            </a:prstTxWarp>
          </a:bodyPr>
          <a:lstStyle>
            <a:lvl1pPr algn="r">
              <a:defRPr sz="1200"/>
            </a:lvl1pPr>
          </a:lstStyle>
          <a:p>
            <a:fld id="{AE2B28DC-923A-4414-85D6-0BB0F0F33575}" type="slidenum">
              <a:rPr lang="es-ES"/>
              <a:pPr/>
              <a:t>‹#›</a:t>
            </a:fld>
            <a:endParaRPr lang="es-ES"/>
          </a:p>
        </p:txBody>
      </p:sp>
    </p:spTree>
    <p:extLst>
      <p:ext uri="{BB962C8B-B14F-4D97-AF65-F5344CB8AC3E}">
        <p14:creationId xmlns:p14="http://schemas.microsoft.com/office/powerpoint/2010/main" val="1480559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2"/>
            <a:ext cx="4033943" cy="352663"/>
          </a:xfrm>
          <a:prstGeom prst="rect">
            <a:avLst/>
          </a:prstGeom>
          <a:noFill/>
          <a:ln w="9525">
            <a:noFill/>
            <a:miter lim="800000"/>
            <a:headEnd/>
            <a:tailEnd/>
          </a:ln>
          <a:effectLst/>
        </p:spPr>
        <p:txBody>
          <a:bodyPr vert="horz" wrap="square" lIns="92794" tIns="46398" rIns="92794" bIns="46398" numCol="1" anchor="t" anchorCtr="0" compatLnSpc="1">
            <a:prstTxWarp prst="textNoShape">
              <a:avLst/>
            </a:prstTxWarp>
          </a:bodyPr>
          <a:lstStyle>
            <a:lvl1pPr>
              <a:defRPr sz="1200"/>
            </a:lvl1pPr>
          </a:lstStyle>
          <a:p>
            <a:endParaRPr lang="es-ES"/>
          </a:p>
        </p:txBody>
      </p:sp>
      <p:sp>
        <p:nvSpPr>
          <p:cNvPr id="2051" name="Rectangle 3"/>
          <p:cNvSpPr>
            <a:spLocks noGrp="1" noChangeArrowheads="1"/>
          </p:cNvSpPr>
          <p:nvPr>
            <p:ph type="dt" idx="1"/>
          </p:nvPr>
        </p:nvSpPr>
        <p:spPr bwMode="auto">
          <a:xfrm>
            <a:off x="5273003" y="2"/>
            <a:ext cx="4033943" cy="352663"/>
          </a:xfrm>
          <a:prstGeom prst="rect">
            <a:avLst/>
          </a:prstGeom>
          <a:noFill/>
          <a:ln w="9525">
            <a:noFill/>
            <a:miter lim="800000"/>
            <a:headEnd/>
            <a:tailEnd/>
          </a:ln>
          <a:effectLst/>
        </p:spPr>
        <p:txBody>
          <a:bodyPr vert="horz" wrap="square" lIns="92794" tIns="46398" rIns="92794" bIns="46398" numCol="1" anchor="t" anchorCtr="0" compatLnSpc="1">
            <a:prstTxWarp prst="textNoShape">
              <a:avLst/>
            </a:prstTxWarp>
          </a:bodyPr>
          <a:lstStyle>
            <a:lvl1pPr algn="r">
              <a:defRPr sz="1200"/>
            </a:lvl1pPr>
          </a:lstStyle>
          <a:p>
            <a:endParaRPr lang="es-ES"/>
          </a:p>
        </p:txBody>
      </p:sp>
      <p:sp>
        <p:nvSpPr>
          <p:cNvPr id="2052" name="Rectangle 4"/>
          <p:cNvSpPr>
            <a:spLocks noGrp="1" noRot="1" noChangeAspect="1" noChangeArrowheads="1" noTextEdit="1"/>
          </p:cNvSpPr>
          <p:nvPr>
            <p:ph type="sldImg" idx="2"/>
          </p:nvPr>
        </p:nvSpPr>
        <p:spPr bwMode="auto">
          <a:xfrm>
            <a:off x="2894013" y="530225"/>
            <a:ext cx="3521075" cy="2641600"/>
          </a:xfrm>
          <a:prstGeom prst="rect">
            <a:avLst/>
          </a:prstGeom>
          <a:noFill/>
          <a:ln w="12700">
            <a:solidFill>
              <a:srgbClr val="000000"/>
            </a:solidFill>
            <a:miter lim="800000"/>
            <a:headEnd/>
            <a:tailEnd/>
          </a:ln>
          <a:effectLst/>
        </p:spPr>
      </p:sp>
      <p:sp>
        <p:nvSpPr>
          <p:cNvPr id="2053" name="Rectangle 5"/>
          <p:cNvSpPr>
            <a:spLocks noGrp="1" noChangeArrowheads="1"/>
          </p:cNvSpPr>
          <p:nvPr>
            <p:ph type="body" sz="quarter" idx="3"/>
          </p:nvPr>
        </p:nvSpPr>
        <p:spPr bwMode="auto">
          <a:xfrm>
            <a:off x="930911" y="3350302"/>
            <a:ext cx="7447279" cy="3173968"/>
          </a:xfrm>
          <a:prstGeom prst="rect">
            <a:avLst/>
          </a:prstGeom>
          <a:noFill/>
          <a:ln w="9525">
            <a:noFill/>
            <a:miter lim="800000"/>
            <a:headEnd/>
            <a:tailEnd/>
          </a:ln>
          <a:effectLst/>
        </p:spPr>
        <p:txBody>
          <a:bodyPr vert="horz" wrap="square" lIns="92794" tIns="46398" rIns="92794" bIns="46398"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2054" name="Rectangle 6"/>
          <p:cNvSpPr>
            <a:spLocks noGrp="1" noChangeArrowheads="1"/>
          </p:cNvSpPr>
          <p:nvPr>
            <p:ph type="ftr" sz="quarter" idx="4"/>
          </p:nvPr>
        </p:nvSpPr>
        <p:spPr bwMode="auto">
          <a:xfrm>
            <a:off x="0" y="6699379"/>
            <a:ext cx="4033943" cy="352663"/>
          </a:xfrm>
          <a:prstGeom prst="rect">
            <a:avLst/>
          </a:prstGeom>
          <a:noFill/>
          <a:ln w="9525">
            <a:noFill/>
            <a:miter lim="800000"/>
            <a:headEnd/>
            <a:tailEnd/>
          </a:ln>
          <a:effectLst/>
        </p:spPr>
        <p:txBody>
          <a:bodyPr vert="horz" wrap="square" lIns="92794" tIns="46398" rIns="92794" bIns="46398" numCol="1" anchor="b" anchorCtr="0" compatLnSpc="1">
            <a:prstTxWarp prst="textNoShape">
              <a:avLst/>
            </a:prstTxWarp>
          </a:bodyPr>
          <a:lstStyle>
            <a:lvl1pPr>
              <a:defRPr sz="1200"/>
            </a:lvl1pPr>
          </a:lstStyle>
          <a:p>
            <a:endParaRPr lang="es-ES"/>
          </a:p>
        </p:txBody>
      </p:sp>
      <p:sp>
        <p:nvSpPr>
          <p:cNvPr id="2055" name="Rectangle 7"/>
          <p:cNvSpPr>
            <a:spLocks noGrp="1" noChangeArrowheads="1"/>
          </p:cNvSpPr>
          <p:nvPr>
            <p:ph type="sldNum" sz="quarter" idx="5"/>
          </p:nvPr>
        </p:nvSpPr>
        <p:spPr bwMode="auto">
          <a:xfrm>
            <a:off x="5273003" y="6699379"/>
            <a:ext cx="4033943" cy="352663"/>
          </a:xfrm>
          <a:prstGeom prst="rect">
            <a:avLst/>
          </a:prstGeom>
          <a:noFill/>
          <a:ln w="9525">
            <a:noFill/>
            <a:miter lim="800000"/>
            <a:headEnd/>
            <a:tailEnd/>
          </a:ln>
          <a:effectLst/>
        </p:spPr>
        <p:txBody>
          <a:bodyPr vert="horz" wrap="square" lIns="92794" tIns="46398" rIns="92794" bIns="46398" numCol="1" anchor="b" anchorCtr="0" compatLnSpc="1">
            <a:prstTxWarp prst="textNoShape">
              <a:avLst/>
            </a:prstTxWarp>
          </a:bodyPr>
          <a:lstStyle>
            <a:lvl1pPr algn="r">
              <a:defRPr sz="1200"/>
            </a:lvl1pPr>
          </a:lstStyle>
          <a:p>
            <a:fld id="{9A6C8FEB-3DD7-48AA-BCF5-88F3636D0247}" type="slidenum">
              <a:rPr lang="es-ES"/>
              <a:pPr/>
              <a:t>‹#›</a:t>
            </a:fld>
            <a:endParaRPr lang="es-ES"/>
          </a:p>
        </p:txBody>
      </p:sp>
    </p:spTree>
    <p:extLst>
      <p:ext uri="{BB962C8B-B14F-4D97-AF65-F5344CB8AC3E}">
        <p14:creationId xmlns:p14="http://schemas.microsoft.com/office/powerpoint/2010/main" val="14316613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4A68E-8828-4544-9993-BA92E57E1B54}" type="slidenum">
              <a:rPr lang="es-ES"/>
              <a:pPr/>
              <a:t>1</a:t>
            </a:fld>
            <a:endParaRPr lang="es-ES"/>
          </a:p>
        </p:txBody>
      </p:sp>
      <p:sp>
        <p:nvSpPr>
          <p:cNvPr id="489474" name="Rectangle 2"/>
          <p:cNvSpPr>
            <a:spLocks noGrp="1" noRot="1" noChangeAspect="1" noChangeArrowheads="1" noTextEdit="1"/>
          </p:cNvSpPr>
          <p:nvPr>
            <p:ph type="sldImg"/>
          </p:nvPr>
        </p:nvSpPr>
        <p:spPr>
          <a:ln cap="flat"/>
        </p:spPr>
      </p:sp>
      <p:sp>
        <p:nvSpPr>
          <p:cNvPr id="489475" name="Rectangle 3"/>
          <p:cNvSpPr>
            <a:spLocks noGrp="1" noChangeArrowheads="1"/>
          </p:cNvSpPr>
          <p:nvPr>
            <p:ph type="body" idx="1"/>
          </p:nvPr>
        </p:nvSpPr>
        <p:spPr>
          <a:ln/>
        </p:spPr>
        <p:txBody>
          <a:bodyPr/>
          <a:lstStyle/>
          <a:p>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0DB646-5374-479C-BE25-EA3564BF3697}" type="slidenum">
              <a:rPr lang="es-ES"/>
              <a:pPr/>
              <a:t>5</a:t>
            </a:fld>
            <a:endParaRPr lang="es-ES"/>
          </a:p>
        </p:txBody>
      </p:sp>
      <p:sp>
        <p:nvSpPr>
          <p:cNvPr id="424962" name="Rectangle 2"/>
          <p:cNvSpPr>
            <a:spLocks noGrp="1" noRot="1" noChangeAspect="1" noChangeArrowheads="1" noTextEdit="1"/>
          </p:cNvSpPr>
          <p:nvPr>
            <p:ph type="sldImg"/>
          </p:nvPr>
        </p:nvSpPr>
        <p:spPr>
          <a:ln cap="flat"/>
        </p:spPr>
      </p:sp>
      <p:sp>
        <p:nvSpPr>
          <p:cNvPr id="424963" name="Rectangle 3"/>
          <p:cNvSpPr>
            <a:spLocks noGrp="1" noChangeArrowheads="1"/>
          </p:cNvSpPr>
          <p:nvPr>
            <p:ph type="body" idx="1"/>
          </p:nvPr>
        </p:nvSpPr>
        <p:spPr>
          <a:ln/>
        </p:spPr>
        <p:txBody>
          <a:bodyPr/>
          <a:lstStyle/>
          <a:p>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0DB646-5374-479C-BE25-EA3564BF3697}" type="slidenum">
              <a:rPr lang="es-ES"/>
              <a:pPr/>
              <a:t>6</a:t>
            </a:fld>
            <a:endParaRPr lang="es-ES"/>
          </a:p>
        </p:txBody>
      </p:sp>
      <p:sp>
        <p:nvSpPr>
          <p:cNvPr id="424962" name="Rectangle 2"/>
          <p:cNvSpPr>
            <a:spLocks noGrp="1" noRot="1" noChangeAspect="1" noChangeArrowheads="1" noTextEdit="1"/>
          </p:cNvSpPr>
          <p:nvPr>
            <p:ph type="sldImg"/>
          </p:nvPr>
        </p:nvSpPr>
        <p:spPr>
          <a:ln cap="flat"/>
        </p:spPr>
      </p:sp>
      <p:sp>
        <p:nvSpPr>
          <p:cNvPr id="424963" name="Rectangle 3"/>
          <p:cNvSpPr>
            <a:spLocks noGrp="1" noChangeArrowheads="1"/>
          </p:cNvSpPr>
          <p:nvPr>
            <p:ph type="body" idx="1"/>
          </p:nvPr>
        </p:nvSpPr>
        <p:spPr>
          <a:ln/>
        </p:spPr>
        <p:txBody>
          <a:bodyPr/>
          <a:lstStyle/>
          <a:p>
            <a:endParaRPr lang="es-MX"/>
          </a:p>
        </p:txBody>
      </p:sp>
    </p:spTree>
    <p:extLst>
      <p:ext uri="{BB962C8B-B14F-4D97-AF65-F5344CB8AC3E}">
        <p14:creationId xmlns:p14="http://schemas.microsoft.com/office/powerpoint/2010/main" val="1996907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0DB646-5374-479C-BE25-EA3564BF3697}" type="slidenum">
              <a:rPr lang="es-ES"/>
              <a:pPr/>
              <a:t>7</a:t>
            </a:fld>
            <a:endParaRPr lang="es-ES"/>
          </a:p>
        </p:txBody>
      </p:sp>
      <p:sp>
        <p:nvSpPr>
          <p:cNvPr id="424962" name="Rectangle 2"/>
          <p:cNvSpPr>
            <a:spLocks noGrp="1" noRot="1" noChangeAspect="1" noChangeArrowheads="1" noTextEdit="1"/>
          </p:cNvSpPr>
          <p:nvPr>
            <p:ph type="sldImg"/>
          </p:nvPr>
        </p:nvSpPr>
        <p:spPr>
          <a:ln cap="flat"/>
        </p:spPr>
      </p:sp>
      <p:sp>
        <p:nvSpPr>
          <p:cNvPr id="424963" name="Rectangle 3"/>
          <p:cNvSpPr>
            <a:spLocks noGrp="1" noChangeArrowheads="1"/>
          </p:cNvSpPr>
          <p:nvPr>
            <p:ph type="body" idx="1"/>
          </p:nvPr>
        </p:nvSpPr>
        <p:spPr>
          <a:ln/>
        </p:spPr>
        <p:txBody>
          <a:bodyPr/>
          <a:lstStyle/>
          <a:p>
            <a:endParaRPr lang="es-MX"/>
          </a:p>
        </p:txBody>
      </p:sp>
    </p:spTree>
    <p:extLst>
      <p:ext uri="{BB962C8B-B14F-4D97-AF65-F5344CB8AC3E}">
        <p14:creationId xmlns:p14="http://schemas.microsoft.com/office/powerpoint/2010/main" val="358185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C2BED-5369-449D-855C-9425C92C597D}" type="slidenum">
              <a:rPr lang="es-ES"/>
              <a:pPr/>
              <a:t>25</a:t>
            </a:fld>
            <a:endParaRPr lang="es-ES"/>
          </a:p>
        </p:txBody>
      </p:sp>
      <p:sp>
        <p:nvSpPr>
          <p:cNvPr id="470018" name="Rectangle 2"/>
          <p:cNvSpPr>
            <a:spLocks noGrp="1" noRot="1" noChangeAspect="1" noChangeArrowheads="1" noTextEdit="1"/>
          </p:cNvSpPr>
          <p:nvPr>
            <p:ph type="sldImg"/>
          </p:nvPr>
        </p:nvSpPr>
        <p:spPr>
          <a:ln cap="flat"/>
        </p:spPr>
      </p:sp>
      <p:sp>
        <p:nvSpPr>
          <p:cNvPr id="470019" name="Rectangle 3"/>
          <p:cNvSpPr>
            <a:spLocks noGrp="1" noChangeArrowheads="1"/>
          </p:cNvSpPr>
          <p:nvPr>
            <p:ph type="body" idx="1"/>
          </p:nvPr>
        </p:nvSpPr>
        <p:spPr>
          <a:ln/>
        </p:spPr>
        <p:txBody>
          <a:bodyPr/>
          <a:lstStyle/>
          <a:p>
            <a:endParaRPr lang="es-MX"/>
          </a:p>
        </p:txBody>
      </p:sp>
    </p:spTree>
    <p:extLst>
      <p:ext uri="{BB962C8B-B14F-4D97-AF65-F5344CB8AC3E}">
        <p14:creationId xmlns:p14="http://schemas.microsoft.com/office/powerpoint/2010/main" val="4160466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DF842-76EF-4A40-8681-D54F71B7E9F7}" type="slidenum">
              <a:rPr lang="es-ES"/>
              <a:pPr/>
              <a:t>27</a:t>
            </a:fld>
            <a:endParaRPr lang="es-ES"/>
          </a:p>
        </p:txBody>
      </p:sp>
      <p:sp>
        <p:nvSpPr>
          <p:cNvPr id="503810" name="Rectangle 2"/>
          <p:cNvSpPr>
            <a:spLocks noGrp="1" noRot="1" noChangeAspect="1" noChangeArrowheads="1" noTextEdit="1"/>
          </p:cNvSpPr>
          <p:nvPr>
            <p:ph type="sldImg"/>
          </p:nvPr>
        </p:nvSpPr>
        <p:spPr>
          <a:ln cap="flat"/>
        </p:spPr>
      </p:sp>
      <p:sp>
        <p:nvSpPr>
          <p:cNvPr id="503811" name="Rectangle 3"/>
          <p:cNvSpPr>
            <a:spLocks noGrp="1" noChangeArrowheads="1"/>
          </p:cNvSpPr>
          <p:nvPr>
            <p:ph type="body" idx="1"/>
          </p:nvPr>
        </p:nvSpPr>
        <p:spPr>
          <a:ln/>
        </p:spPr>
        <p:txBody>
          <a:bodyPr/>
          <a:lstStyle/>
          <a:p>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12BDBFE-CC16-49D4-A4E9-331B438D10EC}"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40666A-4473-493B-90CB-301CABEB8019}"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0E76264-654D-468C-BA79-A27F424F96A9}"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A281460-009A-4D1D-966E-7E26F610D04E}"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FFCF660-B33D-4A46-BCF2-D563E4B92743}"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C495051-5508-42AB-96B8-D557A2440E6B}"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007BB58-84D7-44CE-BA77-69E978090088}"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FB0F667-D6EB-4935-999C-6BAA46591837}"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87E157D-9CC8-4636-8F8A-44E47CCBF915}"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3DA81D4-EA19-4598-A304-529D6E08EB51}" type="slidenum">
              <a:rPr lang="es-ES" smtClean="0"/>
              <a:pPr/>
              <a:t>‹#›</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endParaRPr lang="es-ES"/>
          </a:p>
        </p:txBody>
      </p:sp>
      <p:sp>
        <p:nvSpPr>
          <p:cNvPr id="9" name="Slide Number Placeholder 8"/>
          <p:cNvSpPr>
            <a:spLocks noGrp="1"/>
          </p:cNvSpPr>
          <p:nvPr>
            <p:ph type="sldNum" sz="quarter" idx="11"/>
          </p:nvPr>
        </p:nvSpPr>
        <p:spPr/>
        <p:txBody>
          <a:bodyPr/>
          <a:lstStyle/>
          <a:p>
            <a:fld id="{FE4B5A29-F968-4D8A-9615-37865238D5AA}" type="slidenum">
              <a:rPr lang="es-ES" smtClean="0"/>
              <a:pPr/>
              <a:t>‹#›</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5DCF2FC-BA0D-47F1-8876-E59DC37829ED}" type="slidenum">
              <a:rPr lang="es-ES" smtClean="0"/>
              <a:pPr/>
              <a:t>‹#›</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22349" y="476673"/>
            <a:ext cx="9014147" cy="1872207"/>
          </a:xfrm>
          <a:prstGeom prst="rect">
            <a:avLst/>
          </a:prstGeom>
          <a:noFill/>
          <a:ln w="9525">
            <a:noFill/>
            <a:miter lim="800000"/>
            <a:headEnd/>
            <a:tailEnd/>
          </a:ln>
          <a:effectLst/>
        </p:spPr>
        <p:txBody>
          <a:bodyPr lIns="92075" tIns="46038" rIns="92075" bIns="46038" anchor="ctr"/>
          <a:lstStyle/>
          <a:p>
            <a:pPr algn="ctr" eaLnBrk="0" hangingPunct="0">
              <a:spcAft>
                <a:spcPts val="0"/>
              </a:spcAft>
            </a:pPr>
            <a:r>
              <a:rPr lang="es-MX" sz="3200" b="1" dirty="0">
                <a:solidFill>
                  <a:srgbClr val="001C54"/>
                </a:solidFill>
                <a:latin typeface="Arial" panose="020B0604020202020204" pitchFamily="34" charset="0"/>
                <a:cs typeface="Arial" panose="020B0604020202020204" pitchFamily="34" charset="0"/>
              </a:rPr>
              <a:t>Evaluación de la Política Exterior de México en la administración del presidente </a:t>
            </a:r>
          </a:p>
          <a:p>
            <a:pPr algn="ctr" eaLnBrk="0" hangingPunct="0">
              <a:spcAft>
                <a:spcPts val="0"/>
              </a:spcAft>
            </a:pPr>
            <a:r>
              <a:rPr lang="es-MX" sz="3200" b="1" dirty="0">
                <a:solidFill>
                  <a:srgbClr val="001C54"/>
                </a:solidFill>
                <a:latin typeface="Arial" panose="020B0604020202020204" pitchFamily="34" charset="0"/>
                <a:cs typeface="Arial" panose="020B0604020202020204" pitchFamily="34" charset="0"/>
              </a:rPr>
              <a:t>Andrés Manuel López Obrador</a:t>
            </a:r>
            <a:endParaRPr lang="es-ES" sz="3200" dirty="0">
              <a:solidFill>
                <a:srgbClr val="001C54"/>
              </a:solidFill>
              <a:latin typeface="Arial" panose="020B0604020202020204" pitchFamily="34" charset="0"/>
              <a:cs typeface="Arial" panose="020B0604020202020204" pitchFamily="34" charset="0"/>
            </a:endParaRPr>
          </a:p>
        </p:txBody>
      </p:sp>
      <p:sp>
        <p:nvSpPr>
          <p:cNvPr id="488451" name="Rectangle 3"/>
          <p:cNvSpPr>
            <a:spLocks noChangeArrowheads="1"/>
          </p:cNvSpPr>
          <p:nvPr/>
        </p:nvSpPr>
        <p:spPr bwMode="auto">
          <a:xfrm>
            <a:off x="107504" y="2612827"/>
            <a:ext cx="8496943" cy="2493632"/>
          </a:xfrm>
          <a:prstGeom prst="rect">
            <a:avLst/>
          </a:prstGeom>
          <a:noFill/>
          <a:ln w="9525">
            <a:noFill/>
            <a:miter lim="800000"/>
            <a:headEnd/>
            <a:tailEnd/>
          </a:ln>
          <a:effectLst/>
        </p:spPr>
        <p:txBody>
          <a:bodyPr wrap="square" lIns="92075" tIns="46038" rIns="92075" bIns="46038" anchor="ctr">
            <a:spAutoFit/>
          </a:bodyPr>
          <a:lstStyle/>
          <a:p>
            <a:pPr algn="ctr" eaLnBrk="0" hangingPunct="0"/>
            <a:r>
              <a:rPr lang="es-ES" sz="3600" dirty="0">
                <a:solidFill>
                  <a:srgbClr val="001C54"/>
                </a:solidFill>
                <a:latin typeface="Arial" panose="020B0604020202020204" pitchFamily="34" charset="0"/>
                <a:cs typeface="Arial" panose="020B0604020202020204" pitchFamily="34" charset="0"/>
              </a:rPr>
              <a:t>Dr. Jorge A. Schiavon</a:t>
            </a:r>
          </a:p>
          <a:p>
            <a:pPr algn="ctr" eaLnBrk="0" hangingPunct="0"/>
            <a:r>
              <a:rPr lang="es-ES" dirty="0">
                <a:solidFill>
                  <a:srgbClr val="001C54"/>
                </a:solidFill>
                <a:latin typeface="Arial" panose="020B0604020202020204" pitchFamily="34" charset="0"/>
                <a:cs typeface="Arial" panose="020B0604020202020204" pitchFamily="34" charset="0"/>
              </a:rPr>
              <a:t>Profesor de Tiempo Completo, DEI-IBERO</a:t>
            </a:r>
          </a:p>
          <a:p>
            <a:pPr algn="ctr" eaLnBrk="0" hangingPunct="0"/>
            <a:r>
              <a:rPr lang="es-ES" dirty="0">
                <a:solidFill>
                  <a:srgbClr val="001C54"/>
                </a:solidFill>
                <a:latin typeface="Arial" panose="020B0604020202020204" pitchFamily="34" charset="0"/>
                <a:cs typeface="Arial" panose="020B0604020202020204" pitchFamily="34" charset="0"/>
              </a:rPr>
              <a:t>Profesor-Investigador Titular Definitivo, DEI-CIDE (licencia)</a:t>
            </a:r>
          </a:p>
          <a:p>
            <a:pPr algn="ctr" eaLnBrk="0" hangingPunct="0"/>
            <a:r>
              <a:rPr lang="es-ES" dirty="0">
                <a:solidFill>
                  <a:srgbClr val="001C54"/>
                </a:solidFill>
                <a:latin typeface="Arial" panose="020B0604020202020204" pitchFamily="34" charset="0"/>
                <a:cs typeface="Arial" panose="020B0604020202020204" pitchFamily="34" charset="0"/>
              </a:rPr>
              <a:t>Sistema Nacional de Investigadores, Nivel III</a:t>
            </a:r>
          </a:p>
          <a:p>
            <a:pPr marL="457200" lvl="0" algn="ctr">
              <a:buClr>
                <a:srgbClr val="3399FF"/>
              </a:buClr>
            </a:pPr>
            <a:r>
              <a:rPr lang="es-MX" dirty="0">
                <a:solidFill>
                  <a:srgbClr val="001C54"/>
                </a:solidFill>
                <a:latin typeface="Arial" panose="020B0604020202020204" pitchFamily="34" charset="0"/>
                <a:cs typeface="Arial" panose="020B0604020202020204" pitchFamily="34" charset="0"/>
              </a:rPr>
              <a:t>Ex-Presidente (2011-13), AMEI</a:t>
            </a:r>
          </a:p>
          <a:p>
            <a:pPr marL="457200" lvl="0" algn="ctr">
              <a:buClr>
                <a:srgbClr val="3399FF"/>
              </a:buClr>
            </a:pPr>
            <a:r>
              <a:rPr lang="es-MX" dirty="0" err="1">
                <a:solidFill>
                  <a:srgbClr val="001C54"/>
                </a:solidFill>
                <a:latin typeface="Arial" panose="020B0604020202020204" pitchFamily="34" charset="0"/>
                <a:cs typeface="Arial" panose="020B0604020202020204" pitchFamily="34" charset="0"/>
              </a:rPr>
              <a:t>Fulbright’s</a:t>
            </a:r>
            <a:r>
              <a:rPr lang="es-MX" dirty="0">
                <a:solidFill>
                  <a:srgbClr val="001C54"/>
                </a:solidFill>
                <a:latin typeface="Arial" panose="020B0604020202020204" pitchFamily="34" charset="0"/>
                <a:cs typeface="Arial" panose="020B0604020202020204" pitchFamily="34" charset="0"/>
              </a:rPr>
              <a:t> </a:t>
            </a:r>
            <a:r>
              <a:rPr lang="es-MX" dirty="0" err="1">
                <a:solidFill>
                  <a:srgbClr val="001C54"/>
                </a:solidFill>
                <a:latin typeface="Arial" panose="020B0604020202020204" pitchFamily="34" charset="0"/>
                <a:cs typeface="Arial" panose="020B0604020202020204" pitchFamily="34" charset="0"/>
              </a:rPr>
              <a:t>Mexico</a:t>
            </a:r>
            <a:r>
              <a:rPr lang="es-MX" dirty="0">
                <a:solidFill>
                  <a:srgbClr val="001C54"/>
                </a:solidFill>
                <a:latin typeface="Arial" panose="020B0604020202020204" pitchFamily="34" charset="0"/>
                <a:cs typeface="Arial" panose="020B0604020202020204" pitchFamily="34" charset="0"/>
              </a:rPr>
              <a:t> </a:t>
            </a:r>
            <a:r>
              <a:rPr lang="es-MX" dirty="0" err="1">
                <a:solidFill>
                  <a:srgbClr val="001C54"/>
                </a:solidFill>
                <a:latin typeface="Arial" panose="020B0604020202020204" pitchFamily="34" charset="0"/>
                <a:cs typeface="Arial" panose="020B0604020202020204" pitchFamily="34" charset="0"/>
              </a:rPr>
              <a:t>Studies</a:t>
            </a:r>
            <a:r>
              <a:rPr lang="es-MX" dirty="0">
                <a:solidFill>
                  <a:srgbClr val="001C54"/>
                </a:solidFill>
                <a:latin typeface="Arial" panose="020B0604020202020204" pitchFamily="34" charset="0"/>
                <a:cs typeface="Arial" panose="020B0604020202020204" pitchFamily="34" charset="0"/>
              </a:rPr>
              <a:t> </a:t>
            </a:r>
            <a:r>
              <a:rPr lang="es-MX" dirty="0" err="1">
                <a:solidFill>
                  <a:srgbClr val="001C54"/>
                </a:solidFill>
                <a:latin typeface="Arial" panose="020B0604020202020204" pitchFamily="34" charset="0"/>
                <a:cs typeface="Arial" panose="020B0604020202020204" pitchFamily="34" charset="0"/>
              </a:rPr>
              <a:t>Chair</a:t>
            </a:r>
            <a:r>
              <a:rPr lang="es-MX" dirty="0">
                <a:solidFill>
                  <a:srgbClr val="001C54"/>
                </a:solidFill>
                <a:latin typeface="Arial" panose="020B0604020202020204" pitchFamily="34" charset="0"/>
                <a:cs typeface="Arial" panose="020B0604020202020204" pitchFamily="34" charset="0"/>
              </a:rPr>
              <a:t> (2019-2020)</a:t>
            </a:r>
          </a:p>
        </p:txBody>
      </p:sp>
      <p:sp>
        <p:nvSpPr>
          <p:cNvPr id="488452" name="Rectangle 4"/>
          <p:cNvSpPr>
            <a:spLocks noChangeArrowheads="1"/>
          </p:cNvSpPr>
          <p:nvPr/>
        </p:nvSpPr>
        <p:spPr bwMode="auto">
          <a:xfrm>
            <a:off x="971550" y="4581525"/>
            <a:ext cx="7416800" cy="1311275"/>
          </a:xfrm>
          <a:prstGeom prst="rect">
            <a:avLst/>
          </a:prstGeom>
          <a:noFill/>
          <a:ln w="9525">
            <a:noFill/>
            <a:miter lim="800000"/>
            <a:headEnd/>
            <a:tailEnd/>
          </a:ln>
          <a:effectLst/>
        </p:spPr>
        <p:txBody>
          <a:bodyPr lIns="92075" tIns="46038" rIns="92075" bIns="46038">
            <a:spAutoFit/>
          </a:bodyPr>
          <a:lstStyle/>
          <a:p>
            <a:pPr algn="ctr" eaLnBrk="0" hangingPunct="0"/>
            <a:endParaRPr lang="en-US" sz="2800">
              <a:solidFill>
                <a:srgbClr val="FFFFFF"/>
              </a:solidFill>
            </a:endParaRPr>
          </a:p>
          <a:p>
            <a:pPr algn="ctr"/>
            <a:endParaRPr lang="en-US">
              <a:solidFill>
                <a:srgbClr val="FFFFFF"/>
              </a:solidFill>
            </a:endParaRPr>
          </a:p>
          <a:p>
            <a:pPr algn="ctr" eaLnBrk="0" hangingPunct="0"/>
            <a:endParaRPr lang="es-ES" sz="2800">
              <a:solidFill>
                <a:srgbClr val="FFFFFF"/>
              </a:solidFill>
            </a:endParaRPr>
          </a:p>
        </p:txBody>
      </p:sp>
      <p:sp>
        <p:nvSpPr>
          <p:cNvPr id="488453" name="Text Box 5"/>
          <p:cNvSpPr txBox="1">
            <a:spLocks noChangeArrowheads="1"/>
          </p:cNvSpPr>
          <p:nvPr/>
        </p:nvSpPr>
        <p:spPr bwMode="auto">
          <a:xfrm>
            <a:off x="22348" y="5445224"/>
            <a:ext cx="8366001" cy="830997"/>
          </a:xfrm>
          <a:prstGeom prst="rect">
            <a:avLst/>
          </a:prstGeom>
          <a:noFill/>
          <a:ln w="9525" algn="ctr">
            <a:noFill/>
            <a:miter lim="800000"/>
            <a:headEnd/>
            <a:tailEnd/>
          </a:ln>
          <a:effectLst/>
        </p:spPr>
        <p:txBody>
          <a:bodyPr wrap="square">
            <a:spAutoFit/>
          </a:bodyPr>
          <a:lstStyle/>
          <a:p>
            <a:pPr algn="ctr"/>
            <a:r>
              <a:rPr lang="es-MX" sz="2400" dirty="0">
                <a:solidFill>
                  <a:srgbClr val="001C54"/>
                </a:solidFill>
                <a:latin typeface="Arial" panose="020B0604020202020204" pitchFamily="34" charset="0"/>
                <a:cs typeface="Arial" panose="020B0604020202020204" pitchFamily="34" charset="0"/>
              </a:rPr>
              <a:t>XXXVI Congreso Anual de la AMEI</a:t>
            </a:r>
          </a:p>
          <a:p>
            <a:pPr algn="ctr"/>
            <a:r>
              <a:rPr lang="es-MX" sz="2400" dirty="0">
                <a:solidFill>
                  <a:srgbClr val="001C54"/>
                </a:solidFill>
                <a:latin typeface="Arial" panose="020B0604020202020204" pitchFamily="34" charset="0"/>
                <a:cs typeface="Arial" panose="020B0604020202020204" pitchFamily="34" charset="0"/>
              </a:rPr>
              <a:t>Mérida, Yucatán, 19 de octubre de 2023</a:t>
            </a:r>
            <a:endParaRPr lang="es-ES" sz="2400" dirty="0">
              <a:solidFill>
                <a:srgbClr val="001C54"/>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280920" cy="5530626"/>
          </a:xfrm>
        </p:spPr>
        <p:txBody>
          <a:bodyPr>
            <a:noAutofit/>
          </a:bodyPr>
          <a:lstStyle/>
          <a:p>
            <a:pPr>
              <a:lnSpc>
                <a:spcPct val="90000"/>
              </a:lnSpc>
            </a:pPr>
            <a:r>
              <a:rPr lang="es-MX" sz="2800" dirty="0">
                <a:latin typeface="Arial" panose="020B0604020202020204" pitchFamily="34" charset="0"/>
                <a:cs typeface="Arial" panose="020B0604020202020204" pitchFamily="34" charset="0"/>
              </a:rPr>
              <a:t>“La mejor política exterior es una buena política interna</a:t>
            </a:r>
          </a:p>
          <a:p>
            <a:pPr>
              <a:lnSpc>
                <a:spcPct val="90000"/>
              </a:lnSpc>
            </a:pPr>
            <a:r>
              <a:rPr lang="es-MX" sz="2800" dirty="0">
                <a:latin typeface="Arial" panose="020B0604020202020204" pitchFamily="34" charset="0"/>
                <a:cs typeface="Arial" panose="020B0604020202020204" pitchFamily="34" charset="0"/>
              </a:rPr>
              <a:t>Visión localista y nacionalista; el presidente no ha comprendido cabalmente la importancia de los temas internacionales para la seguridad y desarrollo de México y el bienestar de los mexicanos (apertura económica de México: suma de importaciones y exportaciones representan casi el 80% del PIB nacional + IED)</a:t>
            </a:r>
          </a:p>
          <a:p>
            <a:pPr>
              <a:lnSpc>
                <a:spcPct val="90000"/>
              </a:lnSpc>
            </a:pPr>
            <a:r>
              <a:rPr lang="es-MX" sz="2800" dirty="0">
                <a:latin typeface="Arial" panose="020B0604020202020204" pitchFamily="34" charset="0"/>
                <a:cs typeface="Arial" panose="020B0604020202020204" pitchFamily="34" charset="0"/>
              </a:rPr>
              <a:t>Se siente ajeno e incómodo en foros internacionales.</a:t>
            </a:r>
          </a:p>
          <a:p>
            <a:pPr>
              <a:lnSpc>
                <a:spcPct val="90000"/>
              </a:lnSpc>
            </a:pPr>
            <a:r>
              <a:rPr lang="es-MX" sz="2800" dirty="0">
                <a:latin typeface="Arial" panose="020B0604020202020204" pitchFamily="34" charset="0"/>
                <a:cs typeface="Arial" panose="020B0604020202020204" pitchFamily="34" charset="0"/>
              </a:rPr>
              <a:t>Desplaza lo internacional a un lugar secundario dentro de sus prioridades de agenda.</a:t>
            </a:r>
          </a:p>
        </p:txBody>
      </p:sp>
    </p:spTree>
    <p:extLst>
      <p:ext uri="{BB962C8B-B14F-4D97-AF65-F5344CB8AC3E}">
        <p14:creationId xmlns:p14="http://schemas.microsoft.com/office/powerpoint/2010/main" val="16271505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496944" cy="5530626"/>
          </a:xfrm>
        </p:spPr>
        <p:txBody>
          <a:bodyPr>
            <a:noAutofit/>
          </a:bodyPr>
          <a:lstStyle/>
          <a:p>
            <a:pPr>
              <a:lnSpc>
                <a:spcPct val="90000"/>
              </a:lnSpc>
            </a:pPr>
            <a:r>
              <a:rPr lang="es-MX" sz="4400" dirty="0">
                <a:latin typeface="Arial" panose="020B0604020202020204" pitchFamily="34" charset="0"/>
                <a:cs typeface="Arial" panose="020B0604020202020204" pitchFamily="34" charset="0"/>
              </a:rPr>
              <a:t>2) Los recursos y capacidades para su conducción son muy limitados y, además, van a la baja;</a:t>
            </a:r>
          </a:p>
          <a:p>
            <a:pPr lvl="1">
              <a:lnSpc>
                <a:spcPct val="90000"/>
              </a:lnSpc>
            </a:pPr>
            <a:r>
              <a:rPr lang="es-MX" sz="4200" dirty="0">
                <a:latin typeface="Arial" panose="020B0604020202020204" pitchFamily="34" charset="0"/>
                <a:cs typeface="Arial" panose="020B0604020202020204" pitchFamily="34" charset="0"/>
              </a:rPr>
              <a:t>El presupuesto para Política Exterior nunca ha sido mayor al 0.38% del presupuesto federal</a:t>
            </a:r>
          </a:p>
        </p:txBody>
      </p:sp>
    </p:spTree>
    <p:extLst>
      <p:ext uri="{BB962C8B-B14F-4D97-AF65-F5344CB8AC3E}">
        <p14:creationId xmlns:p14="http://schemas.microsoft.com/office/powerpoint/2010/main" val="334637944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435608" y="274638"/>
            <a:ext cx="7498080" cy="677862"/>
          </a:xfrm>
        </p:spPr>
        <p:txBody>
          <a:bodyPr>
            <a:normAutofit/>
          </a:bodyPr>
          <a:lstStyle/>
          <a:p>
            <a:r>
              <a:rPr lang="es-ES" sz="3600" b="1" dirty="0"/>
              <a:t>Crisis = oportunidad</a:t>
            </a:r>
          </a:p>
        </p:txBody>
      </p:sp>
      <p:sp>
        <p:nvSpPr>
          <p:cNvPr id="64515" name="Rectangle 3"/>
          <p:cNvSpPr>
            <a:spLocks noGrp="1" noChangeArrowheads="1"/>
          </p:cNvSpPr>
          <p:nvPr>
            <p:ph idx="1"/>
          </p:nvPr>
        </p:nvSpPr>
        <p:spPr>
          <a:xfrm>
            <a:off x="528638" y="1214438"/>
            <a:ext cx="8405050" cy="5022850"/>
          </a:xfrm>
        </p:spPr>
        <p:txBody>
          <a:bodyPr>
            <a:noAutofit/>
          </a:bodyPr>
          <a:lstStyle/>
          <a:p>
            <a:pPr>
              <a:lnSpc>
                <a:spcPct val="90000"/>
              </a:lnSpc>
            </a:pPr>
            <a:r>
              <a:rPr lang="es-ES" sz="2800" dirty="0">
                <a:latin typeface="Arial" panose="020B0604020202020204" pitchFamily="34" charset="0"/>
                <a:cs typeface="Arial" panose="020B0604020202020204" pitchFamily="34" charset="0"/>
              </a:rPr>
              <a:t>Buenas noticias</a:t>
            </a:r>
          </a:p>
          <a:p>
            <a:pPr lvl="1">
              <a:lnSpc>
                <a:spcPct val="90000"/>
              </a:lnSpc>
            </a:pPr>
            <a:r>
              <a:rPr lang="es-ES" sz="2600" dirty="0">
                <a:latin typeface="Arial" panose="020B0604020202020204" pitchFamily="34" charset="0"/>
                <a:cs typeface="Arial" panose="020B0604020202020204" pitchFamily="34" charset="0"/>
              </a:rPr>
              <a:t>Bases sociales para política exterior activa</a:t>
            </a:r>
          </a:p>
          <a:p>
            <a:pPr lvl="1">
              <a:lnSpc>
                <a:spcPct val="90000"/>
              </a:lnSpc>
            </a:pPr>
            <a:r>
              <a:rPr lang="es-ES" sz="2600" dirty="0">
                <a:latin typeface="Arial" panose="020B0604020202020204" pitchFamily="34" charset="0"/>
                <a:cs typeface="Arial" panose="020B0604020202020204" pitchFamily="34" charset="0"/>
              </a:rPr>
              <a:t>Capacidad existente (aunque mermada):</a:t>
            </a:r>
          </a:p>
          <a:p>
            <a:pPr lvl="2">
              <a:lnSpc>
                <a:spcPct val="90000"/>
              </a:lnSpc>
            </a:pPr>
            <a:r>
              <a:rPr lang="es-ES" sz="2400" dirty="0">
                <a:latin typeface="Arial" panose="020B0604020202020204" pitchFamily="34" charset="0"/>
                <a:cs typeface="Arial" panose="020B0604020202020204" pitchFamily="34" charset="0"/>
              </a:rPr>
              <a:t> SEM (profesionalismo): 1,300</a:t>
            </a:r>
          </a:p>
          <a:p>
            <a:pPr lvl="2">
              <a:lnSpc>
                <a:spcPct val="90000"/>
              </a:lnSpc>
            </a:pPr>
            <a:r>
              <a:rPr lang="es-ES" sz="2400" dirty="0">
                <a:latin typeface="Arial" panose="020B0604020202020204" pitchFamily="34" charset="0"/>
                <a:cs typeface="Arial" panose="020B0604020202020204" pitchFamily="34" charset="0"/>
              </a:rPr>
              <a:t> Red diplomática y consular (84/69-52)</a:t>
            </a:r>
          </a:p>
          <a:p>
            <a:pPr lvl="2">
              <a:lnSpc>
                <a:spcPct val="90000"/>
              </a:lnSpc>
            </a:pPr>
            <a:r>
              <a:rPr lang="es-ES" sz="2400" dirty="0">
                <a:latin typeface="Arial" panose="020B0604020202020204" pitchFamily="34" charset="0"/>
                <a:cs typeface="Arial" panose="020B0604020202020204" pitchFamily="34" charset="0"/>
              </a:rPr>
              <a:t> Diáspora (38)</a:t>
            </a:r>
          </a:p>
          <a:p>
            <a:pPr lvl="1">
              <a:lnSpc>
                <a:spcPct val="90000"/>
              </a:lnSpc>
            </a:pPr>
            <a:r>
              <a:rPr lang="es-ES" sz="2600" dirty="0">
                <a:latin typeface="Arial" panose="020B0604020202020204" pitchFamily="34" charset="0"/>
                <a:cs typeface="Arial" panose="020B0604020202020204" pitchFamily="34" charset="0"/>
              </a:rPr>
              <a:t>Canciller profesional (Alicia Bárcena), pero rebasada y con restricciones estructurales</a:t>
            </a:r>
          </a:p>
          <a:p>
            <a:pPr lvl="1">
              <a:lnSpc>
                <a:spcPct val="90000"/>
              </a:lnSpc>
            </a:pPr>
            <a:r>
              <a:rPr lang="es-ES" sz="2600" dirty="0">
                <a:latin typeface="Arial" panose="020B0604020202020204" pitchFamily="34" charset="0"/>
                <a:cs typeface="Arial" panose="020B0604020202020204" pitchFamily="34" charset="0"/>
              </a:rPr>
              <a:t>Integración económica = aliados egoístas</a:t>
            </a:r>
          </a:p>
          <a:p>
            <a:pPr lvl="1">
              <a:lnSpc>
                <a:spcPct val="90000"/>
              </a:lnSpc>
            </a:pPr>
            <a:endParaRPr lang="es-ES" sz="2600" dirty="0">
              <a:latin typeface="Arial" panose="020B0604020202020204" pitchFamily="34" charset="0"/>
              <a:cs typeface="Arial" panose="020B0604020202020204" pitchFamily="34" charset="0"/>
            </a:endParaRPr>
          </a:p>
          <a:p>
            <a:pPr lvl="1">
              <a:lnSpc>
                <a:spcPct val="90000"/>
              </a:lnSpc>
            </a:pPr>
            <a:endParaRPr lang="es-ES" sz="2600" dirty="0">
              <a:latin typeface="Arial" panose="020B0604020202020204" pitchFamily="34" charset="0"/>
              <a:cs typeface="Arial" panose="020B0604020202020204" pitchFamily="34" charset="0"/>
            </a:endParaRPr>
          </a:p>
        </p:txBody>
      </p:sp>
      <p:pic>
        <p:nvPicPr>
          <p:cNvPr id="64516" name="Picture 4" descr="cide"/>
          <p:cNvPicPr>
            <a:picLocks noChangeAspect="1" noChangeArrowheads="1"/>
          </p:cNvPicPr>
          <p:nvPr/>
        </p:nvPicPr>
        <p:blipFill>
          <a:blip r:embed="rId2" cstate="print"/>
          <a:srcRect/>
          <a:stretch>
            <a:fillRect/>
          </a:stretch>
        </p:blipFill>
        <p:spPr bwMode="auto">
          <a:xfrm>
            <a:off x="8243888" y="115888"/>
            <a:ext cx="669925" cy="836612"/>
          </a:xfrm>
          <a:prstGeom prst="rect">
            <a:avLst/>
          </a:prstGeom>
          <a:noFill/>
        </p:spPr>
      </p:pic>
    </p:spTree>
    <p:extLst>
      <p:ext uri="{BB962C8B-B14F-4D97-AF65-F5344CB8AC3E}">
        <p14:creationId xmlns:p14="http://schemas.microsoft.com/office/powerpoint/2010/main" val="225319044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35EC96AC-48DA-4BE1-B7A9-4CA25A557BC4}"/>
              </a:ext>
            </a:extLst>
          </p:cNvPr>
          <p:cNvGrpSpPr/>
          <p:nvPr/>
        </p:nvGrpSpPr>
        <p:grpSpPr>
          <a:xfrm>
            <a:off x="-59080" y="2097219"/>
            <a:ext cx="4631079" cy="3078119"/>
            <a:chOff x="386288" y="1260944"/>
            <a:chExt cx="6174772" cy="4104158"/>
          </a:xfrm>
        </p:grpSpPr>
        <p:pic>
          <p:nvPicPr>
            <p:cNvPr id="8" name="Imagen 7">
              <a:extLst>
                <a:ext uri="{FF2B5EF4-FFF2-40B4-BE49-F238E27FC236}">
                  <a16:creationId xmlns:a16="http://schemas.microsoft.com/office/drawing/2014/main" id="{96666D6C-9CC4-456A-AB30-F8AFC17CBBD3}"/>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l="50907" t="14115" r="9352" b="39962"/>
            <a:stretch/>
          </p:blipFill>
          <p:spPr>
            <a:xfrm>
              <a:off x="2860646" y="1260944"/>
              <a:ext cx="3700414" cy="4104158"/>
            </a:xfrm>
            <a:prstGeom prst="rect">
              <a:avLst/>
            </a:prstGeom>
          </p:spPr>
        </p:pic>
        <p:sp>
          <p:nvSpPr>
            <p:cNvPr id="10" name="object 110">
              <a:extLst>
                <a:ext uri="{FF2B5EF4-FFF2-40B4-BE49-F238E27FC236}">
                  <a16:creationId xmlns:a16="http://schemas.microsoft.com/office/drawing/2014/main" id="{0A798FC5-A1FA-4C8E-B603-E0C9F520E4CD}"/>
                </a:ext>
              </a:extLst>
            </p:cNvPr>
            <p:cNvSpPr txBox="1"/>
            <p:nvPr/>
          </p:nvSpPr>
          <p:spPr>
            <a:xfrm>
              <a:off x="624860" y="1472855"/>
              <a:ext cx="2165460" cy="378053"/>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Combatir </a:t>
              </a:r>
              <a:r>
                <a:rPr sz="900" b="1" spc="-23" dirty="0">
                  <a:solidFill>
                    <a:srgbClr val="58595B"/>
                  </a:solidFill>
                  <a:latin typeface="Arial"/>
                  <a:cs typeface="Arial"/>
                </a:rPr>
                <a:t>el </a:t>
              </a:r>
              <a:r>
                <a:rPr sz="900" b="1" spc="-26" dirty="0">
                  <a:solidFill>
                    <a:srgbClr val="58595B"/>
                  </a:solidFill>
                  <a:latin typeface="Arial"/>
                  <a:cs typeface="Arial"/>
                </a:rPr>
                <a:t>narcotráfico </a:t>
              </a:r>
              <a:r>
                <a:rPr sz="900" b="1" spc="-46" dirty="0">
                  <a:solidFill>
                    <a:srgbClr val="58595B"/>
                  </a:solidFill>
                  <a:latin typeface="Arial"/>
                  <a:cs typeface="Arial"/>
                </a:rPr>
                <a:t>y </a:t>
              </a:r>
              <a:r>
                <a:rPr sz="900" b="1" spc="-23" dirty="0">
                  <a:solidFill>
                    <a:srgbClr val="58595B"/>
                  </a:solidFill>
                  <a:latin typeface="Arial"/>
                  <a:cs typeface="Arial"/>
                </a:rPr>
                <a:t>el </a:t>
              </a:r>
              <a:r>
                <a:rPr sz="900" b="1" spc="-26" dirty="0">
                  <a:solidFill>
                    <a:srgbClr val="58595B"/>
                  </a:solidFill>
                  <a:latin typeface="Arial"/>
                  <a:cs typeface="Arial"/>
                </a:rPr>
                <a:t>crimen</a:t>
              </a:r>
              <a:r>
                <a:rPr sz="900" b="1" spc="26" dirty="0">
                  <a:solidFill>
                    <a:srgbClr val="58595B"/>
                  </a:solidFill>
                  <a:latin typeface="Arial"/>
                  <a:cs typeface="Arial"/>
                </a:rPr>
                <a:t> </a:t>
              </a:r>
              <a:r>
                <a:rPr sz="900" b="1" spc="-28" dirty="0">
                  <a:solidFill>
                    <a:srgbClr val="58595B"/>
                  </a:solidFill>
                  <a:latin typeface="Arial"/>
                  <a:cs typeface="Arial"/>
                </a:rPr>
                <a:t>organizado</a:t>
              </a:r>
              <a:endParaRPr sz="900" dirty="0">
                <a:latin typeface="Arial"/>
                <a:cs typeface="Arial"/>
              </a:endParaRPr>
            </a:p>
          </p:txBody>
        </p:sp>
        <p:sp>
          <p:nvSpPr>
            <p:cNvPr id="11" name="object 111">
              <a:extLst>
                <a:ext uri="{FF2B5EF4-FFF2-40B4-BE49-F238E27FC236}">
                  <a16:creationId xmlns:a16="http://schemas.microsoft.com/office/drawing/2014/main" id="{0EC2DB34-270B-4D3D-B902-6615ABF4AD9D}"/>
                </a:ext>
              </a:extLst>
            </p:cNvPr>
            <p:cNvSpPr txBox="1"/>
            <p:nvPr/>
          </p:nvSpPr>
          <p:spPr>
            <a:xfrm>
              <a:off x="386288" y="1999211"/>
              <a:ext cx="2483732" cy="378053"/>
            </a:xfrm>
            <a:prstGeom prst="rect">
              <a:avLst/>
            </a:prstGeom>
          </p:spPr>
          <p:txBody>
            <a:bodyPr vert="horz" wrap="square" lIns="0" tIns="6478" rIns="0" bIns="0" rtlCol="0">
              <a:spAutoFit/>
            </a:bodyPr>
            <a:lstStyle/>
            <a:p>
              <a:pPr marL="6478" algn="ctr">
                <a:spcBef>
                  <a:spcPts val="51"/>
                </a:spcBef>
              </a:pPr>
              <a:r>
                <a:rPr sz="900" b="1" spc="-31" dirty="0">
                  <a:solidFill>
                    <a:srgbClr val="58595B"/>
                  </a:solidFill>
                  <a:latin typeface="Arial"/>
                  <a:cs typeface="Arial"/>
                </a:rPr>
                <a:t>Promover</a:t>
              </a:r>
              <a:r>
                <a:rPr sz="900" b="1" spc="-11" dirty="0">
                  <a:solidFill>
                    <a:srgbClr val="58595B"/>
                  </a:solidFill>
                  <a:latin typeface="Arial"/>
                  <a:cs typeface="Arial"/>
                </a:rPr>
                <a:t> </a:t>
              </a:r>
              <a:r>
                <a:rPr sz="900" b="1" spc="-23" dirty="0">
                  <a:solidFill>
                    <a:srgbClr val="58595B"/>
                  </a:solidFill>
                  <a:latin typeface="Arial"/>
                  <a:cs typeface="Arial"/>
                </a:rPr>
                <a:t>la</a:t>
              </a:r>
              <a:r>
                <a:rPr sz="900" b="1" spc="-13" dirty="0">
                  <a:solidFill>
                    <a:srgbClr val="58595B"/>
                  </a:solidFill>
                  <a:latin typeface="Arial"/>
                  <a:cs typeface="Arial"/>
                </a:rPr>
                <a:t> </a:t>
              </a:r>
              <a:r>
                <a:rPr sz="900" b="1" spc="-26" dirty="0">
                  <a:solidFill>
                    <a:srgbClr val="58595B"/>
                  </a:solidFill>
                  <a:latin typeface="Arial"/>
                  <a:cs typeface="Arial"/>
                </a:rPr>
                <a:t>venta</a:t>
              </a:r>
              <a:r>
                <a:rPr sz="900" b="1" spc="-11" dirty="0">
                  <a:solidFill>
                    <a:srgbClr val="58595B"/>
                  </a:solidFill>
                  <a:latin typeface="Arial"/>
                  <a:cs typeface="Arial"/>
                </a:rPr>
                <a:t> </a:t>
              </a:r>
              <a:r>
                <a:rPr sz="900" b="1" spc="-31" dirty="0">
                  <a:solidFill>
                    <a:srgbClr val="58595B"/>
                  </a:solidFill>
                  <a:latin typeface="Arial"/>
                  <a:cs typeface="Arial"/>
                </a:rPr>
                <a:t>de</a:t>
              </a:r>
              <a:r>
                <a:rPr sz="900" b="1" spc="-11" dirty="0">
                  <a:solidFill>
                    <a:srgbClr val="58595B"/>
                  </a:solidFill>
                  <a:latin typeface="Arial"/>
                  <a:cs typeface="Arial"/>
                </a:rPr>
                <a:t> </a:t>
              </a:r>
              <a:r>
                <a:rPr sz="900" b="1" spc="-28" dirty="0">
                  <a:solidFill>
                    <a:srgbClr val="58595B"/>
                  </a:solidFill>
                  <a:latin typeface="Arial"/>
                  <a:cs typeface="Arial"/>
                </a:rPr>
                <a:t>productos</a:t>
              </a:r>
              <a:r>
                <a:rPr sz="900" b="1" spc="-11" dirty="0">
                  <a:solidFill>
                    <a:srgbClr val="58595B"/>
                  </a:solidFill>
                  <a:latin typeface="Arial"/>
                  <a:cs typeface="Arial"/>
                </a:rPr>
                <a:t> </a:t>
              </a:r>
              <a:r>
                <a:rPr sz="900" b="1" spc="-31" dirty="0">
                  <a:solidFill>
                    <a:srgbClr val="58595B"/>
                  </a:solidFill>
                  <a:latin typeface="Arial"/>
                  <a:cs typeface="Arial"/>
                </a:rPr>
                <a:t>mexicanos</a:t>
              </a:r>
              <a:r>
                <a:rPr sz="900" b="1" spc="-11" dirty="0">
                  <a:solidFill>
                    <a:srgbClr val="58595B"/>
                  </a:solidFill>
                  <a:latin typeface="Arial"/>
                  <a:cs typeface="Arial"/>
                </a:rPr>
                <a:t> </a:t>
              </a:r>
              <a:r>
                <a:rPr sz="900" b="1" spc="-28" dirty="0">
                  <a:solidFill>
                    <a:srgbClr val="58595B"/>
                  </a:solidFill>
                  <a:latin typeface="Arial"/>
                  <a:cs typeface="Arial"/>
                </a:rPr>
                <a:t>en</a:t>
              </a:r>
              <a:r>
                <a:rPr sz="900" b="1" spc="-11" dirty="0">
                  <a:solidFill>
                    <a:srgbClr val="58595B"/>
                  </a:solidFill>
                  <a:latin typeface="Arial"/>
                  <a:cs typeface="Arial"/>
                </a:rPr>
                <a:t> </a:t>
              </a:r>
              <a:r>
                <a:rPr sz="900" b="1" spc="-28" dirty="0">
                  <a:solidFill>
                    <a:srgbClr val="58595B"/>
                  </a:solidFill>
                  <a:latin typeface="Arial"/>
                  <a:cs typeface="Arial"/>
                </a:rPr>
                <a:t>otros</a:t>
              </a:r>
              <a:r>
                <a:rPr sz="900" b="1" spc="-11" dirty="0">
                  <a:solidFill>
                    <a:srgbClr val="58595B"/>
                  </a:solidFill>
                  <a:latin typeface="Arial"/>
                  <a:cs typeface="Arial"/>
                </a:rPr>
                <a:t> </a:t>
              </a:r>
              <a:r>
                <a:rPr sz="900" b="1" spc="-31" dirty="0">
                  <a:solidFill>
                    <a:srgbClr val="58595B"/>
                  </a:solidFill>
                  <a:latin typeface="Arial"/>
                  <a:cs typeface="Arial"/>
                </a:rPr>
                <a:t>países</a:t>
              </a:r>
              <a:endParaRPr sz="900" dirty="0">
                <a:latin typeface="Arial"/>
                <a:cs typeface="Arial"/>
              </a:endParaRPr>
            </a:p>
          </p:txBody>
        </p:sp>
        <p:sp>
          <p:nvSpPr>
            <p:cNvPr id="12" name="object 112">
              <a:extLst>
                <a:ext uri="{FF2B5EF4-FFF2-40B4-BE49-F238E27FC236}">
                  <a16:creationId xmlns:a16="http://schemas.microsoft.com/office/drawing/2014/main" id="{E6BBBF30-5F26-47CA-A818-5DE4E3D3AB6F}"/>
                </a:ext>
              </a:extLst>
            </p:cNvPr>
            <p:cNvSpPr txBox="1"/>
            <p:nvPr/>
          </p:nvSpPr>
          <p:spPr>
            <a:xfrm>
              <a:off x="962617" y="2485164"/>
              <a:ext cx="1524947" cy="378053"/>
            </a:xfrm>
            <a:prstGeom prst="rect">
              <a:avLst/>
            </a:prstGeom>
          </p:spPr>
          <p:txBody>
            <a:bodyPr vert="horz" wrap="square" lIns="0" tIns="6478" rIns="0" bIns="0" rtlCol="0">
              <a:spAutoFit/>
            </a:bodyPr>
            <a:lstStyle/>
            <a:p>
              <a:pPr marL="6478" algn="ctr">
                <a:spcBef>
                  <a:spcPts val="51"/>
                </a:spcBef>
              </a:pPr>
              <a:r>
                <a:rPr sz="900" b="1" spc="-31" dirty="0">
                  <a:solidFill>
                    <a:srgbClr val="58595B"/>
                  </a:solidFill>
                  <a:latin typeface="Arial"/>
                  <a:cs typeface="Arial"/>
                </a:rPr>
                <a:t>Promover </a:t>
              </a:r>
              <a:r>
                <a:rPr sz="900" b="1" spc="-23" dirty="0">
                  <a:solidFill>
                    <a:srgbClr val="58595B"/>
                  </a:solidFill>
                  <a:latin typeface="Arial"/>
                  <a:cs typeface="Arial"/>
                </a:rPr>
                <a:t>la cultura</a:t>
              </a:r>
              <a:r>
                <a:rPr sz="900" b="1" spc="2" dirty="0">
                  <a:solidFill>
                    <a:srgbClr val="58595B"/>
                  </a:solidFill>
                  <a:latin typeface="Arial"/>
                  <a:cs typeface="Arial"/>
                </a:rPr>
                <a:t> </a:t>
              </a:r>
              <a:r>
                <a:rPr sz="900" b="1" spc="-28" dirty="0">
                  <a:solidFill>
                    <a:srgbClr val="58595B"/>
                  </a:solidFill>
                  <a:latin typeface="Arial"/>
                  <a:cs typeface="Arial"/>
                </a:rPr>
                <a:t>mexicana</a:t>
              </a:r>
              <a:endParaRPr sz="900" dirty="0">
                <a:latin typeface="Arial"/>
                <a:cs typeface="Arial"/>
              </a:endParaRPr>
            </a:p>
          </p:txBody>
        </p:sp>
        <p:sp>
          <p:nvSpPr>
            <p:cNvPr id="13" name="object 113">
              <a:extLst>
                <a:ext uri="{FF2B5EF4-FFF2-40B4-BE49-F238E27FC236}">
                  <a16:creationId xmlns:a16="http://schemas.microsoft.com/office/drawing/2014/main" id="{508919C1-76FE-4C38-B5DA-CFCCDE983C28}"/>
                </a:ext>
              </a:extLst>
            </p:cNvPr>
            <p:cNvSpPr txBox="1"/>
            <p:nvPr/>
          </p:nvSpPr>
          <p:spPr>
            <a:xfrm>
              <a:off x="847748" y="2996265"/>
              <a:ext cx="1727473" cy="378053"/>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Proteger </a:t>
              </a:r>
              <a:r>
                <a:rPr sz="900" b="1" spc="-23" dirty="0">
                  <a:solidFill>
                    <a:srgbClr val="58595B"/>
                  </a:solidFill>
                  <a:latin typeface="Arial"/>
                  <a:cs typeface="Arial"/>
                </a:rPr>
                <a:t>el </a:t>
              </a:r>
              <a:r>
                <a:rPr sz="900" b="1" spc="-26" dirty="0">
                  <a:solidFill>
                    <a:srgbClr val="58595B"/>
                  </a:solidFill>
                  <a:latin typeface="Arial"/>
                  <a:cs typeface="Arial"/>
                </a:rPr>
                <a:t>medio</a:t>
              </a:r>
              <a:r>
                <a:rPr sz="900" b="1" spc="-2" dirty="0">
                  <a:solidFill>
                    <a:srgbClr val="58595B"/>
                  </a:solidFill>
                  <a:latin typeface="Arial"/>
                  <a:cs typeface="Arial"/>
                </a:rPr>
                <a:t> </a:t>
              </a:r>
              <a:r>
                <a:rPr sz="900" b="1" spc="-26" dirty="0">
                  <a:solidFill>
                    <a:srgbClr val="58595B"/>
                  </a:solidFill>
                  <a:latin typeface="Arial"/>
                  <a:cs typeface="Arial"/>
                </a:rPr>
                <a:t>ambiente</a:t>
              </a:r>
              <a:endParaRPr sz="900" dirty="0">
                <a:latin typeface="Arial"/>
                <a:cs typeface="Arial"/>
              </a:endParaRPr>
            </a:p>
          </p:txBody>
        </p:sp>
        <p:sp>
          <p:nvSpPr>
            <p:cNvPr id="14" name="object 114">
              <a:extLst>
                <a:ext uri="{FF2B5EF4-FFF2-40B4-BE49-F238E27FC236}">
                  <a16:creationId xmlns:a16="http://schemas.microsoft.com/office/drawing/2014/main" id="{ED446746-3141-409A-A3B2-58A9AC0A8398}"/>
                </a:ext>
              </a:extLst>
            </p:cNvPr>
            <p:cNvSpPr txBox="1"/>
            <p:nvPr/>
          </p:nvSpPr>
          <p:spPr>
            <a:xfrm>
              <a:off x="1256380" y="3513170"/>
              <a:ext cx="1086201" cy="193388"/>
            </a:xfrm>
            <a:prstGeom prst="rect">
              <a:avLst/>
            </a:prstGeom>
          </p:spPr>
          <p:txBody>
            <a:bodyPr vert="horz" wrap="square" lIns="0" tIns="6478" rIns="0" bIns="0" rtlCol="0">
              <a:spAutoFit/>
            </a:bodyPr>
            <a:lstStyle/>
            <a:p>
              <a:pPr marL="6478">
                <a:spcBef>
                  <a:spcPts val="51"/>
                </a:spcBef>
              </a:pPr>
              <a:r>
                <a:rPr sz="900" b="1" spc="-26" dirty="0">
                  <a:solidFill>
                    <a:srgbClr val="58595B"/>
                  </a:solidFill>
                  <a:latin typeface="Arial"/>
                  <a:cs typeface="Arial"/>
                </a:rPr>
                <a:t>Atraer</a:t>
              </a:r>
              <a:r>
                <a:rPr sz="900" b="1" spc="-38" dirty="0">
                  <a:solidFill>
                    <a:srgbClr val="58595B"/>
                  </a:solidFill>
                  <a:latin typeface="Arial"/>
                  <a:cs typeface="Arial"/>
                </a:rPr>
                <a:t> </a:t>
              </a:r>
              <a:r>
                <a:rPr sz="900" b="1" spc="-23" dirty="0">
                  <a:solidFill>
                    <a:srgbClr val="58595B"/>
                  </a:solidFill>
                  <a:latin typeface="Arial"/>
                  <a:cs typeface="Arial"/>
                </a:rPr>
                <a:t>turistas</a:t>
              </a:r>
              <a:endParaRPr sz="900" dirty="0">
                <a:latin typeface="Arial"/>
                <a:cs typeface="Arial"/>
              </a:endParaRPr>
            </a:p>
          </p:txBody>
        </p:sp>
        <p:sp>
          <p:nvSpPr>
            <p:cNvPr id="15" name="object 115">
              <a:extLst>
                <a:ext uri="{FF2B5EF4-FFF2-40B4-BE49-F238E27FC236}">
                  <a16:creationId xmlns:a16="http://schemas.microsoft.com/office/drawing/2014/main" id="{9BD91EAA-7E23-4CA2-AAF8-5F6A4A4C1CD0}"/>
                </a:ext>
              </a:extLst>
            </p:cNvPr>
            <p:cNvSpPr txBox="1"/>
            <p:nvPr/>
          </p:nvSpPr>
          <p:spPr>
            <a:xfrm>
              <a:off x="847748" y="3907796"/>
              <a:ext cx="2012899" cy="378053"/>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Proteger</a:t>
              </a:r>
              <a:r>
                <a:rPr sz="900" b="1" spc="-11" dirty="0">
                  <a:solidFill>
                    <a:srgbClr val="58595B"/>
                  </a:solidFill>
                  <a:latin typeface="Arial"/>
                  <a:cs typeface="Arial"/>
                </a:rPr>
                <a:t> </a:t>
              </a:r>
              <a:r>
                <a:rPr sz="900" b="1" spc="-31" dirty="0">
                  <a:solidFill>
                    <a:srgbClr val="58595B"/>
                  </a:solidFill>
                  <a:latin typeface="Arial"/>
                  <a:cs typeface="Arial"/>
                </a:rPr>
                <a:t>los</a:t>
              </a:r>
              <a:r>
                <a:rPr sz="900" b="1" spc="-8" dirty="0">
                  <a:solidFill>
                    <a:srgbClr val="58595B"/>
                  </a:solidFill>
                  <a:latin typeface="Arial"/>
                  <a:cs typeface="Arial"/>
                </a:rPr>
                <a:t> </a:t>
              </a:r>
              <a:r>
                <a:rPr sz="900" b="1" spc="-28" dirty="0">
                  <a:solidFill>
                    <a:srgbClr val="58595B"/>
                  </a:solidFill>
                  <a:latin typeface="Arial"/>
                  <a:cs typeface="Arial"/>
                </a:rPr>
                <a:t>intereses</a:t>
              </a:r>
              <a:r>
                <a:rPr sz="900" b="1" spc="-11" dirty="0">
                  <a:solidFill>
                    <a:srgbClr val="58595B"/>
                  </a:solidFill>
                  <a:latin typeface="Arial"/>
                  <a:cs typeface="Arial"/>
                </a:rPr>
                <a:t> </a:t>
              </a:r>
              <a:r>
                <a:rPr sz="900" b="1" spc="-31" dirty="0">
                  <a:solidFill>
                    <a:srgbClr val="58595B"/>
                  </a:solidFill>
                  <a:latin typeface="Arial"/>
                  <a:cs typeface="Arial"/>
                </a:rPr>
                <a:t>de</a:t>
              </a:r>
              <a:r>
                <a:rPr sz="900" b="1" spc="-8" dirty="0">
                  <a:solidFill>
                    <a:srgbClr val="58595B"/>
                  </a:solidFill>
                  <a:latin typeface="Arial"/>
                  <a:cs typeface="Arial"/>
                </a:rPr>
                <a:t> </a:t>
              </a:r>
              <a:r>
                <a:rPr sz="900" b="1" spc="-31" dirty="0">
                  <a:solidFill>
                    <a:srgbClr val="58595B"/>
                  </a:solidFill>
                  <a:latin typeface="Arial"/>
                  <a:cs typeface="Arial"/>
                </a:rPr>
                <a:t>los</a:t>
              </a:r>
              <a:r>
                <a:rPr sz="900" b="1" spc="-11" dirty="0">
                  <a:solidFill>
                    <a:srgbClr val="58595B"/>
                  </a:solidFill>
                  <a:latin typeface="Arial"/>
                  <a:cs typeface="Arial"/>
                </a:rPr>
                <a:t> </a:t>
              </a:r>
              <a:r>
                <a:rPr sz="900" b="1" spc="-31" dirty="0">
                  <a:solidFill>
                    <a:srgbClr val="58595B"/>
                  </a:solidFill>
                  <a:latin typeface="Arial"/>
                  <a:cs typeface="Arial"/>
                </a:rPr>
                <a:t>mexicanos</a:t>
              </a:r>
              <a:r>
                <a:rPr sz="900" b="1" spc="-8" dirty="0">
                  <a:solidFill>
                    <a:srgbClr val="58595B"/>
                  </a:solidFill>
                  <a:latin typeface="Arial"/>
                  <a:cs typeface="Arial"/>
                </a:rPr>
                <a:t> </a:t>
              </a:r>
              <a:r>
                <a:rPr sz="900" b="1" spc="-28" dirty="0">
                  <a:solidFill>
                    <a:srgbClr val="58595B"/>
                  </a:solidFill>
                  <a:latin typeface="Arial"/>
                  <a:cs typeface="Arial"/>
                </a:rPr>
                <a:t>en</a:t>
              </a:r>
              <a:r>
                <a:rPr sz="900" b="1" spc="-11" dirty="0">
                  <a:solidFill>
                    <a:srgbClr val="58595B"/>
                  </a:solidFill>
                  <a:latin typeface="Arial"/>
                  <a:cs typeface="Arial"/>
                </a:rPr>
                <a:t> </a:t>
              </a:r>
              <a:r>
                <a:rPr sz="900" b="1" spc="-28" dirty="0">
                  <a:solidFill>
                    <a:srgbClr val="58595B"/>
                  </a:solidFill>
                  <a:latin typeface="Arial"/>
                  <a:cs typeface="Arial"/>
                </a:rPr>
                <a:t>otros</a:t>
              </a:r>
              <a:r>
                <a:rPr sz="900" b="1" spc="-8" dirty="0">
                  <a:solidFill>
                    <a:srgbClr val="58595B"/>
                  </a:solidFill>
                  <a:latin typeface="Arial"/>
                  <a:cs typeface="Arial"/>
                </a:rPr>
                <a:t> </a:t>
              </a:r>
              <a:r>
                <a:rPr sz="900" b="1" spc="-31" dirty="0">
                  <a:solidFill>
                    <a:srgbClr val="58595B"/>
                  </a:solidFill>
                  <a:latin typeface="Arial"/>
                  <a:cs typeface="Arial"/>
                </a:rPr>
                <a:t>países</a:t>
              </a:r>
              <a:endParaRPr sz="900" dirty="0">
                <a:latin typeface="Arial"/>
                <a:cs typeface="Arial"/>
              </a:endParaRPr>
            </a:p>
          </p:txBody>
        </p:sp>
        <p:sp>
          <p:nvSpPr>
            <p:cNvPr id="16" name="object 116">
              <a:extLst>
                <a:ext uri="{FF2B5EF4-FFF2-40B4-BE49-F238E27FC236}">
                  <a16:creationId xmlns:a16="http://schemas.microsoft.com/office/drawing/2014/main" id="{DA92B46D-FE70-4F02-8584-498BD7DD60A0}"/>
                </a:ext>
              </a:extLst>
            </p:cNvPr>
            <p:cNvSpPr txBox="1"/>
            <p:nvPr/>
          </p:nvSpPr>
          <p:spPr>
            <a:xfrm>
              <a:off x="821308" y="4444689"/>
              <a:ext cx="2012899" cy="378053"/>
            </a:xfrm>
            <a:prstGeom prst="rect">
              <a:avLst/>
            </a:prstGeom>
          </p:spPr>
          <p:txBody>
            <a:bodyPr vert="horz" wrap="square" lIns="0" tIns="6478" rIns="0" bIns="0" rtlCol="0">
              <a:spAutoFit/>
            </a:bodyPr>
            <a:lstStyle/>
            <a:p>
              <a:pPr marL="6478" algn="ctr">
                <a:spcBef>
                  <a:spcPts val="51"/>
                </a:spcBef>
              </a:pPr>
              <a:r>
                <a:rPr sz="900" b="1" spc="-31" dirty="0">
                  <a:solidFill>
                    <a:srgbClr val="58595B"/>
                  </a:solidFill>
                  <a:latin typeface="Arial"/>
                  <a:cs typeface="Arial"/>
                </a:rPr>
                <a:t>Promover </a:t>
              </a:r>
              <a:r>
                <a:rPr sz="900" b="1" spc="-23" dirty="0">
                  <a:solidFill>
                    <a:srgbClr val="58595B"/>
                  </a:solidFill>
                  <a:latin typeface="Arial"/>
                  <a:cs typeface="Arial"/>
                </a:rPr>
                <a:t>la </a:t>
              </a:r>
              <a:r>
                <a:rPr sz="900" b="1" spc="-28" dirty="0">
                  <a:solidFill>
                    <a:srgbClr val="58595B"/>
                  </a:solidFill>
                  <a:latin typeface="Arial"/>
                  <a:cs typeface="Arial"/>
                </a:rPr>
                <a:t>paz </a:t>
              </a:r>
              <a:r>
                <a:rPr sz="900" b="1" spc="-46" dirty="0">
                  <a:solidFill>
                    <a:srgbClr val="58595B"/>
                  </a:solidFill>
                  <a:latin typeface="Arial"/>
                  <a:cs typeface="Arial"/>
                </a:rPr>
                <a:t>y </a:t>
              </a:r>
              <a:r>
                <a:rPr sz="900" b="1" spc="-23" dirty="0">
                  <a:solidFill>
                    <a:srgbClr val="58595B"/>
                  </a:solidFill>
                  <a:latin typeface="Arial"/>
                  <a:cs typeface="Arial"/>
                </a:rPr>
                <a:t>la </a:t>
              </a:r>
              <a:r>
                <a:rPr sz="900" b="1" spc="-28" dirty="0">
                  <a:solidFill>
                    <a:srgbClr val="58595B"/>
                  </a:solidFill>
                  <a:latin typeface="Arial"/>
                  <a:cs typeface="Arial"/>
                </a:rPr>
                <a:t>seguridad</a:t>
              </a:r>
              <a:r>
                <a:rPr sz="900" b="1" spc="23" dirty="0">
                  <a:solidFill>
                    <a:srgbClr val="58595B"/>
                  </a:solidFill>
                  <a:latin typeface="Arial"/>
                  <a:cs typeface="Arial"/>
                </a:rPr>
                <a:t> </a:t>
              </a:r>
              <a:r>
                <a:rPr sz="900" b="1" spc="-23" dirty="0">
                  <a:solidFill>
                    <a:srgbClr val="58595B"/>
                  </a:solidFill>
                  <a:latin typeface="Arial"/>
                  <a:cs typeface="Arial"/>
                </a:rPr>
                <a:t>internacional</a:t>
              </a:r>
              <a:endParaRPr sz="900" dirty="0">
                <a:latin typeface="Arial"/>
                <a:cs typeface="Arial"/>
              </a:endParaRPr>
            </a:p>
          </p:txBody>
        </p:sp>
        <p:sp>
          <p:nvSpPr>
            <p:cNvPr id="17" name="object 117">
              <a:extLst>
                <a:ext uri="{FF2B5EF4-FFF2-40B4-BE49-F238E27FC236}">
                  <a16:creationId xmlns:a16="http://schemas.microsoft.com/office/drawing/2014/main" id="{DEB3C8CC-6797-43AD-BBFC-716B82772E46}"/>
                </a:ext>
              </a:extLst>
            </p:cNvPr>
            <p:cNvSpPr txBox="1"/>
            <p:nvPr/>
          </p:nvSpPr>
          <p:spPr>
            <a:xfrm>
              <a:off x="738315" y="4939365"/>
              <a:ext cx="2131704" cy="378053"/>
            </a:xfrm>
            <a:prstGeom prst="rect">
              <a:avLst/>
            </a:prstGeom>
          </p:spPr>
          <p:txBody>
            <a:bodyPr vert="horz" wrap="square" lIns="0" tIns="6478" rIns="0" bIns="0" rtlCol="0">
              <a:spAutoFit/>
            </a:bodyPr>
            <a:lstStyle/>
            <a:p>
              <a:pPr marL="6478" algn="ctr">
                <a:spcBef>
                  <a:spcPts val="51"/>
                </a:spcBef>
              </a:pPr>
              <a:r>
                <a:rPr sz="900" b="1" spc="-26" dirty="0">
                  <a:solidFill>
                    <a:srgbClr val="58595B"/>
                  </a:solidFill>
                  <a:latin typeface="Arial"/>
                  <a:cs typeface="Arial"/>
                </a:rPr>
                <a:t>Atraer </a:t>
              </a:r>
              <a:r>
                <a:rPr sz="900" b="1" spc="-23" dirty="0">
                  <a:solidFill>
                    <a:srgbClr val="58595B"/>
                  </a:solidFill>
                  <a:latin typeface="Arial"/>
                  <a:cs typeface="Arial"/>
                </a:rPr>
                <a:t>la </a:t>
              </a:r>
              <a:r>
                <a:rPr sz="900" b="1" spc="-26" dirty="0">
                  <a:solidFill>
                    <a:srgbClr val="58595B"/>
                  </a:solidFill>
                  <a:latin typeface="Arial"/>
                  <a:cs typeface="Arial"/>
                </a:rPr>
                <a:t>inversión extranjera </a:t>
              </a:r>
              <a:r>
                <a:rPr sz="900" b="1" spc="-31" dirty="0">
                  <a:solidFill>
                    <a:srgbClr val="58595B"/>
                  </a:solidFill>
                  <a:latin typeface="Arial"/>
                  <a:cs typeface="Arial"/>
                </a:rPr>
                <a:t>a</a:t>
              </a:r>
              <a:r>
                <a:rPr sz="900" b="1" spc="31" dirty="0">
                  <a:solidFill>
                    <a:srgbClr val="58595B"/>
                  </a:solidFill>
                  <a:latin typeface="Arial"/>
                  <a:cs typeface="Arial"/>
                </a:rPr>
                <a:t> </a:t>
              </a:r>
              <a:r>
                <a:rPr sz="900" b="1" spc="-23" dirty="0">
                  <a:solidFill>
                    <a:srgbClr val="58595B"/>
                  </a:solidFill>
                  <a:latin typeface="Arial"/>
                  <a:cs typeface="Arial"/>
                </a:rPr>
                <a:t>México</a:t>
              </a:r>
              <a:endParaRPr sz="900" dirty="0">
                <a:latin typeface="Arial"/>
                <a:cs typeface="Arial"/>
              </a:endParaRPr>
            </a:p>
          </p:txBody>
        </p:sp>
      </p:grpSp>
      <p:grpSp>
        <p:nvGrpSpPr>
          <p:cNvPr id="24" name="Grupo 23">
            <a:extLst>
              <a:ext uri="{FF2B5EF4-FFF2-40B4-BE49-F238E27FC236}">
                <a16:creationId xmlns:a16="http://schemas.microsoft.com/office/drawing/2014/main" id="{8BA62CDB-6295-4583-9D9C-07193489E10A}"/>
              </a:ext>
            </a:extLst>
          </p:cNvPr>
          <p:cNvGrpSpPr/>
          <p:nvPr/>
        </p:nvGrpSpPr>
        <p:grpSpPr>
          <a:xfrm>
            <a:off x="4372238" y="2544826"/>
            <a:ext cx="4023532" cy="2317968"/>
            <a:chOff x="6399652" y="2846911"/>
            <a:chExt cx="5364709" cy="3090624"/>
          </a:xfrm>
        </p:grpSpPr>
        <p:pic>
          <p:nvPicPr>
            <p:cNvPr id="9" name="Imagen 8">
              <a:extLst>
                <a:ext uri="{FF2B5EF4-FFF2-40B4-BE49-F238E27FC236}">
                  <a16:creationId xmlns:a16="http://schemas.microsoft.com/office/drawing/2014/main" id="{9E9E6E96-0324-460D-8927-D5C41721538E}"/>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l="50946" t="60397" r="18206" b="6661"/>
            <a:stretch/>
          </p:blipFill>
          <p:spPr>
            <a:xfrm>
              <a:off x="8766495" y="2864872"/>
              <a:ext cx="2997866" cy="3072663"/>
            </a:xfrm>
            <a:prstGeom prst="rect">
              <a:avLst/>
            </a:prstGeom>
          </p:spPr>
        </p:pic>
        <p:sp>
          <p:nvSpPr>
            <p:cNvPr id="18" name="object 118">
              <a:extLst>
                <a:ext uri="{FF2B5EF4-FFF2-40B4-BE49-F238E27FC236}">
                  <a16:creationId xmlns:a16="http://schemas.microsoft.com/office/drawing/2014/main" id="{2E87857B-D6F0-400C-AC38-7516E49F1600}"/>
                </a:ext>
              </a:extLst>
            </p:cNvPr>
            <p:cNvSpPr txBox="1"/>
            <p:nvPr/>
          </p:nvSpPr>
          <p:spPr>
            <a:xfrm>
              <a:off x="6838211" y="2846911"/>
              <a:ext cx="1769367" cy="378053"/>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Prevenir </a:t>
              </a:r>
              <a:r>
                <a:rPr sz="900" b="1" spc="-23" dirty="0">
                  <a:solidFill>
                    <a:srgbClr val="58595B"/>
                  </a:solidFill>
                  <a:latin typeface="Arial"/>
                  <a:cs typeface="Arial"/>
                </a:rPr>
                <a:t>la </a:t>
              </a:r>
              <a:r>
                <a:rPr sz="900" b="1" spc="-26" dirty="0">
                  <a:solidFill>
                    <a:srgbClr val="58595B"/>
                  </a:solidFill>
                  <a:latin typeface="Arial"/>
                  <a:cs typeface="Arial"/>
                </a:rPr>
                <a:t>proliferación </a:t>
              </a:r>
              <a:r>
                <a:rPr sz="900" b="1" spc="-31" dirty="0">
                  <a:solidFill>
                    <a:srgbClr val="58595B"/>
                  </a:solidFill>
                  <a:latin typeface="Arial"/>
                  <a:cs typeface="Arial"/>
                </a:rPr>
                <a:t>de </a:t>
              </a:r>
              <a:r>
                <a:rPr sz="900" b="1" spc="-28" dirty="0">
                  <a:solidFill>
                    <a:srgbClr val="58595B"/>
                  </a:solidFill>
                  <a:latin typeface="Arial"/>
                  <a:cs typeface="Arial"/>
                </a:rPr>
                <a:t>armas</a:t>
              </a:r>
              <a:r>
                <a:rPr sz="900" b="1" spc="-11" dirty="0">
                  <a:solidFill>
                    <a:srgbClr val="58595B"/>
                  </a:solidFill>
                  <a:latin typeface="Arial"/>
                  <a:cs typeface="Arial"/>
                </a:rPr>
                <a:t> </a:t>
              </a:r>
              <a:r>
                <a:rPr sz="900" b="1" spc="-28" dirty="0">
                  <a:solidFill>
                    <a:srgbClr val="58595B"/>
                  </a:solidFill>
                  <a:latin typeface="Arial"/>
                  <a:cs typeface="Arial"/>
                </a:rPr>
                <a:t>nucleares</a:t>
              </a:r>
              <a:endParaRPr sz="900" dirty="0">
                <a:latin typeface="Arial"/>
                <a:cs typeface="Arial"/>
              </a:endParaRPr>
            </a:p>
          </p:txBody>
        </p:sp>
        <p:sp>
          <p:nvSpPr>
            <p:cNvPr id="19" name="object 119">
              <a:extLst>
                <a:ext uri="{FF2B5EF4-FFF2-40B4-BE49-F238E27FC236}">
                  <a16:creationId xmlns:a16="http://schemas.microsoft.com/office/drawing/2014/main" id="{50B25C6D-4AA1-4783-9048-2D3031629804}"/>
                </a:ext>
              </a:extLst>
            </p:cNvPr>
            <p:cNvSpPr txBox="1"/>
            <p:nvPr/>
          </p:nvSpPr>
          <p:spPr>
            <a:xfrm>
              <a:off x="7226045" y="3447287"/>
              <a:ext cx="1203603" cy="378053"/>
            </a:xfrm>
            <a:prstGeom prst="rect">
              <a:avLst/>
            </a:prstGeom>
          </p:spPr>
          <p:txBody>
            <a:bodyPr vert="horz" wrap="square" lIns="0" tIns="6478" rIns="0" bIns="0" rtlCol="0">
              <a:spAutoFit/>
            </a:bodyPr>
            <a:lstStyle/>
            <a:p>
              <a:pPr marL="6478" algn="ctr">
                <a:spcBef>
                  <a:spcPts val="51"/>
                </a:spcBef>
              </a:pPr>
              <a:r>
                <a:rPr sz="900" b="1" spc="-18" dirty="0">
                  <a:solidFill>
                    <a:srgbClr val="58595B"/>
                  </a:solidFill>
                  <a:latin typeface="Arial"/>
                  <a:cs typeface="Arial"/>
                </a:rPr>
                <a:t>Dar </a:t>
              </a:r>
              <a:r>
                <a:rPr sz="900" b="1" spc="-33" dirty="0">
                  <a:solidFill>
                    <a:srgbClr val="58595B"/>
                  </a:solidFill>
                  <a:latin typeface="Arial"/>
                  <a:cs typeface="Arial"/>
                </a:rPr>
                <a:t>ayuda</a:t>
              </a:r>
              <a:r>
                <a:rPr sz="900" b="1" spc="-11" dirty="0">
                  <a:solidFill>
                    <a:srgbClr val="58595B"/>
                  </a:solidFill>
                  <a:latin typeface="Arial"/>
                  <a:cs typeface="Arial"/>
                </a:rPr>
                <a:t> </a:t>
              </a:r>
              <a:r>
                <a:rPr sz="900" b="1" spc="-23" dirty="0">
                  <a:solidFill>
                    <a:srgbClr val="58595B"/>
                  </a:solidFill>
                  <a:latin typeface="Arial"/>
                  <a:cs typeface="Arial"/>
                </a:rPr>
                <a:t>humanitaria</a:t>
              </a:r>
              <a:endParaRPr sz="900" dirty="0">
                <a:latin typeface="Arial"/>
                <a:cs typeface="Arial"/>
              </a:endParaRPr>
            </a:p>
          </p:txBody>
        </p:sp>
        <p:sp>
          <p:nvSpPr>
            <p:cNvPr id="20" name="object 120">
              <a:extLst>
                <a:ext uri="{FF2B5EF4-FFF2-40B4-BE49-F238E27FC236}">
                  <a16:creationId xmlns:a16="http://schemas.microsoft.com/office/drawing/2014/main" id="{91A4FBA4-D4E6-47A6-B08B-6C08A5F6E382}"/>
                </a:ext>
              </a:extLst>
            </p:cNvPr>
            <p:cNvSpPr txBox="1"/>
            <p:nvPr/>
          </p:nvSpPr>
          <p:spPr>
            <a:xfrm>
              <a:off x="6819883" y="3987882"/>
              <a:ext cx="1769367" cy="378053"/>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Combatir </a:t>
              </a:r>
              <a:r>
                <a:rPr sz="900" b="1" spc="-23" dirty="0">
                  <a:solidFill>
                    <a:srgbClr val="58595B"/>
                  </a:solidFill>
                  <a:latin typeface="Arial"/>
                  <a:cs typeface="Arial"/>
                </a:rPr>
                <a:t>el </a:t>
              </a:r>
              <a:r>
                <a:rPr sz="900" b="1" spc="-26" dirty="0">
                  <a:solidFill>
                    <a:srgbClr val="58595B"/>
                  </a:solidFill>
                  <a:latin typeface="Arial"/>
                  <a:cs typeface="Arial"/>
                </a:rPr>
                <a:t>terrorismo</a:t>
              </a:r>
              <a:r>
                <a:rPr sz="900" b="1" spc="13" dirty="0">
                  <a:solidFill>
                    <a:srgbClr val="58595B"/>
                  </a:solidFill>
                  <a:latin typeface="Arial"/>
                  <a:cs typeface="Arial"/>
                </a:rPr>
                <a:t> </a:t>
              </a:r>
              <a:r>
                <a:rPr sz="900" b="1" spc="-23" dirty="0">
                  <a:solidFill>
                    <a:srgbClr val="58595B"/>
                  </a:solidFill>
                  <a:latin typeface="Arial"/>
                  <a:cs typeface="Arial"/>
                </a:rPr>
                <a:t>internacional</a:t>
              </a:r>
              <a:endParaRPr sz="900" dirty="0">
                <a:latin typeface="Arial"/>
                <a:cs typeface="Arial"/>
              </a:endParaRPr>
            </a:p>
          </p:txBody>
        </p:sp>
        <p:sp>
          <p:nvSpPr>
            <p:cNvPr id="21" name="object 121">
              <a:extLst>
                <a:ext uri="{FF2B5EF4-FFF2-40B4-BE49-F238E27FC236}">
                  <a16:creationId xmlns:a16="http://schemas.microsoft.com/office/drawing/2014/main" id="{C3DFB8F5-A7D1-4CBB-BF68-FAE0D5F73C64}"/>
                </a:ext>
              </a:extLst>
            </p:cNvPr>
            <p:cNvSpPr txBox="1"/>
            <p:nvPr/>
          </p:nvSpPr>
          <p:spPr>
            <a:xfrm>
              <a:off x="7042951" y="4549211"/>
              <a:ext cx="1470695" cy="193388"/>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Fortalecer </a:t>
              </a:r>
              <a:r>
                <a:rPr sz="900" b="1" spc="-31" dirty="0">
                  <a:solidFill>
                    <a:srgbClr val="58595B"/>
                  </a:solidFill>
                  <a:latin typeface="Arial"/>
                  <a:cs typeface="Arial"/>
                </a:rPr>
                <a:t>a </a:t>
              </a:r>
              <a:r>
                <a:rPr sz="900" b="1" spc="-23" dirty="0">
                  <a:solidFill>
                    <a:srgbClr val="58595B"/>
                  </a:solidFill>
                  <a:latin typeface="Arial"/>
                  <a:cs typeface="Arial"/>
                </a:rPr>
                <a:t>la</a:t>
              </a:r>
              <a:r>
                <a:rPr sz="900" b="1" spc="-5" dirty="0">
                  <a:solidFill>
                    <a:srgbClr val="58595B"/>
                  </a:solidFill>
                  <a:latin typeface="Arial"/>
                  <a:cs typeface="Arial"/>
                </a:rPr>
                <a:t> </a:t>
              </a:r>
              <a:r>
                <a:rPr sz="900" b="1" dirty="0">
                  <a:solidFill>
                    <a:srgbClr val="58595B"/>
                  </a:solidFill>
                  <a:latin typeface="Arial"/>
                  <a:cs typeface="Arial"/>
                </a:rPr>
                <a:t>ONU</a:t>
              </a:r>
              <a:endParaRPr sz="900" dirty="0">
                <a:latin typeface="Arial"/>
                <a:cs typeface="Arial"/>
              </a:endParaRPr>
            </a:p>
          </p:txBody>
        </p:sp>
        <p:sp>
          <p:nvSpPr>
            <p:cNvPr id="22" name="object 122">
              <a:extLst>
                <a:ext uri="{FF2B5EF4-FFF2-40B4-BE49-F238E27FC236}">
                  <a16:creationId xmlns:a16="http://schemas.microsoft.com/office/drawing/2014/main" id="{0ECBCC0F-45A7-449C-80FC-0656AC87219F}"/>
                </a:ext>
              </a:extLst>
            </p:cNvPr>
            <p:cNvSpPr txBox="1"/>
            <p:nvPr/>
          </p:nvSpPr>
          <p:spPr>
            <a:xfrm>
              <a:off x="6706283" y="4948042"/>
              <a:ext cx="1930963" cy="378053"/>
            </a:xfrm>
            <a:prstGeom prst="rect">
              <a:avLst/>
            </a:prstGeom>
          </p:spPr>
          <p:txBody>
            <a:bodyPr vert="horz" wrap="square" lIns="0" tIns="6478" rIns="0" bIns="0" rtlCol="0">
              <a:spAutoFit/>
            </a:bodyPr>
            <a:lstStyle/>
            <a:p>
              <a:pPr marL="6478" algn="ctr">
                <a:spcBef>
                  <a:spcPts val="51"/>
                </a:spcBef>
              </a:pPr>
              <a:r>
                <a:rPr sz="900" b="1" spc="-33" dirty="0">
                  <a:solidFill>
                    <a:srgbClr val="58595B"/>
                  </a:solidFill>
                  <a:latin typeface="Arial"/>
                  <a:cs typeface="Arial"/>
                </a:rPr>
                <a:t>Ayudar</a:t>
              </a:r>
              <a:r>
                <a:rPr sz="900" b="1" spc="-11" dirty="0">
                  <a:solidFill>
                    <a:srgbClr val="58595B"/>
                  </a:solidFill>
                  <a:latin typeface="Arial"/>
                  <a:cs typeface="Arial"/>
                </a:rPr>
                <a:t> </a:t>
              </a:r>
              <a:r>
                <a:rPr sz="900" b="1" spc="-31" dirty="0">
                  <a:solidFill>
                    <a:srgbClr val="58595B"/>
                  </a:solidFill>
                  <a:latin typeface="Arial"/>
                  <a:cs typeface="Arial"/>
                </a:rPr>
                <a:t>a</a:t>
              </a:r>
              <a:r>
                <a:rPr sz="900" b="1" spc="-8" dirty="0">
                  <a:solidFill>
                    <a:srgbClr val="58595B"/>
                  </a:solidFill>
                  <a:latin typeface="Arial"/>
                  <a:cs typeface="Arial"/>
                </a:rPr>
                <a:t> </a:t>
              </a:r>
              <a:r>
                <a:rPr sz="900" b="1" spc="-26" dirty="0">
                  <a:solidFill>
                    <a:srgbClr val="58595B"/>
                  </a:solidFill>
                  <a:latin typeface="Arial"/>
                  <a:cs typeface="Arial"/>
                </a:rPr>
                <a:t>llevar</a:t>
              </a:r>
              <a:r>
                <a:rPr sz="900" b="1" spc="-11" dirty="0">
                  <a:solidFill>
                    <a:srgbClr val="58595B"/>
                  </a:solidFill>
                  <a:latin typeface="Arial"/>
                  <a:cs typeface="Arial"/>
                </a:rPr>
                <a:t> </a:t>
              </a:r>
              <a:r>
                <a:rPr sz="900" b="1" spc="-23" dirty="0">
                  <a:solidFill>
                    <a:srgbClr val="58595B"/>
                  </a:solidFill>
                  <a:latin typeface="Arial"/>
                  <a:cs typeface="Arial"/>
                </a:rPr>
                <a:t>la</a:t>
              </a:r>
              <a:r>
                <a:rPr sz="900" b="1" spc="-8" dirty="0">
                  <a:solidFill>
                    <a:srgbClr val="58595B"/>
                  </a:solidFill>
                  <a:latin typeface="Arial"/>
                  <a:cs typeface="Arial"/>
                </a:rPr>
                <a:t> </a:t>
              </a:r>
              <a:r>
                <a:rPr sz="900" b="1" spc="-31" dirty="0">
                  <a:solidFill>
                    <a:srgbClr val="58595B"/>
                  </a:solidFill>
                  <a:latin typeface="Arial"/>
                  <a:cs typeface="Arial"/>
                </a:rPr>
                <a:t>democracia</a:t>
              </a:r>
              <a:r>
                <a:rPr sz="900" b="1" spc="-11" dirty="0">
                  <a:solidFill>
                    <a:srgbClr val="58595B"/>
                  </a:solidFill>
                  <a:latin typeface="Arial"/>
                  <a:cs typeface="Arial"/>
                </a:rPr>
                <a:t> </a:t>
              </a:r>
              <a:r>
                <a:rPr sz="900" b="1" spc="-31" dirty="0">
                  <a:solidFill>
                    <a:srgbClr val="58595B"/>
                  </a:solidFill>
                  <a:latin typeface="Arial"/>
                  <a:cs typeface="Arial"/>
                </a:rPr>
                <a:t>a</a:t>
              </a:r>
              <a:r>
                <a:rPr sz="900" b="1" spc="-8" dirty="0">
                  <a:solidFill>
                    <a:srgbClr val="58595B"/>
                  </a:solidFill>
                  <a:latin typeface="Arial"/>
                  <a:cs typeface="Arial"/>
                </a:rPr>
                <a:t> </a:t>
              </a:r>
              <a:r>
                <a:rPr sz="900" b="1" spc="-28" dirty="0">
                  <a:solidFill>
                    <a:srgbClr val="58595B"/>
                  </a:solidFill>
                  <a:latin typeface="Arial"/>
                  <a:cs typeface="Arial"/>
                </a:rPr>
                <a:t>otros</a:t>
              </a:r>
              <a:r>
                <a:rPr sz="900" b="1" spc="-11" dirty="0">
                  <a:solidFill>
                    <a:srgbClr val="58595B"/>
                  </a:solidFill>
                  <a:latin typeface="Arial"/>
                  <a:cs typeface="Arial"/>
                </a:rPr>
                <a:t> </a:t>
              </a:r>
              <a:r>
                <a:rPr sz="900" b="1" spc="-31" dirty="0">
                  <a:solidFill>
                    <a:srgbClr val="58595B"/>
                  </a:solidFill>
                  <a:latin typeface="Arial"/>
                  <a:cs typeface="Arial"/>
                </a:rPr>
                <a:t>países</a:t>
              </a:r>
              <a:endParaRPr sz="900" dirty="0">
                <a:latin typeface="Arial"/>
                <a:cs typeface="Arial"/>
              </a:endParaRPr>
            </a:p>
          </p:txBody>
        </p:sp>
        <p:sp>
          <p:nvSpPr>
            <p:cNvPr id="23" name="object 123">
              <a:extLst>
                <a:ext uri="{FF2B5EF4-FFF2-40B4-BE49-F238E27FC236}">
                  <a16:creationId xmlns:a16="http://schemas.microsoft.com/office/drawing/2014/main" id="{CF1DB599-ADB5-4EA0-AEA2-AB2A309DBFDD}"/>
                </a:ext>
              </a:extLst>
            </p:cNvPr>
            <p:cNvSpPr txBox="1"/>
            <p:nvPr/>
          </p:nvSpPr>
          <p:spPr>
            <a:xfrm>
              <a:off x="6399652" y="5483202"/>
              <a:ext cx="2388680" cy="378053"/>
            </a:xfrm>
            <a:prstGeom prst="rect">
              <a:avLst/>
            </a:prstGeom>
          </p:spPr>
          <p:txBody>
            <a:bodyPr vert="horz" wrap="square" lIns="0" tIns="6478" rIns="0" bIns="0" rtlCol="0">
              <a:spAutoFit/>
            </a:bodyPr>
            <a:lstStyle/>
            <a:p>
              <a:pPr marL="6478" algn="ctr">
                <a:spcBef>
                  <a:spcPts val="51"/>
                </a:spcBef>
              </a:pPr>
              <a:r>
                <a:rPr sz="900" b="1" spc="-28" dirty="0">
                  <a:solidFill>
                    <a:srgbClr val="58595B"/>
                  </a:solidFill>
                  <a:latin typeface="Arial"/>
                  <a:cs typeface="Arial"/>
                </a:rPr>
                <a:t>Proteger </a:t>
              </a:r>
              <a:r>
                <a:rPr sz="900" b="1" spc="-46" dirty="0">
                  <a:solidFill>
                    <a:srgbClr val="58595B"/>
                  </a:solidFill>
                  <a:latin typeface="Arial"/>
                  <a:cs typeface="Arial"/>
                </a:rPr>
                <a:t>y </a:t>
              </a:r>
              <a:r>
                <a:rPr sz="900" b="1" spc="-28" dirty="0">
                  <a:solidFill>
                    <a:srgbClr val="58595B"/>
                  </a:solidFill>
                  <a:latin typeface="Arial"/>
                  <a:cs typeface="Arial"/>
                </a:rPr>
                <a:t>promover </a:t>
              </a:r>
              <a:r>
                <a:rPr sz="900" b="1" spc="-31" dirty="0">
                  <a:solidFill>
                    <a:srgbClr val="58595B"/>
                  </a:solidFill>
                  <a:latin typeface="Arial"/>
                  <a:cs typeface="Arial"/>
                </a:rPr>
                <a:t>los </a:t>
              </a:r>
              <a:r>
                <a:rPr sz="900" b="1" spc="-33" dirty="0">
                  <a:solidFill>
                    <a:srgbClr val="58595B"/>
                  </a:solidFill>
                  <a:latin typeface="Arial"/>
                  <a:cs typeface="Arial"/>
                </a:rPr>
                <a:t>derechos </a:t>
              </a:r>
              <a:r>
                <a:rPr sz="900" b="1" spc="-28" dirty="0">
                  <a:solidFill>
                    <a:srgbClr val="58595B"/>
                  </a:solidFill>
                  <a:latin typeface="Arial"/>
                  <a:cs typeface="Arial"/>
                </a:rPr>
                <a:t>humanos en otros</a:t>
              </a:r>
              <a:r>
                <a:rPr sz="900" b="1" spc="-41" dirty="0">
                  <a:solidFill>
                    <a:srgbClr val="58595B"/>
                  </a:solidFill>
                  <a:latin typeface="Arial"/>
                  <a:cs typeface="Arial"/>
                </a:rPr>
                <a:t> </a:t>
              </a:r>
              <a:r>
                <a:rPr sz="900" b="1" spc="-31" dirty="0">
                  <a:solidFill>
                    <a:srgbClr val="58595B"/>
                  </a:solidFill>
                  <a:latin typeface="Arial"/>
                  <a:cs typeface="Arial"/>
                </a:rPr>
                <a:t>países</a:t>
              </a:r>
              <a:endParaRPr sz="900" dirty="0">
                <a:latin typeface="Arial"/>
                <a:cs typeface="Arial"/>
              </a:endParaRPr>
            </a:p>
          </p:txBody>
        </p:sp>
      </p:grpSp>
      <p:pic>
        <p:nvPicPr>
          <p:cNvPr id="2" name="Imagen 1">
            <a:extLst>
              <a:ext uri="{FF2B5EF4-FFF2-40B4-BE49-F238E27FC236}">
                <a16:creationId xmlns:a16="http://schemas.microsoft.com/office/drawing/2014/main" id="{2EA8A6CF-3A31-4983-A8A6-5D65D884E49F}"/>
              </a:ext>
            </a:extLst>
          </p:cNvPr>
          <p:cNvPicPr>
            <a:picLocks noChangeAspect="1"/>
          </p:cNvPicPr>
          <p:nvPr/>
        </p:nvPicPr>
        <p:blipFill rotWithShape="1">
          <a:blip r:embed="rId4"/>
          <a:srcRect b="4036"/>
          <a:stretch/>
        </p:blipFill>
        <p:spPr>
          <a:xfrm>
            <a:off x="1022022" y="897788"/>
            <a:ext cx="7026263" cy="1055645"/>
          </a:xfrm>
          <a:prstGeom prst="rect">
            <a:avLst/>
          </a:prstGeom>
        </p:spPr>
      </p:pic>
    </p:spTree>
    <p:extLst>
      <p:ext uri="{BB962C8B-B14F-4D97-AF65-F5344CB8AC3E}">
        <p14:creationId xmlns:p14="http://schemas.microsoft.com/office/powerpoint/2010/main" val="923697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435608" y="274638"/>
            <a:ext cx="7498080" cy="677862"/>
          </a:xfrm>
        </p:spPr>
        <p:txBody>
          <a:bodyPr>
            <a:normAutofit/>
          </a:bodyPr>
          <a:lstStyle/>
          <a:p>
            <a:r>
              <a:rPr lang="es-ES" sz="3600" b="1" dirty="0" err="1"/>
              <a:t>Prespuesto</a:t>
            </a:r>
            <a:r>
              <a:rPr lang="es-ES" sz="3600" b="1" dirty="0"/>
              <a:t> a la baja (-13%)</a:t>
            </a:r>
          </a:p>
        </p:txBody>
      </p:sp>
      <p:graphicFrame>
        <p:nvGraphicFramePr>
          <p:cNvPr id="2" name="Marcador de contenido 1">
            <a:extLst>
              <a:ext uri="{FF2B5EF4-FFF2-40B4-BE49-F238E27FC236}">
                <a16:creationId xmlns:a16="http://schemas.microsoft.com/office/drawing/2014/main" id="{3D3E90D6-BB5C-460E-BFA4-CA75A547930C}"/>
              </a:ext>
            </a:extLst>
          </p:cNvPr>
          <p:cNvGraphicFramePr>
            <a:graphicFrameLocks noGrp="1"/>
          </p:cNvGraphicFramePr>
          <p:nvPr>
            <p:ph idx="1"/>
          </p:nvPr>
        </p:nvGraphicFramePr>
        <p:xfrm>
          <a:off x="539552" y="908720"/>
          <a:ext cx="7498079" cy="5256576"/>
        </p:xfrm>
        <a:graphic>
          <a:graphicData uri="http://schemas.openxmlformats.org/drawingml/2006/table">
            <a:tbl>
              <a:tblPr firstRow="1" firstCol="1" bandRow="1">
                <a:tableStyleId>{5C22544A-7EE6-4342-B048-85BDC9FD1C3A}</a:tableStyleId>
              </a:tblPr>
              <a:tblGrid>
                <a:gridCol w="964380">
                  <a:extLst>
                    <a:ext uri="{9D8B030D-6E8A-4147-A177-3AD203B41FA5}">
                      <a16:colId xmlns:a16="http://schemas.microsoft.com/office/drawing/2014/main" val="741575976"/>
                    </a:ext>
                  </a:extLst>
                </a:gridCol>
                <a:gridCol w="1574272">
                  <a:extLst>
                    <a:ext uri="{9D8B030D-6E8A-4147-A177-3AD203B41FA5}">
                      <a16:colId xmlns:a16="http://schemas.microsoft.com/office/drawing/2014/main" val="1399864229"/>
                    </a:ext>
                  </a:extLst>
                </a:gridCol>
                <a:gridCol w="1447852">
                  <a:extLst>
                    <a:ext uri="{9D8B030D-6E8A-4147-A177-3AD203B41FA5}">
                      <a16:colId xmlns:a16="http://schemas.microsoft.com/office/drawing/2014/main" val="3997690876"/>
                    </a:ext>
                  </a:extLst>
                </a:gridCol>
                <a:gridCol w="1695567">
                  <a:extLst>
                    <a:ext uri="{9D8B030D-6E8A-4147-A177-3AD203B41FA5}">
                      <a16:colId xmlns:a16="http://schemas.microsoft.com/office/drawing/2014/main" val="2040631509"/>
                    </a:ext>
                  </a:extLst>
                </a:gridCol>
                <a:gridCol w="1816008">
                  <a:extLst>
                    <a:ext uri="{9D8B030D-6E8A-4147-A177-3AD203B41FA5}">
                      <a16:colId xmlns:a16="http://schemas.microsoft.com/office/drawing/2014/main" val="995080737"/>
                    </a:ext>
                  </a:extLst>
                </a:gridCol>
              </a:tblGrid>
              <a:tr h="750942">
                <a:tc>
                  <a:txBody>
                    <a:bodyPr/>
                    <a:lstStyle/>
                    <a:p>
                      <a:pPr algn="ctr">
                        <a:spcAft>
                          <a:spcPts val="0"/>
                        </a:spcAft>
                      </a:pPr>
                      <a:r>
                        <a:rPr lang="en-US" sz="1200">
                          <a:effectLst/>
                        </a:rPr>
                        <a:t>Año</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Miles de pesos corrientes</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Miles USD corrientes</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Miles de USD constantes (2000)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Porcentaje del presupuesto federal</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9331102"/>
                  </a:ext>
                </a:extLst>
              </a:tr>
              <a:tr h="250313">
                <a:tc>
                  <a:txBody>
                    <a:bodyPr/>
                    <a:lstStyle/>
                    <a:p>
                      <a:pPr algn="ctr">
                        <a:spcAft>
                          <a:spcPts val="0"/>
                        </a:spcAft>
                      </a:pPr>
                      <a:r>
                        <a:rPr lang="en-US" sz="1200">
                          <a:effectLst/>
                        </a:rPr>
                        <a:t>2000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$3,415,821.90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$361,249.84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$361,249.84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0.332%</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262467"/>
                  </a:ext>
                </a:extLst>
              </a:tr>
              <a:tr h="250313">
                <a:tc>
                  <a:txBody>
                    <a:bodyPr/>
                    <a:lstStyle/>
                    <a:p>
                      <a:pPr algn="ctr">
                        <a:spcAft>
                          <a:spcPts val="0"/>
                        </a:spcAft>
                      </a:pPr>
                      <a:r>
                        <a:rPr lang="en-US" sz="1200">
                          <a:effectLst/>
                        </a:rPr>
                        <a:t>2001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$3,707,389.60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$396,832.34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$386,023.68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0.348%</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72031903"/>
                  </a:ext>
                </a:extLst>
              </a:tr>
              <a:tr h="250313">
                <a:tc>
                  <a:txBody>
                    <a:bodyPr/>
                    <a:lstStyle/>
                    <a:p>
                      <a:pPr algn="ctr">
                        <a:spcAft>
                          <a:spcPts val="0"/>
                        </a:spcAft>
                      </a:pPr>
                      <a:r>
                        <a:rPr lang="en-US" sz="1200">
                          <a:effectLst/>
                        </a:rPr>
                        <a:t>2002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$3,845,119.80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$398,212.14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$381,265.64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0.328%</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18714365"/>
                  </a:ext>
                </a:extLst>
              </a:tr>
              <a:tr h="250313">
                <a:tc>
                  <a:txBody>
                    <a:bodyPr/>
                    <a:lstStyle/>
                    <a:p>
                      <a:pPr algn="ctr">
                        <a:spcAft>
                          <a:spcPts val="0"/>
                        </a:spcAft>
                      </a:pPr>
                      <a:r>
                        <a:rPr lang="en-US" sz="1200">
                          <a:effectLst/>
                        </a:rPr>
                        <a:t>2003</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$4,572,976.50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$423,854.80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$396,693.10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0.351%</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19501438"/>
                  </a:ext>
                </a:extLst>
              </a:tr>
              <a:tr h="250313">
                <a:tc>
                  <a:txBody>
                    <a:bodyPr/>
                    <a:lstStyle/>
                    <a:p>
                      <a:pPr algn="ctr">
                        <a:spcAft>
                          <a:spcPts val="0"/>
                        </a:spcAft>
                      </a:pPr>
                      <a:r>
                        <a:rPr lang="en-US" sz="1200">
                          <a:effectLst/>
                        </a:rPr>
                        <a:t>2004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$5,350,391.50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$474,074.72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$432,029.99</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0.374%</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76304923"/>
                  </a:ext>
                </a:extLst>
              </a:tr>
              <a:tr h="250313">
                <a:tc>
                  <a:txBody>
                    <a:bodyPr/>
                    <a:lstStyle/>
                    <a:p>
                      <a:pPr algn="ctr">
                        <a:spcAft>
                          <a:spcPts val="0"/>
                        </a:spcAft>
                      </a:pPr>
                      <a:r>
                        <a:rPr lang="en-US" sz="1200">
                          <a:effectLst/>
                        </a:rPr>
                        <a:t>2005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$5,215,459.20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$478,575.06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$421,790.34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0.321%</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8519901"/>
                  </a:ext>
                </a:extLst>
              </a:tr>
              <a:tr h="250313">
                <a:tc>
                  <a:txBody>
                    <a:bodyPr/>
                    <a:lstStyle/>
                    <a:p>
                      <a:pPr algn="ctr">
                        <a:spcAft>
                          <a:spcPts val="0"/>
                        </a:spcAft>
                      </a:pPr>
                      <a:r>
                        <a:rPr lang="en-US" sz="1200">
                          <a:effectLst/>
                        </a:rPr>
                        <a:t>2006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$5,819,219.00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$533,910.45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$455,968.96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0.307%</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19878608"/>
                  </a:ext>
                </a:extLst>
              </a:tr>
              <a:tr h="250313">
                <a:tc>
                  <a:txBody>
                    <a:bodyPr/>
                    <a:lstStyle/>
                    <a:p>
                      <a:pPr algn="ctr">
                        <a:spcAft>
                          <a:spcPts val="0"/>
                        </a:spcAft>
                      </a:pPr>
                      <a:r>
                        <a:rPr lang="en-US" sz="1200">
                          <a:effectLst/>
                        </a:rPr>
                        <a:t>2007</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$7,096,998.01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$649,421.08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$538,986.48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0.351%</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68656624"/>
                  </a:ext>
                </a:extLst>
              </a:tr>
              <a:tr h="250313">
                <a:tc>
                  <a:txBody>
                    <a:bodyPr/>
                    <a:lstStyle/>
                    <a:p>
                      <a:pPr algn="ctr">
                        <a:spcAft>
                          <a:spcPts val="0"/>
                        </a:spcAft>
                      </a:pPr>
                      <a:r>
                        <a:rPr lang="en-US" sz="1200">
                          <a:effectLst/>
                        </a:rPr>
                        <a:t>2008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$7,483,581.00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$672,396.36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$537,625.04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0.290%</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19023518"/>
                  </a:ext>
                </a:extLst>
              </a:tr>
              <a:tr h="250313">
                <a:tc>
                  <a:txBody>
                    <a:bodyPr/>
                    <a:lstStyle/>
                    <a:p>
                      <a:pPr algn="ctr">
                        <a:spcAft>
                          <a:spcPts val="0"/>
                        </a:spcAft>
                      </a:pPr>
                      <a:r>
                        <a:rPr lang="en-US" sz="1200">
                          <a:effectLst/>
                        </a:rPr>
                        <a:t>2009</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$7,688,538.80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$568,953.49</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$456,742.65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0.335%</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90700402"/>
                  </a:ext>
                </a:extLst>
              </a:tr>
              <a:tr h="250313">
                <a:tc>
                  <a:txBody>
                    <a:bodyPr/>
                    <a:lstStyle/>
                    <a:p>
                      <a:pPr algn="ctr">
                        <a:spcAft>
                          <a:spcPts val="0"/>
                        </a:spcAft>
                      </a:pPr>
                      <a:r>
                        <a:rPr lang="en-US" sz="1200">
                          <a:effectLst/>
                        </a:rPr>
                        <a:t>2010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$8,997,652.70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$712,064.48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$562,626.80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0.364%</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96247252"/>
                  </a:ext>
                </a:extLst>
              </a:tr>
              <a:tr h="250313">
                <a:tc>
                  <a:txBody>
                    <a:bodyPr/>
                    <a:lstStyle/>
                    <a:p>
                      <a:pPr algn="ctr">
                        <a:spcAft>
                          <a:spcPts val="0"/>
                        </a:spcAft>
                      </a:pPr>
                      <a:r>
                        <a:rPr lang="en-US" sz="1200">
                          <a:effectLst/>
                        </a:rPr>
                        <a:t>2011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$8,696,824.40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$700,040.00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$535,974.65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0.320%</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43713067"/>
                  </a:ext>
                </a:extLst>
              </a:tr>
              <a:tr h="250313">
                <a:tc>
                  <a:txBody>
                    <a:bodyPr/>
                    <a:lstStyle/>
                    <a:p>
                      <a:pPr algn="ctr">
                        <a:spcAft>
                          <a:spcPts val="0"/>
                        </a:spcAft>
                      </a:pPr>
                      <a:r>
                        <a:rPr lang="en-US" sz="1200">
                          <a:effectLst/>
                        </a:rPr>
                        <a:t>2012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$9,784,370.40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$742,959.21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dirty="0">
                          <a:effectLst/>
                          <a:highlight>
                            <a:srgbClr val="FFFF00"/>
                          </a:highlight>
                        </a:rPr>
                        <a:t>$557,135.23</a:t>
                      </a:r>
                      <a:endParaRPr lang="es-MX"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0.338%</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9083549"/>
                  </a:ext>
                </a:extLst>
              </a:tr>
              <a:tr h="250313">
                <a:tc>
                  <a:txBody>
                    <a:bodyPr/>
                    <a:lstStyle/>
                    <a:p>
                      <a:pPr algn="ctr">
                        <a:spcAft>
                          <a:spcPts val="0"/>
                        </a:spcAft>
                      </a:pPr>
                      <a:r>
                        <a:rPr lang="en-US" sz="1200">
                          <a:effectLst/>
                        </a:rPr>
                        <a:t>2013</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$8,200,865.80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$642,097.65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$474,384.71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0.262%</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66997953"/>
                  </a:ext>
                </a:extLst>
              </a:tr>
              <a:tr h="250313">
                <a:tc>
                  <a:txBody>
                    <a:bodyPr/>
                    <a:lstStyle/>
                    <a:p>
                      <a:pPr algn="ctr">
                        <a:spcAft>
                          <a:spcPts val="0"/>
                        </a:spcAft>
                      </a:pPr>
                      <a:r>
                        <a:rPr lang="en-US" sz="1200">
                          <a:effectLst/>
                        </a:rPr>
                        <a:t>2014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$9,306,476.00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$700,132.48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$509,115.27</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0.272%</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8555301"/>
                  </a:ext>
                </a:extLst>
              </a:tr>
              <a:tr h="250313">
                <a:tc>
                  <a:txBody>
                    <a:bodyPr/>
                    <a:lstStyle/>
                    <a:p>
                      <a:pPr algn="ctr">
                        <a:spcAft>
                          <a:spcPts val="0"/>
                        </a:spcAft>
                      </a:pPr>
                      <a:r>
                        <a:rPr lang="en-US" sz="1200">
                          <a:effectLst/>
                        </a:rPr>
                        <a:t>2015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$10,866,812.40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$685,422.72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$497,920.86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0.289%</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30843217"/>
                  </a:ext>
                </a:extLst>
              </a:tr>
              <a:tr h="250313">
                <a:tc>
                  <a:txBody>
                    <a:bodyPr/>
                    <a:lstStyle/>
                    <a:p>
                      <a:pPr algn="ctr">
                        <a:spcAft>
                          <a:spcPts val="0"/>
                        </a:spcAft>
                      </a:pPr>
                      <a:r>
                        <a:rPr lang="en-US" sz="1200">
                          <a:effectLst/>
                        </a:rPr>
                        <a:t>2016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$13,497,822.90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$723,483.90</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$518,825.42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0.320%</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00677098"/>
                  </a:ext>
                </a:extLst>
              </a:tr>
              <a:tr h="250313">
                <a:tc>
                  <a:txBody>
                    <a:bodyPr/>
                    <a:lstStyle/>
                    <a:p>
                      <a:pPr algn="ctr">
                        <a:spcAft>
                          <a:spcPts val="0"/>
                        </a:spcAft>
                      </a:pPr>
                      <a:r>
                        <a:rPr lang="en-US" sz="1200">
                          <a:effectLst/>
                        </a:rPr>
                        <a:t>2017</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$13,064,595.91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a:effectLst/>
                        </a:rPr>
                        <a:t>$690,185.38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dirty="0">
                          <a:effectLst/>
                          <a:highlight>
                            <a:srgbClr val="FFFF00"/>
                          </a:highlight>
                        </a:rPr>
                        <a:t>$484,766.27</a:t>
                      </a:r>
                      <a:endParaRPr lang="es-MX"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200" dirty="0">
                          <a:effectLst/>
                        </a:rPr>
                        <a:t>0.313%</a:t>
                      </a:r>
                      <a:endParaRPr lang="es-MX"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67018732"/>
                  </a:ext>
                </a:extLst>
              </a:tr>
            </a:tbl>
          </a:graphicData>
        </a:graphic>
      </p:graphicFrame>
      <p:pic>
        <p:nvPicPr>
          <p:cNvPr id="64516" name="Picture 4" descr="cide"/>
          <p:cNvPicPr>
            <a:picLocks noChangeAspect="1" noChangeArrowheads="1"/>
          </p:cNvPicPr>
          <p:nvPr/>
        </p:nvPicPr>
        <p:blipFill>
          <a:blip r:embed="rId2" cstate="print"/>
          <a:srcRect/>
          <a:stretch>
            <a:fillRect/>
          </a:stretch>
        </p:blipFill>
        <p:spPr bwMode="auto">
          <a:xfrm>
            <a:off x="8243888" y="115888"/>
            <a:ext cx="669925" cy="836612"/>
          </a:xfrm>
          <a:prstGeom prst="rect">
            <a:avLst/>
          </a:prstGeom>
          <a:noFill/>
        </p:spPr>
      </p:pic>
      <p:sp>
        <p:nvSpPr>
          <p:cNvPr id="6" name="Rectángulo 5">
            <a:extLst>
              <a:ext uri="{FF2B5EF4-FFF2-40B4-BE49-F238E27FC236}">
                <a16:creationId xmlns:a16="http://schemas.microsoft.com/office/drawing/2014/main" id="{1E35E454-A8A4-4D67-8617-FF33AE053574}"/>
              </a:ext>
            </a:extLst>
          </p:cNvPr>
          <p:cNvSpPr/>
          <p:nvPr/>
        </p:nvSpPr>
        <p:spPr>
          <a:xfrm>
            <a:off x="395536" y="6429820"/>
            <a:ext cx="7704856" cy="461665"/>
          </a:xfrm>
          <a:prstGeom prst="rect">
            <a:avLst/>
          </a:prstGeom>
        </p:spPr>
        <p:txBody>
          <a:bodyPr wrap="square">
            <a:spAutoFit/>
          </a:bodyPr>
          <a:lstStyle/>
          <a:p>
            <a:r>
              <a:rPr lang="es-MX" sz="1200" dirty="0">
                <a:ea typeface="Times New Roman" panose="02020603050405020304" pitchFamily="18" charset="0"/>
              </a:rPr>
              <a:t>Fuente: Jorge A. Schiavon y Bruno Figueroa, “Los recursos y capacidades de la política exterior de México (2012-2018)”, </a:t>
            </a:r>
            <a:r>
              <a:rPr lang="es-MX" sz="1200" i="1" dirty="0">
                <a:ea typeface="Times New Roman" panose="02020603050405020304" pitchFamily="18" charset="0"/>
              </a:rPr>
              <a:t>Foro Internacional</a:t>
            </a:r>
            <a:r>
              <a:rPr lang="es-MX" sz="1200" dirty="0">
                <a:ea typeface="Times New Roman" panose="02020603050405020304" pitchFamily="18" charset="0"/>
              </a:rPr>
              <a:t>, Verano de 2019 (en prensa).</a:t>
            </a:r>
            <a:endParaRPr lang="es-MX" dirty="0"/>
          </a:p>
        </p:txBody>
      </p:sp>
    </p:spTree>
    <p:extLst>
      <p:ext uri="{BB962C8B-B14F-4D97-AF65-F5344CB8AC3E}">
        <p14:creationId xmlns:p14="http://schemas.microsoft.com/office/powerpoint/2010/main" val="42290738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23528" y="274638"/>
            <a:ext cx="8610160" cy="677862"/>
          </a:xfrm>
        </p:spPr>
        <p:txBody>
          <a:bodyPr>
            <a:normAutofit/>
          </a:bodyPr>
          <a:lstStyle/>
          <a:p>
            <a:r>
              <a:rPr lang="es-ES" sz="3600" b="1" dirty="0"/>
              <a:t>Recursos humanos a la baja (-16%)</a:t>
            </a:r>
          </a:p>
        </p:txBody>
      </p:sp>
      <p:sp>
        <p:nvSpPr>
          <p:cNvPr id="64515" name="Rectangle 3"/>
          <p:cNvSpPr>
            <a:spLocks noGrp="1" noChangeArrowheads="1"/>
          </p:cNvSpPr>
          <p:nvPr>
            <p:ph idx="1"/>
          </p:nvPr>
        </p:nvSpPr>
        <p:spPr>
          <a:xfrm>
            <a:off x="528638" y="1214438"/>
            <a:ext cx="8405050" cy="5022850"/>
          </a:xfrm>
        </p:spPr>
        <p:txBody>
          <a:bodyPr>
            <a:noAutofit/>
          </a:bodyPr>
          <a:lstStyle/>
          <a:p>
            <a:pPr marL="411480" lvl="1" indent="0">
              <a:lnSpc>
                <a:spcPct val="90000"/>
              </a:lnSpc>
              <a:buNone/>
            </a:pPr>
            <a:r>
              <a:rPr lang="es-MX" sz="2400" dirty="0">
                <a:latin typeface="Arial" panose="020B0604020202020204" pitchFamily="34" charset="0"/>
                <a:cs typeface="Arial" panose="020B0604020202020204" pitchFamily="34" charset="0"/>
              </a:rPr>
              <a:t>Recursos humanos de la SRE por categoría de plazas</a:t>
            </a:r>
            <a:endParaRPr lang="es-ES" sz="2400" dirty="0">
              <a:latin typeface="Arial" panose="020B0604020202020204" pitchFamily="34" charset="0"/>
              <a:cs typeface="Arial" panose="020B0604020202020204" pitchFamily="34" charset="0"/>
            </a:endParaRPr>
          </a:p>
        </p:txBody>
      </p:sp>
      <p:pic>
        <p:nvPicPr>
          <p:cNvPr id="64516" name="Picture 4" descr="cide"/>
          <p:cNvPicPr>
            <a:picLocks noChangeAspect="1" noChangeArrowheads="1"/>
          </p:cNvPicPr>
          <p:nvPr/>
        </p:nvPicPr>
        <p:blipFill>
          <a:blip r:embed="rId2" cstate="print"/>
          <a:srcRect/>
          <a:stretch>
            <a:fillRect/>
          </a:stretch>
        </p:blipFill>
        <p:spPr bwMode="auto">
          <a:xfrm>
            <a:off x="8243888" y="115888"/>
            <a:ext cx="669925" cy="836612"/>
          </a:xfrm>
          <a:prstGeom prst="rect">
            <a:avLst/>
          </a:prstGeom>
          <a:noFill/>
        </p:spPr>
      </p:pic>
      <p:graphicFrame>
        <p:nvGraphicFramePr>
          <p:cNvPr id="2" name="Tabla 1">
            <a:extLst>
              <a:ext uri="{FF2B5EF4-FFF2-40B4-BE49-F238E27FC236}">
                <a16:creationId xmlns:a16="http://schemas.microsoft.com/office/drawing/2014/main" id="{98DDDDFD-DF31-4B79-8A99-64D529E5F8B0}"/>
              </a:ext>
            </a:extLst>
          </p:cNvPr>
          <p:cNvGraphicFramePr>
            <a:graphicFrameLocks noGrp="1"/>
          </p:cNvGraphicFramePr>
          <p:nvPr/>
        </p:nvGraphicFramePr>
        <p:xfrm>
          <a:off x="395536" y="1700808"/>
          <a:ext cx="8280919" cy="4608513"/>
        </p:xfrm>
        <a:graphic>
          <a:graphicData uri="http://schemas.openxmlformats.org/drawingml/2006/table">
            <a:tbl>
              <a:tblPr firstRow="1" firstCol="1" bandRow="1">
                <a:tableStyleId>{5C22544A-7EE6-4342-B048-85BDC9FD1C3A}</a:tableStyleId>
              </a:tblPr>
              <a:tblGrid>
                <a:gridCol w="3838024">
                  <a:extLst>
                    <a:ext uri="{9D8B030D-6E8A-4147-A177-3AD203B41FA5}">
                      <a16:colId xmlns:a16="http://schemas.microsoft.com/office/drawing/2014/main" val="1534449381"/>
                    </a:ext>
                  </a:extLst>
                </a:gridCol>
                <a:gridCol w="1002920">
                  <a:extLst>
                    <a:ext uri="{9D8B030D-6E8A-4147-A177-3AD203B41FA5}">
                      <a16:colId xmlns:a16="http://schemas.microsoft.com/office/drawing/2014/main" val="2685429010"/>
                    </a:ext>
                  </a:extLst>
                </a:gridCol>
                <a:gridCol w="1116090">
                  <a:extLst>
                    <a:ext uri="{9D8B030D-6E8A-4147-A177-3AD203B41FA5}">
                      <a16:colId xmlns:a16="http://schemas.microsoft.com/office/drawing/2014/main" val="3441065731"/>
                    </a:ext>
                  </a:extLst>
                </a:gridCol>
                <a:gridCol w="1096577">
                  <a:extLst>
                    <a:ext uri="{9D8B030D-6E8A-4147-A177-3AD203B41FA5}">
                      <a16:colId xmlns:a16="http://schemas.microsoft.com/office/drawing/2014/main" val="4071861659"/>
                    </a:ext>
                  </a:extLst>
                </a:gridCol>
                <a:gridCol w="1227308">
                  <a:extLst>
                    <a:ext uri="{9D8B030D-6E8A-4147-A177-3AD203B41FA5}">
                      <a16:colId xmlns:a16="http://schemas.microsoft.com/office/drawing/2014/main" val="524906670"/>
                    </a:ext>
                  </a:extLst>
                </a:gridCol>
              </a:tblGrid>
              <a:tr h="768085">
                <a:tc>
                  <a:txBody>
                    <a:bodyPr/>
                    <a:lstStyle/>
                    <a:p>
                      <a:pPr algn="ctr">
                        <a:spcAft>
                          <a:spcPts val="0"/>
                        </a:spcAft>
                      </a:pPr>
                      <a:r>
                        <a:rPr lang="es-MX" sz="1600" dirty="0">
                          <a:effectLst/>
                        </a:rPr>
                        <a:t>Tipo de plaza</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30/1/</a:t>
                      </a:r>
                    </a:p>
                    <a:p>
                      <a:pPr algn="ctr">
                        <a:spcAft>
                          <a:spcPts val="0"/>
                        </a:spcAft>
                      </a:pPr>
                      <a:r>
                        <a:rPr lang="es-MX" sz="1600" dirty="0">
                          <a:effectLst/>
                        </a:rPr>
                        <a:t>2012</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30/11/</a:t>
                      </a:r>
                    </a:p>
                    <a:p>
                      <a:pPr algn="ctr">
                        <a:spcAft>
                          <a:spcPts val="0"/>
                        </a:spcAft>
                      </a:pPr>
                      <a:r>
                        <a:rPr lang="es-MX" sz="1600" dirty="0">
                          <a:effectLst/>
                        </a:rPr>
                        <a:t>2018</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Diferencia</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a:t>
                      </a:r>
                      <a:endParaRPr lang="es-MX"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97838751"/>
                  </a:ext>
                </a:extLst>
              </a:tr>
              <a:tr h="384043">
                <a:tc>
                  <a:txBody>
                    <a:bodyPr/>
                    <a:lstStyle/>
                    <a:p>
                      <a:pPr algn="ctr">
                        <a:spcAft>
                          <a:spcPts val="0"/>
                        </a:spcAft>
                      </a:pPr>
                      <a:r>
                        <a:rPr lang="es-MX" sz="1600" dirty="0">
                          <a:effectLst/>
                        </a:rPr>
                        <a:t>Estructura</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2,135</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1,915</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-220</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-10.31%</a:t>
                      </a:r>
                      <a:endParaRPr lang="es-MX"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06675511"/>
                  </a:ext>
                </a:extLst>
              </a:tr>
              <a:tr h="384043">
                <a:tc>
                  <a:txBody>
                    <a:bodyPr/>
                    <a:lstStyle/>
                    <a:p>
                      <a:pPr algn="ctr">
                        <a:spcAft>
                          <a:spcPts val="0"/>
                        </a:spcAft>
                      </a:pPr>
                      <a:r>
                        <a:rPr lang="es-MX" sz="1600" dirty="0">
                          <a:effectLst/>
                        </a:rPr>
                        <a:t>Contratos por honorarios</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105</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35</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-70</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-66.67%</a:t>
                      </a:r>
                      <a:endParaRPr lang="es-MX"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76580644"/>
                  </a:ext>
                </a:extLst>
              </a:tr>
              <a:tr h="384043">
                <a:tc>
                  <a:txBody>
                    <a:bodyPr/>
                    <a:lstStyle/>
                    <a:p>
                      <a:pPr algn="ctr">
                        <a:spcAft>
                          <a:spcPts val="0"/>
                        </a:spcAft>
                      </a:pPr>
                      <a:r>
                        <a:rPr lang="es-MX" sz="1600" dirty="0">
                          <a:effectLst/>
                        </a:rPr>
                        <a:t>Eventuales</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993</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610</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-383</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-38.57%</a:t>
                      </a:r>
                      <a:endParaRPr lang="es-MX"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10054935"/>
                  </a:ext>
                </a:extLst>
              </a:tr>
              <a:tr h="768085">
                <a:tc>
                  <a:txBody>
                    <a:bodyPr/>
                    <a:lstStyle/>
                    <a:p>
                      <a:pPr algn="ctr">
                        <a:spcAft>
                          <a:spcPts val="0"/>
                        </a:spcAft>
                      </a:pPr>
                      <a:r>
                        <a:rPr lang="es-MX" sz="1600" dirty="0">
                          <a:effectLst/>
                        </a:rPr>
                        <a:t>Eventuales financiadas por plazas de estructura</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148</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0</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-148</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-100%</a:t>
                      </a:r>
                      <a:endParaRPr lang="es-MX"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10821343"/>
                  </a:ext>
                </a:extLst>
              </a:tr>
              <a:tr h="384043">
                <a:tc>
                  <a:txBody>
                    <a:bodyPr/>
                    <a:lstStyle/>
                    <a:p>
                      <a:pPr algn="ctr">
                        <a:spcAft>
                          <a:spcPts val="0"/>
                        </a:spcAft>
                      </a:pPr>
                      <a:r>
                        <a:rPr lang="es-MX" sz="1600" dirty="0">
                          <a:effectLst/>
                        </a:rPr>
                        <a:t>Sub-Total sin SEM</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3,381</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2,560</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-821</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-24.28%</a:t>
                      </a:r>
                      <a:endParaRPr lang="es-MX"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28236743"/>
                  </a:ext>
                </a:extLst>
              </a:tr>
              <a:tr h="1152128">
                <a:tc>
                  <a:txBody>
                    <a:bodyPr/>
                    <a:lstStyle/>
                    <a:p>
                      <a:pPr algn="ctr">
                        <a:spcAft>
                          <a:spcPts val="0"/>
                        </a:spcAft>
                      </a:pPr>
                      <a:r>
                        <a:rPr lang="es-MX" sz="1600">
                          <a:effectLst/>
                        </a:rPr>
                        <a:t>Plazas del SEM autorizadas en el Presupuesto de Egresos de la Federación (PEF)</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1,430</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1,487</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+57</a:t>
                      </a:r>
                      <a:endParaRPr lang="es-MX"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+3.99%</a:t>
                      </a:r>
                      <a:endParaRPr lang="es-MX"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47398911"/>
                  </a:ext>
                </a:extLst>
              </a:tr>
              <a:tr h="384043">
                <a:tc>
                  <a:txBody>
                    <a:bodyPr/>
                    <a:lstStyle/>
                    <a:p>
                      <a:pPr algn="ctr">
                        <a:spcAft>
                          <a:spcPts val="0"/>
                        </a:spcAft>
                      </a:pPr>
                      <a:r>
                        <a:rPr lang="es-MX" sz="1600">
                          <a:effectLst/>
                        </a:rPr>
                        <a:t>Total con SEM</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4,811</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4,047</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a:effectLst/>
                        </a:rPr>
                        <a:t>-764</a:t>
                      </a:r>
                      <a:endParaRPr lang="es-MX"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MX" sz="1600" dirty="0">
                          <a:effectLst/>
                        </a:rPr>
                        <a:t>-15.88%</a:t>
                      </a:r>
                      <a:endParaRPr lang="es-MX"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59400844"/>
                  </a:ext>
                </a:extLst>
              </a:tr>
            </a:tbl>
          </a:graphicData>
        </a:graphic>
      </p:graphicFrame>
      <p:sp>
        <p:nvSpPr>
          <p:cNvPr id="7" name="Rectángulo 6">
            <a:extLst>
              <a:ext uri="{FF2B5EF4-FFF2-40B4-BE49-F238E27FC236}">
                <a16:creationId xmlns:a16="http://schemas.microsoft.com/office/drawing/2014/main" id="{864C7F55-400E-4C51-BF8D-B1B39BED27E3}"/>
              </a:ext>
            </a:extLst>
          </p:cNvPr>
          <p:cNvSpPr/>
          <p:nvPr/>
        </p:nvSpPr>
        <p:spPr>
          <a:xfrm>
            <a:off x="395536" y="6429820"/>
            <a:ext cx="7704856" cy="461665"/>
          </a:xfrm>
          <a:prstGeom prst="rect">
            <a:avLst/>
          </a:prstGeom>
        </p:spPr>
        <p:txBody>
          <a:bodyPr wrap="square">
            <a:spAutoFit/>
          </a:bodyPr>
          <a:lstStyle/>
          <a:p>
            <a:r>
              <a:rPr lang="es-MX" sz="1200" dirty="0">
                <a:ea typeface="Times New Roman" panose="02020603050405020304" pitchFamily="18" charset="0"/>
              </a:rPr>
              <a:t>Fuente: Jorge A. Schiavon y Bruno Figueroa, “Los recursos y capacidades de la política exterior de México (2012-2018)”, </a:t>
            </a:r>
            <a:r>
              <a:rPr lang="es-MX" sz="1200" i="1" dirty="0">
                <a:ea typeface="Times New Roman" panose="02020603050405020304" pitchFamily="18" charset="0"/>
              </a:rPr>
              <a:t>Foro Internacional</a:t>
            </a:r>
            <a:r>
              <a:rPr lang="es-MX" sz="1200" dirty="0">
                <a:ea typeface="Times New Roman" panose="02020603050405020304" pitchFamily="18" charset="0"/>
              </a:rPr>
              <a:t>, Verano de 2019 (en prensa).</a:t>
            </a:r>
            <a:endParaRPr lang="es-MX" dirty="0"/>
          </a:p>
        </p:txBody>
      </p:sp>
    </p:spTree>
    <p:extLst>
      <p:ext uri="{BB962C8B-B14F-4D97-AF65-F5344CB8AC3E}">
        <p14:creationId xmlns:p14="http://schemas.microsoft.com/office/powerpoint/2010/main" val="129514698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435608" y="274638"/>
            <a:ext cx="7498080" cy="677862"/>
          </a:xfrm>
        </p:spPr>
        <p:txBody>
          <a:bodyPr>
            <a:normAutofit/>
          </a:bodyPr>
          <a:lstStyle/>
          <a:p>
            <a:r>
              <a:rPr lang="es-ES" sz="3600" b="1" dirty="0"/>
              <a:t>Crisis = oportunidad</a:t>
            </a:r>
          </a:p>
        </p:txBody>
      </p:sp>
      <p:sp>
        <p:nvSpPr>
          <p:cNvPr id="64515" name="Rectangle 3"/>
          <p:cNvSpPr>
            <a:spLocks noGrp="1" noChangeArrowheads="1"/>
          </p:cNvSpPr>
          <p:nvPr>
            <p:ph idx="1"/>
          </p:nvPr>
        </p:nvSpPr>
        <p:spPr>
          <a:xfrm>
            <a:off x="107504" y="764704"/>
            <a:ext cx="8496944" cy="5760640"/>
          </a:xfrm>
        </p:spPr>
        <p:txBody>
          <a:bodyPr>
            <a:noAutofit/>
          </a:bodyPr>
          <a:lstStyle/>
          <a:p>
            <a:pPr>
              <a:lnSpc>
                <a:spcPct val="90000"/>
              </a:lnSpc>
            </a:pPr>
            <a:r>
              <a:rPr lang="es-ES" sz="2800" dirty="0">
                <a:latin typeface="Arial" panose="020B0604020202020204" pitchFamily="34" charset="0"/>
                <a:cs typeface="Arial" panose="020B0604020202020204" pitchFamily="34" charset="0"/>
              </a:rPr>
              <a:t>Malas noticias</a:t>
            </a:r>
          </a:p>
          <a:p>
            <a:pPr lvl="1">
              <a:lnSpc>
                <a:spcPct val="90000"/>
              </a:lnSpc>
            </a:pPr>
            <a:r>
              <a:rPr lang="es-ES" sz="2600" dirty="0">
                <a:latin typeface="Arial" panose="020B0604020202020204" pitchFamily="34" charset="0"/>
                <a:cs typeface="Arial" panose="020B0604020202020204" pitchFamily="34" charset="0"/>
              </a:rPr>
              <a:t>Recursos presupuestales y humanos a la baja</a:t>
            </a:r>
          </a:p>
          <a:p>
            <a:pPr lvl="1">
              <a:lnSpc>
                <a:spcPct val="90000"/>
              </a:lnSpc>
            </a:pPr>
            <a:r>
              <a:rPr lang="es-ES" sz="2600" dirty="0">
                <a:latin typeface="Arial" panose="020B0604020202020204" pitchFamily="34" charset="0"/>
                <a:cs typeface="Arial" panose="020B0604020202020204" pitchFamily="34" charset="0"/>
              </a:rPr>
              <a:t>Austeridad republicana y pobreza franciscana (plazas y prestaciones)</a:t>
            </a:r>
          </a:p>
          <a:p>
            <a:pPr lvl="1">
              <a:lnSpc>
                <a:spcPct val="90000"/>
              </a:lnSpc>
            </a:pPr>
            <a:r>
              <a:rPr lang="es-ES" sz="2600" dirty="0">
                <a:latin typeface="Arial" panose="020B0604020202020204" pitchFamily="34" charset="0"/>
                <a:cs typeface="Arial" panose="020B0604020202020204" pitchFamily="34" charset="0"/>
              </a:rPr>
              <a:t>Nombramientos en Cancillería (mandos superiores y medios), así como en el exterior (titulares en embajadas y consulados)</a:t>
            </a:r>
          </a:p>
          <a:p>
            <a:pPr lvl="1">
              <a:lnSpc>
                <a:spcPct val="90000"/>
              </a:lnSpc>
            </a:pPr>
            <a:r>
              <a:rPr lang="es-ES" sz="2600" dirty="0">
                <a:latin typeface="Arial" panose="020B0604020202020204" pitchFamily="34" charset="0"/>
                <a:cs typeface="Arial" panose="020B0604020202020204" pitchFamily="34" charset="0"/>
              </a:rPr>
              <a:t>Desaparición de Subsecretaría de América del Norte = Jefatura de Unidad</a:t>
            </a:r>
          </a:p>
          <a:p>
            <a:pPr lvl="1">
              <a:lnSpc>
                <a:spcPct val="90000"/>
              </a:lnSpc>
            </a:pPr>
            <a:r>
              <a:rPr lang="es-ES" sz="2600" dirty="0">
                <a:latin typeface="Arial" panose="020B0604020202020204" pitchFamily="34" charset="0"/>
                <a:cs typeface="Arial" panose="020B0604020202020204" pitchFamily="34" charset="0"/>
              </a:rPr>
              <a:t>Mala imagen internacional y mala situación interna: Covid-19, corrupción, violencia, impunidad, estado de derecho, desigualdad, pobreza, derechos humanos, etc.</a:t>
            </a:r>
          </a:p>
          <a:p>
            <a:pPr lvl="1">
              <a:lnSpc>
                <a:spcPct val="90000"/>
              </a:lnSpc>
            </a:pPr>
            <a:r>
              <a:rPr lang="es-ES" sz="2600" dirty="0">
                <a:latin typeface="Arial" panose="020B0604020202020204" pitchFamily="34" charset="0"/>
                <a:cs typeface="Arial" panose="020B0604020202020204" pitchFamily="34" charset="0"/>
              </a:rPr>
              <a:t>Sólo un concurso de ingreso al SEM</a:t>
            </a:r>
          </a:p>
        </p:txBody>
      </p:sp>
      <p:pic>
        <p:nvPicPr>
          <p:cNvPr id="64516" name="Picture 4" descr="cide"/>
          <p:cNvPicPr>
            <a:picLocks noChangeAspect="1" noChangeArrowheads="1"/>
          </p:cNvPicPr>
          <p:nvPr/>
        </p:nvPicPr>
        <p:blipFill>
          <a:blip r:embed="rId2" cstate="print"/>
          <a:srcRect/>
          <a:stretch>
            <a:fillRect/>
          </a:stretch>
        </p:blipFill>
        <p:spPr bwMode="auto">
          <a:xfrm>
            <a:off x="8243888" y="115888"/>
            <a:ext cx="669925" cy="836612"/>
          </a:xfrm>
          <a:prstGeom prst="rect">
            <a:avLst/>
          </a:prstGeom>
          <a:noFill/>
        </p:spPr>
      </p:pic>
    </p:spTree>
    <p:extLst>
      <p:ext uri="{BB962C8B-B14F-4D97-AF65-F5344CB8AC3E}">
        <p14:creationId xmlns:p14="http://schemas.microsoft.com/office/powerpoint/2010/main" val="124636067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8519" y="1052736"/>
            <a:ext cx="9022332" cy="5530626"/>
          </a:xfrm>
        </p:spPr>
        <p:txBody>
          <a:bodyPr>
            <a:noAutofit/>
          </a:bodyPr>
          <a:lstStyle/>
          <a:p>
            <a:pPr>
              <a:lnSpc>
                <a:spcPct val="90000"/>
              </a:lnSpc>
            </a:pPr>
            <a:r>
              <a:rPr lang="es-MX" sz="2800" dirty="0">
                <a:latin typeface="Arial" panose="020B0604020202020204" pitchFamily="34" charset="0"/>
                <a:cs typeface="Arial" panose="020B0604020202020204" pitchFamily="34" charset="0"/>
              </a:rPr>
              <a:t>Transfirieron a la SRE diferentes responsabilidades de promoción internacional de México</a:t>
            </a:r>
          </a:p>
          <a:p>
            <a:pPr lvl="1">
              <a:lnSpc>
                <a:spcPct val="90000"/>
              </a:lnSpc>
            </a:pPr>
            <a:r>
              <a:rPr lang="es-MX" sz="2600" dirty="0">
                <a:latin typeface="Arial" panose="020B0604020202020204" pitchFamily="34" charset="0"/>
                <a:cs typeface="Arial" panose="020B0604020202020204" pitchFamily="34" charset="0"/>
              </a:rPr>
              <a:t>promoción de exportaciones y atracción de inversión extranjera directa (antes facultad de la desaparecida ProMéxico de la Secretaría de Economía)</a:t>
            </a:r>
          </a:p>
          <a:p>
            <a:pPr lvl="1">
              <a:lnSpc>
                <a:spcPct val="90000"/>
              </a:lnSpc>
            </a:pPr>
            <a:r>
              <a:rPr lang="es-MX" sz="2600" dirty="0">
                <a:latin typeface="Arial" panose="020B0604020202020204" pitchFamily="34" charset="0"/>
                <a:cs typeface="Arial" panose="020B0604020202020204" pitchFamily="34" charset="0"/>
              </a:rPr>
              <a:t>cooperación cultural (previamente ejecutada por la Secretaría de Cultura)</a:t>
            </a:r>
          </a:p>
          <a:p>
            <a:pPr lvl="1">
              <a:lnSpc>
                <a:spcPct val="90000"/>
              </a:lnSpc>
            </a:pPr>
            <a:r>
              <a:rPr lang="es-MX" sz="2600" dirty="0">
                <a:latin typeface="Arial" panose="020B0604020202020204" pitchFamily="34" charset="0"/>
                <a:cs typeface="Arial" panose="020B0604020202020204" pitchFamily="34" charset="0"/>
              </a:rPr>
              <a:t>promoción turística (antes realizada de la Secretaría de Turismo).</a:t>
            </a:r>
          </a:p>
          <a:p>
            <a:pPr lvl="1">
              <a:lnSpc>
                <a:spcPct val="90000"/>
              </a:lnSpc>
            </a:pPr>
            <a:r>
              <a:rPr lang="es-MX" sz="2600" dirty="0">
                <a:latin typeface="Arial" panose="020B0604020202020204" pitchFamily="34" charset="0"/>
                <a:cs typeface="Arial" panose="020B0604020202020204" pitchFamily="34" charset="0"/>
              </a:rPr>
              <a:t>No estuvo acompañada del personal o recursos presupuestales para ejecutarlas</a:t>
            </a:r>
          </a:p>
          <a:p>
            <a:pPr lvl="1">
              <a:lnSpc>
                <a:spcPct val="90000"/>
              </a:lnSpc>
            </a:pPr>
            <a:r>
              <a:rPr lang="es-MX" sz="2600" dirty="0">
                <a:latin typeface="Arial" panose="020B0604020202020204" pitchFamily="34" charset="0"/>
                <a:cs typeface="Arial" panose="020B0604020202020204" pitchFamily="34" charset="0"/>
              </a:rPr>
              <a:t>No se incluyeron en la LOAPF, lo cual facultaría legalmente a la SRE para la realización de estas funciones. </a:t>
            </a:r>
            <a:endParaRPr lang="es-E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77571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280920" cy="5530626"/>
          </a:xfrm>
        </p:spPr>
        <p:txBody>
          <a:bodyPr>
            <a:noAutofit/>
          </a:bodyPr>
          <a:lstStyle/>
          <a:p>
            <a:pPr>
              <a:lnSpc>
                <a:spcPct val="90000"/>
              </a:lnSpc>
            </a:pPr>
            <a:r>
              <a:rPr lang="es-MX" sz="4000" dirty="0">
                <a:latin typeface="Arial" panose="020B0604020202020204" pitchFamily="34" charset="0"/>
                <a:cs typeface="Arial" panose="020B0604020202020204" pitchFamily="34" charset="0"/>
              </a:rPr>
              <a:t>3) No existe una estrategia integral o clara de política exterior y dicha política no está directamente en sintonía con las necesidades nacionales;</a:t>
            </a:r>
          </a:p>
        </p:txBody>
      </p:sp>
    </p:spTree>
    <p:extLst>
      <p:ext uri="{BB962C8B-B14F-4D97-AF65-F5344CB8AC3E}">
        <p14:creationId xmlns:p14="http://schemas.microsoft.com/office/powerpoint/2010/main" val="40001783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424936" cy="5530626"/>
          </a:xfrm>
        </p:spPr>
        <p:txBody>
          <a:bodyPr>
            <a:noAutofit/>
          </a:bodyPr>
          <a:lstStyle/>
          <a:p>
            <a:pPr>
              <a:lnSpc>
                <a:spcPct val="90000"/>
              </a:lnSpc>
            </a:pPr>
            <a:r>
              <a:rPr lang="es-ES" sz="2800" dirty="0">
                <a:latin typeface="Arial" panose="020B0604020202020204" pitchFamily="34" charset="0"/>
                <a:cs typeface="Arial" panose="020B0604020202020204" pitchFamily="34" charset="0"/>
              </a:rPr>
              <a:t>Disonancia en posiciones entre SRE y Palacio Nacional (conducción profesional vs. declaraciones en la conferencia mañanera)</a:t>
            </a:r>
          </a:p>
          <a:p>
            <a:pPr>
              <a:lnSpc>
                <a:spcPct val="90000"/>
              </a:lnSpc>
            </a:pPr>
            <a:r>
              <a:rPr lang="es-ES" sz="2800" dirty="0">
                <a:latin typeface="Arial" panose="020B0604020202020204" pitchFamily="34" charset="0"/>
                <a:cs typeface="Arial" panose="020B0604020202020204" pitchFamily="34" charset="0"/>
              </a:rPr>
              <a:t>Cisma entre Palacio Nacional y Canciller y entre Canciller y SEM (en solución con cambio)</a:t>
            </a:r>
          </a:p>
          <a:p>
            <a:pPr>
              <a:lnSpc>
                <a:spcPct val="90000"/>
              </a:lnSpc>
            </a:pPr>
            <a:r>
              <a:rPr lang="es-MX" sz="2800" dirty="0">
                <a:latin typeface="Arial" panose="020B0604020202020204" pitchFamily="34" charset="0"/>
                <a:cs typeface="Arial" panose="020B0604020202020204" pitchFamily="34" charset="0"/>
              </a:rPr>
              <a:t>No se observa una estrategia integral de política exterior; además esta política no está en clara sintonía con las necesidades nacionales.</a:t>
            </a:r>
          </a:p>
          <a:p>
            <a:pPr>
              <a:lnSpc>
                <a:spcPct val="90000"/>
              </a:lnSpc>
            </a:pPr>
            <a:r>
              <a:rPr lang="es-MX" sz="2800" dirty="0">
                <a:latin typeface="Arial" panose="020B0604020202020204" pitchFamily="34" charset="0"/>
                <a:cs typeface="Arial" panose="020B0604020202020204" pitchFamily="34" charset="0"/>
              </a:rPr>
              <a:t>El presidente no se deja asesorar por su Canciller, Embajadores, Representantes Permanentes (Naciones Unidas), o del SEM; ignora las recomendaciones de estos expertos en su equipo de gobierno. </a:t>
            </a:r>
          </a:p>
          <a:p>
            <a:pPr>
              <a:lnSpc>
                <a:spcPct val="90000"/>
              </a:lnSpc>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312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La PEM de AMLO en una frase</a:t>
            </a:r>
          </a:p>
        </p:txBody>
      </p:sp>
      <p:sp>
        <p:nvSpPr>
          <p:cNvPr id="64515" name="Rectangle 3"/>
          <p:cNvSpPr>
            <a:spLocks noGrp="1" noChangeArrowheads="1"/>
          </p:cNvSpPr>
          <p:nvPr>
            <p:ph idx="1"/>
          </p:nvPr>
        </p:nvSpPr>
        <p:spPr>
          <a:xfrm>
            <a:off x="528638" y="1214438"/>
            <a:ext cx="8405050" cy="5022850"/>
          </a:xfrm>
        </p:spPr>
        <p:txBody>
          <a:bodyPr>
            <a:noAutofit/>
          </a:bodyPr>
          <a:lstStyle/>
          <a:p>
            <a:pPr>
              <a:lnSpc>
                <a:spcPct val="90000"/>
              </a:lnSpc>
            </a:pPr>
            <a:r>
              <a:rPr lang="es-ES" sz="4000" dirty="0">
                <a:latin typeface="Arial" panose="020B0604020202020204" pitchFamily="34" charset="0"/>
                <a:cs typeface="Arial" panose="020B0604020202020204" pitchFamily="34" charset="0"/>
              </a:rPr>
              <a:t>“La mejor política externa es una buena política interna”</a:t>
            </a:r>
          </a:p>
          <a:p>
            <a:pPr lvl="1">
              <a:lnSpc>
                <a:spcPct val="90000"/>
              </a:lnSpc>
            </a:pPr>
            <a:r>
              <a:rPr lang="es-ES" sz="3800" dirty="0">
                <a:latin typeface="Arial" panose="020B0604020202020204" pitchFamily="34" charset="0"/>
                <a:cs typeface="Arial" panose="020B0604020202020204" pitchFamily="34" charset="0"/>
              </a:rPr>
              <a:t>Cierto, a medias…</a:t>
            </a:r>
          </a:p>
          <a:p>
            <a:pPr lvl="1">
              <a:lnSpc>
                <a:spcPct val="90000"/>
              </a:lnSpc>
            </a:pPr>
            <a:r>
              <a:rPr lang="es-ES" sz="3800" dirty="0">
                <a:latin typeface="Arial" panose="020B0604020202020204" pitchFamily="34" charset="0"/>
                <a:cs typeface="Arial" panose="020B0604020202020204" pitchFamily="34" charset="0"/>
              </a:rPr>
              <a:t>Otra mitad: “Para una buena política interna, se requiere una buena política externa”</a:t>
            </a:r>
          </a:p>
        </p:txBody>
      </p:sp>
    </p:spTree>
    <p:extLst>
      <p:ext uri="{BB962C8B-B14F-4D97-AF65-F5344CB8AC3E}">
        <p14:creationId xmlns:p14="http://schemas.microsoft.com/office/powerpoint/2010/main" val="99093780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424936" cy="5530626"/>
          </a:xfrm>
        </p:spPr>
        <p:txBody>
          <a:bodyPr>
            <a:noAutofit/>
          </a:bodyPr>
          <a:lstStyle/>
          <a:p>
            <a:pPr>
              <a:lnSpc>
                <a:spcPct val="90000"/>
              </a:lnSpc>
            </a:pPr>
            <a:r>
              <a:rPr lang="es-MX" sz="2800" dirty="0">
                <a:latin typeface="Arial" panose="020B0604020202020204" pitchFamily="34" charset="0"/>
                <a:cs typeface="Arial" panose="020B0604020202020204" pitchFamily="34" charset="0"/>
              </a:rPr>
              <a:t>El presidente actúa de manera personal, sin aprovechar el conocimiento y trabajo de la SRE, incluyendo a sus colaboradores más allegados, en especial al secretario (MEC).</a:t>
            </a:r>
          </a:p>
          <a:p>
            <a:pPr>
              <a:lnSpc>
                <a:spcPct val="90000"/>
              </a:lnSpc>
            </a:pPr>
            <a:r>
              <a:rPr lang="es-MX" sz="2800" dirty="0">
                <a:latin typeface="Arial" panose="020B0604020202020204" pitchFamily="34" charset="0"/>
                <a:cs typeface="Arial" panose="020B0604020202020204" pitchFamily="34" charset="0"/>
              </a:rPr>
              <a:t>Acciones muestran el desconocimiento presidencial de las prácticas diplomáticas, temas y foros internacionales, así como de las prioridades históricas y actividades recientes de la política exterior de México</a:t>
            </a:r>
          </a:p>
          <a:p>
            <a:pPr>
              <a:lnSpc>
                <a:spcPct val="90000"/>
              </a:lnSpc>
            </a:pPr>
            <a:r>
              <a:rPr lang="es-MX" sz="2800" dirty="0">
                <a:latin typeface="Arial" panose="020B0604020202020204" pitchFamily="34" charset="0"/>
                <a:cs typeface="Arial" panose="020B0604020202020204" pitchFamily="34" charset="0"/>
              </a:rPr>
              <a:t>Señal de desconfianza a la SRE y el SEM, a quienes percibe como agentes de administraciones anteriores en vez de como funcionarios públicos altamente profesionales que están a su servicio como presidente.</a:t>
            </a:r>
          </a:p>
          <a:p>
            <a:pPr>
              <a:lnSpc>
                <a:spcPct val="90000"/>
              </a:lnSpc>
            </a:pPr>
            <a:r>
              <a:rPr lang="es-MX" sz="2800" dirty="0">
                <a:latin typeface="Arial" panose="020B0604020202020204" pitchFamily="34" charset="0"/>
                <a:cs typeface="Arial" panose="020B0604020202020204" pitchFamily="34" charset="0"/>
              </a:rPr>
              <a:t> </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28239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280920" cy="5530626"/>
          </a:xfrm>
        </p:spPr>
        <p:txBody>
          <a:bodyPr>
            <a:noAutofit/>
          </a:bodyPr>
          <a:lstStyle/>
          <a:p>
            <a:pPr>
              <a:lnSpc>
                <a:spcPct val="90000"/>
              </a:lnSpc>
            </a:pPr>
            <a:r>
              <a:rPr lang="es-MX" sz="4000" dirty="0">
                <a:latin typeface="Arial" panose="020B0604020202020204" pitchFamily="34" charset="0"/>
                <a:cs typeface="Arial" panose="020B0604020202020204" pitchFamily="34" charset="0"/>
              </a:rPr>
              <a:t>4) La visibilidad e impacto de México en el mundo (en las diferentes regiones y al interior de organismos multilaterales y regionales) es reducida y va en declive.</a:t>
            </a:r>
            <a:endParaRPr lang="es-E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76587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640960" cy="5530626"/>
          </a:xfrm>
        </p:spPr>
        <p:txBody>
          <a:bodyPr>
            <a:noAutofit/>
          </a:bodyPr>
          <a:lstStyle/>
          <a:p>
            <a:pPr>
              <a:lnSpc>
                <a:spcPct val="90000"/>
              </a:lnSpc>
            </a:pPr>
            <a:r>
              <a:rPr lang="es-MX" sz="2800" dirty="0">
                <a:latin typeface="Arial" panose="020B0604020202020204" pitchFamily="34" charset="0"/>
                <a:cs typeface="Arial" panose="020B0604020202020204" pitchFamily="34" charset="0"/>
              </a:rPr>
              <a:t>Canciller representa al presidente en los foros multilaterales donde no ha querido participar el presidente</a:t>
            </a:r>
          </a:p>
          <a:p>
            <a:pPr>
              <a:lnSpc>
                <a:spcPct val="90000"/>
              </a:lnSpc>
            </a:pPr>
            <a:r>
              <a:rPr lang="es-MX" sz="2800" dirty="0">
                <a:latin typeface="Arial" panose="020B0604020202020204" pitchFamily="34" charset="0"/>
                <a:cs typeface="Arial" panose="020B0604020202020204" pitchFamily="34" charset="0"/>
              </a:rPr>
              <a:t>Política exterior concentrada en dos temas: administrar la relación con Estados Unidos y retórica latinoamericanista.</a:t>
            </a:r>
          </a:p>
          <a:p>
            <a:pPr>
              <a:lnSpc>
                <a:spcPct val="90000"/>
              </a:lnSpc>
            </a:pPr>
            <a:r>
              <a:rPr lang="es-MX" sz="2800" dirty="0">
                <a:latin typeface="Arial" panose="020B0604020202020204" pitchFamily="34" charset="0"/>
                <a:cs typeface="Arial" panose="020B0604020202020204" pitchFamily="34" charset="0"/>
              </a:rPr>
              <a:t>Demás temas y áreas de la agenda internacional de México pasen a un nivel secundario, desdibujando poco a poco su presencia e impacto en organismos multilaterales y regionales, así como en sus relaciones con otras regiones del mundo, especialmente Europa y Asia-Pacífico, así como desapareciendo prácticamente del radar en África, Medio Oriente y Asia Central.</a:t>
            </a:r>
            <a:endParaRPr lang="es-ES" sz="2800" dirty="0">
              <a:latin typeface="Arial" panose="020B0604020202020204" pitchFamily="34" charset="0"/>
              <a:cs typeface="Arial" panose="020B0604020202020204" pitchFamily="34" charset="0"/>
            </a:endParaRPr>
          </a:p>
          <a:p>
            <a:pPr marL="114300" indent="0">
              <a:lnSpc>
                <a:spcPct val="90000"/>
              </a:lnSpc>
              <a:buNone/>
            </a:pPr>
            <a:endParaRPr lang="es-ES" sz="2800" dirty="0">
              <a:latin typeface="Arial" panose="020B0604020202020204" pitchFamily="34" charset="0"/>
              <a:cs typeface="Arial" panose="020B0604020202020204" pitchFamily="34" charset="0"/>
            </a:endParaRPr>
          </a:p>
          <a:p>
            <a:pPr>
              <a:lnSpc>
                <a:spcPct val="90000"/>
              </a:lnSpc>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17129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55576" y="274638"/>
            <a:ext cx="8178112" cy="677862"/>
          </a:xfrm>
        </p:spPr>
        <p:txBody>
          <a:bodyPr>
            <a:normAutofit/>
          </a:bodyPr>
          <a:lstStyle/>
          <a:p>
            <a:r>
              <a:rPr lang="es-ES" sz="3600" b="1" dirty="0"/>
              <a:t>Relaciones con Estados Unidos</a:t>
            </a:r>
          </a:p>
        </p:txBody>
      </p:sp>
      <p:sp>
        <p:nvSpPr>
          <p:cNvPr id="64515" name="Rectangle 3"/>
          <p:cNvSpPr>
            <a:spLocks noGrp="1" noChangeArrowheads="1"/>
          </p:cNvSpPr>
          <p:nvPr>
            <p:ph idx="1"/>
          </p:nvPr>
        </p:nvSpPr>
        <p:spPr>
          <a:xfrm>
            <a:off x="467543" y="952500"/>
            <a:ext cx="8446269" cy="5572844"/>
          </a:xfrm>
        </p:spPr>
        <p:txBody>
          <a:bodyPr>
            <a:noAutofit/>
          </a:bodyPr>
          <a:lstStyle/>
          <a:p>
            <a:pPr>
              <a:lnSpc>
                <a:spcPct val="90000"/>
              </a:lnSpc>
            </a:pPr>
            <a:r>
              <a:rPr lang="es-ES" sz="2800" dirty="0">
                <a:latin typeface="Arial" panose="020B0604020202020204" pitchFamily="34" charset="0"/>
                <a:cs typeface="Arial" panose="020B0604020202020204" pitchFamily="34" charset="0"/>
              </a:rPr>
              <a:t>Temas prioritarios de la agenda</a:t>
            </a:r>
          </a:p>
          <a:p>
            <a:pPr lvl="1">
              <a:lnSpc>
                <a:spcPct val="90000"/>
              </a:lnSpc>
            </a:pPr>
            <a:r>
              <a:rPr lang="es-ES" sz="2800" dirty="0">
                <a:latin typeface="Arial" panose="020B0604020202020204" pitchFamily="34" charset="0"/>
                <a:cs typeface="Arial" panose="020B0604020202020204" pitchFamily="34" charset="0"/>
              </a:rPr>
              <a:t>Seguridad, crimen organizado y narcotráfico</a:t>
            </a:r>
          </a:p>
          <a:p>
            <a:pPr lvl="2">
              <a:lnSpc>
                <a:spcPct val="90000"/>
              </a:lnSpc>
            </a:pPr>
            <a:r>
              <a:rPr lang="es-ES" sz="2800" dirty="0">
                <a:latin typeface="Arial" panose="020B0604020202020204" pitchFamily="34" charset="0"/>
                <a:cs typeface="Arial" panose="020B0604020202020204" pitchFamily="34" charset="0"/>
              </a:rPr>
              <a:t>Fentanilo</a:t>
            </a:r>
          </a:p>
          <a:p>
            <a:pPr lvl="1">
              <a:lnSpc>
                <a:spcPct val="90000"/>
              </a:lnSpc>
            </a:pPr>
            <a:r>
              <a:rPr lang="es-ES" sz="2800" dirty="0">
                <a:latin typeface="Arial" panose="020B0604020202020204" pitchFamily="34" charset="0"/>
                <a:cs typeface="Arial" panose="020B0604020202020204" pitchFamily="34" charset="0"/>
              </a:rPr>
              <a:t>Migración</a:t>
            </a:r>
          </a:p>
          <a:p>
            <a:pPr lvl="2">
              <a:lnSpc>
                <a:spcPct val="90000"/>
              </a:lnSpc>
            </a:pPr>
            <a:r>
              <a:rPr lang="es-ES" sz="2800" dirty="0">
                <a:latin typeface="Arial" panose="020B0604020202020204" pitchFamily="34" charset="0"/>
                <a:cs typeface="Arial" panose="020B0604020202020204" pitchFamily="34" charset="0"/>
              </a:rPr>
              <a:t>Contención flujos Centroamérica</a:t>
            </a:r>
          </a:p>
          <a:p>
            <a:pPr lvl="2">
              <a:lnSpc>
                <a:spcPct val="90000"/>
              </a:lnSpc>
            </a:pPr>
            <a:r>
              <a:rPr lang="es-ES" sz="2800" dirty="0">
                <a:latin typeface="Arial" panose="020B0604020202020204" pitchFamily="34" charset="0"/>
                <a:cs typeface="Arial" panose="020B0604020202020204" pitchFamily="34" charset="0"/>
              </a:rPr>
              <a:t>DACA, DAPA, regularización focalizada</a:t>
            </a:r>
          </a:p>
          <a:p>
            <a:pPr lvl="2">
              <a:lnSpc>
                <a:spcPct val="90000"/>
              </a:lnSpc>
            </a:pPr>
            <a:r>
              <a:rPr lang="es-ES" sz="2800" dirty="0">
                <a:latin typeface="Arial" panose="020B0604020202020204" pitchFamily="34" charset="0"/>
                <a:cs typeface="Arial" panose="020B0604020202020204" pitchFamily="34" charset="0"/>
              </a:rPr>
              <a:t>Deportaciones y control fronterizo</a:t>
            </a:r>
          </a:p>
          <a:p>
            <a:pPr lvl="2">
              <a:lnSpc>
                <a:spcPct val="90000"/>
              </a:lnSpc>
            </a:pPr>
            <a:r>
              <a:rPr lang="es-ES" sz="2800" dirty="0">
                <a:latin typeface="Arial" panose="020B0604020202020204" pitchFamily="34" charset="0"/>
                <a:cs typeface="Arial" panose="020B0604020202020204" pitchFamily="34" charset="0"/>
              </a:rPr>
              <a:t>Asilo y programa “Quédate en México”</a:t>
            </a:r>
          </a:p>
          <a:p>
            <a:pPr lvl="1">
              <a:lnSpc>
                <a:spcPct val="90000"/>
              </a:lnSpc>
            </a:pPr>
            <a:r>
              <a:rPr lang="es-ES" sz="2800" dirty="0">
                <a:latin typeface="Arial" panose="020B0604020202020204" pitchFamily="34" charset="0"/>
                <a:cs typeface="Arial" panose="020B0604020202020204" pitchFamily="34" charset="0"/>
              </a:rPr>
              <a:t>Comercio e inversiones (T-MEC): laboral y controversias</a:t>
            </a:r>
          </a:p>
          <a:p>
            <a:pPr lvl="1">
              <a:lnSpc>
                <a:spcPct val="90000"/>
              </a:lnSpc>
            </a:pPr>
            <a:r>
              <a:rPr lang="es-ES" sz="2800" dirty="0">
                <a:latin typeface="Arial" panose="020B0604020202020204" pitchFamily="34" charset="0"/>
                <a:cs typeface="Arial" panose="020B0604020202020204" pitchFamily="34" charset="0"/>
              </a:rPr>
              <a:t>Energía y medio ambiente</a:t>
            </a:r>
          </a:p>
          <a:p>
            <a:pPr lvl="1">
              <a:lnSpc>
                <a:spcPct val="90000"/>
              </a:lnSpc>
            </a:pPr>
            <a:r>
              <a:rPr lang="es-ES" sz="2800" dirty="0">
                <a:latin typeface="Arial" panose="020B0604020202020204" pitchFamily="34" charset="0"/>
                <a:cs typeface="Arial" panose="020B0604020202020204" pitchFamily="34" charset="0"/>
              </a:rPr>
              <a:t>Derechos humanos y democracia</a:t>
            </a:r>
          </a:p>
          <a:p>
            <a:pPr lvl="1">
              <a:lnSpc>
                <a:spcPct val="90000"/>
              </a:lnSpc>
            </a:pPr>
            <a:r>
              <a:rPr lang="es-ES" sz="2800" dirty="0">
                <a:latin typeface="Arial" panose="020B0604020202020204" pitchFamily="34" charset="0"/>
                <a:cs typeface="Arial" panose="020B0604020202020204" pitchFamily="34" charset="0"/>
              </a:rPr>
              <a:t>Estado de derecho</a:t>
            </a:r>
          </a:p>
        </p:txBody>
      </p:sp>
    </p:spTree>
    <p:extLst>
      <p:ext uri="{BB962C8B-B14F-4D97-AF65-F5344CB8AC3E}">
        <p14:creationId xmlns:p14="http://schemas.microsoft.com/office/powerpoint/2010/main" val="274928021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95536" y="274638"/>
            <a:ext cx="8538152" cy="677862"/>
          </a:xfrm>
        </p:spPr>
        <p:txBody>
          <a:bodyPr>
            <a:normAutofit/>
          </a:bodyPr>
          <a:lstStyle/>
          <a:p>
            <a:r>
              <a:rPr lang="es-ES" sz="3600" b="1" dirty="0"/>
              <a:t>Diplomacia multinivel en Estados Unidos</a:t>
            </a:r>
          </a:p>
        </p:txBody>
      </p:sp>
      <p:sp>
        <p:nvSpPr>
          <p:cNvPr id="64515" name="Rectangle 3"/>
          <p:cNvSpPr>
            <a:spLocks noGrp="1" noChangeArrowheads="1"/>
          </p:cNvSpPr>
          <p:nvPr>
            <p:ph idx="1"/>
          </p:nvPr>
        </p:nvSpPr>
        <p:spPr>
          <a:xfrm>
            <a:off x="528638" y="1214438"/>
            <a:ext cx="8405050" cy="5022850"/>
          </a:xfrm>
        </p:spPr>
        <p:txBody>
          <a:bodyPr>
            <a:normAutofit fontScale="92500" lnSpcReduction="20000"/>
          </a:bodyPr>
          <a:lstStyle/>
          <a:p>
            <a:pPr>
              <a:lnSpc>
                <a:spcPct val="90000"/>
              </a:lnSpc>
            </a:pPr>
            <a:r>
              <a:rPr lang="es-MX" sz="3200" dirty="0">
                <a:latin typeface="Arial" panose="020B0604020202020204" pitchFamily="34" charset="0"/>
                <a:cs typeface="Arial" panose="020B0604020202020204" pitchFamily="34" charset="0"/>
              </a:rPr>
              <a:t>“</a:t>
            </a:r>
            <a:r>
              <a:rPr lang="es-MX" sz="3200" dirty="0" err="1">
                <a:latin typeface="Arial" panose="020B0604020202020204" pitchFamily="34" charset="0"/>
                <a:cs typeface="Arial" panose="020B0604020202020204" pitchFamily="34" charset="0"/>
              </a:rPr>
              <a:t>All</a:t>
            </a:r>
            <a:r>
              <a:rPr lang="es-MX" sz="3200" dirty="0">
                <a:latin typeface="Arial" panose="020B0604020202020204" pitchFamily="34" charset="0"/>
                <a:cs typeface="Arial" panose="020B0604020202020204" pitchFamily="34" charset="0"/>
              </a:rPr>
              <a:t> </a:t>
            </a:r>
            <a:r>
              <a:rPr lang="es-MX" sz="3200" dirty="0" err="1">
                <a:latin typeface="Arial" panose="020B0604020202020204" pitchFamily="34" charset="0"/>
                <a:cs typeface="Arial" panose="020B0604020202020204" pitchFamily="34" charset="0"/>
              </a:rPr>
              <a:t>politics</a:t>
            </a:r>
            <a:r>
              <a:rPr lang="es-MX" sz="3200" dirty="0">
                <a:latin typeface="Arial" panose="020B0604020202020204" pitchFamily="34" charset="0"/>
                <a:cs typeface="Arial" panose="020B0604020202020204" pitchFamily="34" charset="0"/>
              </a:rPr>
              <a:t> are local </a:t>
            </a:r>
            <a:r>
              <a:rPr lang="es-MX" sz="3200" dirty="0" err="1">
                <a:latin typeface="Arial" panose="020B0604020202020204" pitchFamily="34" charset="0"/>
                <a:cs typeface="Arial" panose="020B0604020202020204" pitchFamily="34" charset="0"/>
              </a:rPr>
              <a:t>politics</a:t>
            </a:r>
            <a:r>
              <a:rPr lang="es-MX" sz="3200" dirty="0">
                <a:latin typeface="Arial" panose="020B0604020202020204" pitchFamily="34" charset="0"/>
                <a:cs typeface="Arial" panose="020B0604020202020204" pitchFamily="34" charset="0"/>
              </a:rPr>
              <a:t> in </a:t>
            </a:r>
            <a:r>
              <a:rPr lang="es-MX" sz="3200" dirty="0" err="1">
                <a:latin typeface="Arial" panose="020B0604020202020204" pitchFamily="34" charset="0"/>
                <a:cs typeface="Arial" panose="020B0604020202020204" pitchFamily="34" charset="0"/>
              </a:rPr>
              <a:t>the</a:t>
            </a:r>
            <a:r>
              <a:rPr lang="es-MX" sz="3200" dirty="0">
                <a:latin typeface="Arial" panose="020B0604020202020204" pitchFamily="34" charset="0"/>
                <a:cs typeface="Arial" panose="020B0604020202020204" pitchFamily="34" charset="0"/>
              </a:rPr>
              <a:t> </a:t>
            </a:r>
            <a:r>
              <a:rPr lang="es-MX" sz="3200" dirty="0" err="1">
                <a:latin typeface="Arial" panose="020B0604020202020204" pitchFamily="34" charset="0"/>
                <a:cs typeface="Arial" panose="020B0604020202020204" pitchFamily="34" charset="0"/>
              </a:rPr>
              <a:t>United</a:t>
            </a:r>
            <a:r>
              <a:rPr lang="es-MX" sz="3200" dirty="0">
                <a:latin typeface="Arial" panose="020B0604020202020204" pitchFamily="34" charset="0"/>
                <a:cs typeface="Arial" panose="020B0604020202020204" pitchFamily="34" charset="0"/>
              </a:rPr>
              <a:t> </a:t>
            </a:r>
            <a:r>
              <a:rPr lang="es-MX" sz="3200" dirty="0" err="1">
                <a:latin typeface="Arial" panose="020B0604020202020204" pitchFamily="34" charset="0"/>
                <a:cs typeface="Arial" panose="020B0604020202020204" pitchFamily="34" charset="0"/>
              </a:rPr>
              <a:t>States</a:t>
            </a:r>
            <a:r>
              <a:rPr lang="es-MX" sz="3200" dirty="0">
                <a:latin typeface="Arial" panose="020B0604020202020204" pitchFamily="34" charset="0"/>
                <a:cs typeface="Arial" panose="020B0604020202020204" pitchFamily="34" charset="0"/>
              </a:rPr>
              <a:t>”</a:t>
            </a:r>
          </a:p>
          <a:p>
            <a:pPr>
              <a:lnSpc>
                <a:spcPct val="90000"/>
              </a:lnSpc>
            </a:pPr>
            <a:r>
              <a:rPr lang="es-MX" sz="3200" dirty="0">
                <a:latin typeface="Arial" panose="020B0604020202020204" pitchFamily="34" charset="0"/>
                <a:cs typeface="Arial" panose="020B0604020202020204" pitchFamily="34" charset="0"/>
              </a:rPr>
              <a:t>Sistema político, económico y social muy poroso</a:t>
            </a:r>
          </a:p>
          <a:p>
            <a:pPr>
              <a:lnSpc>
                <a:spcPct val="90000"/>
              </a:lnSpc>
            </a:pPr>
            <a:r>
              <a:rPr lang="es-MX" sz="3200" dirty="0">
                <a:latin typeface="Arial" panose="020B0604020202020204" pitchFamily="34" charset="0"/>
                <a:cs typeface="Arial" panose="020B0604020202020204" pitchFamily="34" charset="0"/>
              </a:rPr>
              <a:t>Pesos y contrapesos</a:t>
            </a:r>
          </a:p>
          <a:p>
            <a:pPr>
              <a:lnSpc>
                <a:spcPct val="90000"/>
              </a:lnSpc>
            </a:pPr>
            <a:r>
              <a:rPr lang="es-MX" sz="3200" dirty="0">
                <a:latin typeface="Arial" panose="020B0604020202020204" pitchFamily="34" charset="0"/>
                <a:cs typeface="Arial" panose="020B0604020202020204" pitchFamily="34" charset="0"/>
              </a:rPr>
              <a:t>Socialmente diversa</a:t>
            </a:r>
          </a:p>
          <a:p>
            <a:pPr>
              <a:lnSpc>
                <a:spcPct val="90000"/>
              </a:lnSpc>
            </a:pPr>
            <a:r>
              <a:rPr lang="es-MX" sz="3200" dirty="0">
                <a:latin typeface="Arial" panose="020B0604020202020204" pitchFamily="34" charset="0"/>
                <a:cs typeface="Arial" panose="020B0604020202020204" pitchFamily="34" charset="0"/>
              </a:rPr>
              <a:t>Máxima prioridad: contención hegemonía y aprovechar vecindad</a:t>
            </a:r>
          </a:p>
          <a:p>
            <a:pPr>
              <a:lnSpc>
                <a:spcPct val="90000"/>
              </a:lnSpc>
            </a:pPr>
            <a:r>
              <a:rPr lang="es-MX" sz="3200" dirty="0">
                <a:latin typeface="Arial" panose="020B0604020202020204" pitchFamily="34" charset="0"/>
                <a:cs typeface="Arial" panose="020B0604020202020204" pitchFamily="34" charset="0"/>
              </a:rPr>
              <a:t>Estrategia: diplomacia multinivel con penetración desde lo local</a:t>
            </a:r>
          </a:p>
          <a:p>
            <a:pPr>
              <a:lnSpc>
                <a:spcPct val="90000"/>
              </a:lnSpc>
            </a:pPr>
            <a:r>
              <a:rPr lang="es-MX" sz="3200" dirty="0">
                <a:latin typeface="Arial" panose="020B0604020202020204" pitchFamily="34" charset="0"/>
                <a:cs typeface="Arial" panose="020B0604020202020204" pitchFamily="34" charset="0"/>
              </a:rPr>
              <a:t>Importancia de relaciones con poderes estatales y locales</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067378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Line 2"/>
          <p:cNvSpPr>
            <a:spLocks noChangeShapeType="1"/>
          </p:cNvSpPr>
          <p:nvPr/>
        </p:nvSpPr>
        <p:spPr bwMode="auto">
          <a:xfrm>
            <a:off x="293688" y="692150"/>
            <a:ext cx="8382000" cy="0"/>
          </a:xfrm>
          <a:prstGeom prst="line">
            <a:avLst/>
          </a:prstGeom>
          <a:noFill/>
          <a:ln w="25400">
            <a:solidFill>
              <a:schemeClr val="hlink"/>
            </a:solidFill>
            <a:round/>
            <a:headEnd type="none" w="sm" len="sm"/>
            <a:tailEnd type="none" w="sm" len="sm"/>
          </a:ln>
          <a:effectLst/>
        </p:spPr>
        <p:txBody>
          <a:bodyPr/>
          <a:lstStyle/>
          <a:p>
            <a:endParaRPr lang="es-MX"/>
          </a:p>
        </p:txBody>
      </p:sp>
      <p:sp>
        <p:nvSpPr>
          <p:cNvPr id="468995" name="Rectangle 3"/>
          <p:cNvSpPr>
            <a:spLocks noChangeArrowheads="1"/>
          </p:cNvSpPr>
          <p:nvPr/>
        </p:nvSpPr>
        <p:spPr bwMode="auto">
          <a:xfrm>
            <a:off x="252413" y="44450"/>
            <a:ext cx="9144000" cy="646973"/>
          </a:xfrm>
          <a:prstGeom prst="rect">
            <a:avLst/>
          </a:prstGeom>
          <a:noFill/>
          <a:ln w="9525">
            <a:noFill/>
            <a:miter lim="800000"/>
            <a:headEnd/>
            <a:tailEnd/>
          </a:ln>
          <a:effectLst/>
        </p:spPr>
        <p:txBody>
          <a:bodyPr lIns="92075" tIns="46038" rIns="92075" bIns="46038">
            <a:spAutoFit/>
          </a:bodyPr>
          <a:lstStyle/>
          <a:p>
            <a:pPr eaLnBrk="0" hangingPunct="0"/>
            <a:r>
              <a:rPr lang="es-ES" sz="3600" b="1" spc="-100" dirty="0">
                <a:solidFill>
                  <a:srgbClr val="2F5897"/>
                </a:solidFill>
                <a:latin typeface="Cambria"/>
                <a:ea typeface="+mj-ea"/>
                <a:cs typeface="+mj-cs"/>
              </a:rPr>
              <a:t>Diplomacia multinivel</a:t>
            </a:r>
            <a:endParaRPr lang="es-ES" sz="2800" dirty="0">
              <a:solidFill>
                <a:srgbClr val="0000FF"/>
              </a:solidFill>
              <a:latin typeface="Arial" panose="020B0604020202020204" pitchFamily="34" charset="0"/>
              <a:cs typeface="Arial" panose="020B0604020202020204" pitchFamily="34" charset="0"/>
            </a:endParaRPr>
          </a:p>
        </p:txBody>
      </p:sp>
      <p:sp>
        <p:nvSpPr>
          <p:cNvPr id="468996" name="Rectangle 4"/>
          <p:cNvSpPr>
            <a:spLocks noChangeArrowheads="1"/>
          </p:cNvSpPr>
          <p:nvPr/>
        </p:nvSpPr>
        <p:spPr bwMode="auto">
          <a:xfrm>
            <a:off x="107950" y="1196975"/>
            <a:ext cx="8675688" cy="822325"/>
          </a:xfrm>
          <a:prstGeom prst="rect">
            <a:avLst/>
          </a:prstGeom>
          <a:noFill/>
          <a:ln w="9525">
            <a:noFill/>
            <a:miter lim="800000"/>
            <a:headEnd/>
            <a:tailEnd/>
          </a:ln>
          <a:effectLst/>
        </p:spPr>
        <p:txBody>
          <a:bodyPr lIns="92075" tIns="46038" rIns="92075" bIns="46038">
            <a:spAutoFit/>
          </a:bodyPr>
          <a:lstStyle/>
          <a:p>
            <a:pPr marL="533400" indent="-438150" algn="just">
              <a:buClr>
                <a:schemeClr val="hlink"/>
              </a:buClr>
              <a:buFont typeface="Wingdings" pitchFamily="2" charset="2"/>
              <a:buChar char="v"/>
            </a:pPr>
            <a:endParaRPr lang="es-MX" sz="2400">
              <a:solidFill>
                <a:srgbClr val="FFFFFF"/>
              </a:solidFill>
              <a:latin typeface="Times New Roman" pitchFamily="18" charset="0"/>
            </a:endParaRPr>
          </a:p>
          <a:p>
            <a:pPr marL="533400" indent="-438150" algn="just">
              <a:buClr>
                <a:schemeClr val="hlink"/>
              </a:buClr>
              <a:buFont typeface="Wingdings" pitchFamily="2" charset="2"/>
              <a:buChar char="v"/>
            </a:pPr>
            <a:endParaRPr lang="es-MX" sz="2400">
              <a:solidFill>
                <a:srgbClr val="FFFFFF"/>
              </a:solidFill>
              <a:latin typeface="Times New Roman" pitchFamily="18" charset="0"/>
            </a:endParaRPr>
          </a:p>
        </p:txBody>
      </p:sp>
      <p:sp>
        <p:nvSpPr>
          <p:cNvPr id="468997" name="Rectangle 5"/>
          <p:cNvSpPr>
            <a:spLocks noChangeArrowheads="1"/>
          </p:cNvSpPr>
          <p:nvPr/>
        </p:nvSpPr>
        <p:spPr bwMode="auto">
          <a:xfrm>
            <a:off x="468313" y="908050"/>
            <a:ext cx="8675687" cy="4832092"/>
          </a:xfrm>
          <a:prstGeom prst="rect">
            <a:avLst/>
          </a:prstGeom>
          <a:noFill/>
          <a:ln w="12700">
            <a:noFill/>
            <a:miter lim="800000"/>
            <a:headEnd type="none" w="sm" len="sm"/>
            <a:tailEnd type="none" w="sm" len="sm"/>
          </a:ln>
          <a:effectLst/>
        </p:spPr>
        <p:txBody>
          <a:bodyPr>
            <a:spAutoFit/>
          </a:bodyPr>
          <a:lstStyle/>
          <a:p>
            <a:r>
              <a:rPr lang="es-ES_tradnl" sz="2800" dirty="0">
                <a:solidFill>
                  <a:srgbClr val="000000"/>
                </a:solidFill>
                <a:latin typeface="Arial" panose="020B0604020202020204" pitchFamily="34" charset="0"/>
                <a:cs typeface="Arial" panose="020B0604020202020204" pitchFamily="34" charset="0"/>
              </a:rPr>
              <a:t>    Diplomacia ejecutiva (presidencial)</a:t>
            </a:r>
          </a:p>
          <a:p>
            <a:pPr lvl="1"/>
            <a:r>
              <a:rPr lang="es-ES_tradnl" sz="2800" dirty="0">
                <a:solidFill>
                  <a:srgbClr val="000000"/>
                </a:solidFill>
                <a:latin typeface="Arial" panose="020B0604020202020204" pitchFamily="34" charset="0"/>
                <a:cs typeface="Arial" panose="020B0604020202020204" pitchFamily="34" charset="0"/>
              </a:rPr>
              <a:t>Diplomacia administrativa (Comisión Binacional, luego por dependencias)</a:t>
            </a:r>
          </a:p>
          <a:p>
            <a:pPr lvl="1"/>
            <a:r>
              <a:rPr lang="es-ES_tradnl" sz="2800" dirty="0">
                <a:solidFill>
                  <a:srgbClr val="000000"/>
                </a:solidFill>
                <a:latin typeface="Arial" panose="020B0604020202020204" pitchFamily="34" charset="0"/>
                <a:cs typeface="Arial" panose="020B0604020202020204" pitchFamily="34" charset="0"/>
              </a:rPr>
              <a:t>Diplomacia parlamentaria y cabildeo (Cámaras)</a:t>
            </a:r>
          </a:p>
          <a:p>
            <a:pPr lvl="1"/>
            <a:r>
              <a:rPr lang="es-ES_tradnl" sz="2800" dirty="0">
                <a:solidFill>
                  <a:srgbClr val="000000"/>
                </a:solidFill>
                <a:latin typeface="Arial" panose="020B0604020202020204" pitchFamily="34" charset="0"/>
                <a:cs typeface="Arial" panose="020B0604020202020204" pitchFamily="34" charset="0"/>
              </a:rPr>
              <a:t>Diplomacia local (estados y municipios)</a:t>
            </a:r>
          </a:p>
          <a:p>
            <a:pPr lvl="1"/>
            <a:r>
              <a:rPr lang="es-ES_tradnl" sz="2800" dirty="0">
                <a:solidFill>
                  <a:srgbClr val="000000"/>
                </a:solidFill>
                <a:latin typeface="Arial" panose="020B0604020202020204" pitchFamily="34" charset="0"/>
                <a:cs typeface="Arial" panose="020B0604020202020204" pitchFamily="34" charset="0"/>
              </a:rPr>
              <a:t>Diplomacia trilateral y regional (TLCAN)</a:t>
            </a:r>
          </a:p>
          <a:p>
            <a:pPr lvl="1"/>
            <a:r>
              <a:rPr lang="es-ES_tradnl" sz="2800" dirty="0">
                <a:solidFill>
                  <a:srgbClr val="000000"/>
                </a:solidFill>
                <a:latin typeface="Arial" panose="020B0604020202020204" pitchFamily="34" charset="0"/>
                <a:cs typeface="Arial" panose="020B0604020202020204" pitchFamily="34" charset="0"/>
              </a:rPr>
              <a:t>Diplomacia pública (ETN, </a:t>
            </a:r>
            <a:r>
              <a:rPr lang="es-ES_tradnl" sz="2800" dirty="0" err="1">
                <a:solidFill>
                  <a:srgbClr val="000000"/>
                </a:solidFill>
                <a:latin typeface="Arial" panose="020B0604020202020204" pitchFamily="34" charset="0"/>
                <a:cs typeface="Arial" panose="020B0604020202020204" pitchFamily="34" charset="0"/>
              </a:rPr>
              <a:t>ONGs</a:t>
            </a:r>
            <a:r>
              <a:rPr lang="es-ES_tradnl" sz="2800" dirty="0">
                <a:solidFill>
                  <a:srgbClr val="000000"/>
                </a:solidFill>
                <a:latin typeface="Arial" panose="020B0604020202020204" pitchFamily="34" charset="0"/>
                <a:cs typeface="Arial" panose="020B0604020202020204" pitchFamily="34" charset="0"/>
              </a:rPr>
              <a:t>, academia, medios, empresarios, sindicatos)</a:t>
            </a:r>
          </a:p>
          <a:p>
            <a:pPr lvl="1"/>
            <a:r>
              <a:rPr lang="pt-BR" sz="2800" dirty="0">
                <a:solidFill>
                  <a:srgbClr val="000000"/>
                </a:solidFill>
                <a:latin typeface="Arial" panose="020B0604020202020204" pitchFamily="34" charset="0"/>
                <a:cs typeface="Arial" panose="020B0604020202020204" pitchFamily="34" charset="0"/>
              </a:rPr>
              <a:t>Diplomacia consular (Consulados)</a:t>
            </a:r>
          </a:p>
          <a:p>
            <a:pPr lvl="1"/>
            <a:r>
              <a:rPr lang="pt-BR" sz="2800" dirty="0">
                <a:solidFill>
                  <a:srgbClr val="000000"/>
                </a:solidFill>
                <a:latin typeface="Arial" panose="020B0604020202020204" pitchFamily="34" charset="0"/>
                <a:cs typeface="Arial" panose="020B0604020202020204" pitchFamily="34" charset="0"/>
              </a:rPr>
              <a:t>Diplomacia de diáspora (IME)</a:t>
            </a:r>
          </a:p>
          <a:p>
            <a:pPr lvl="1"/>
            <a:endParaRPr lang="es-ES_tradnl"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6548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23528" y="274638"/>
            <a:ext cx="8610160" cy="677862"/>
          </a:xfrm>
        </p:spPr>
        <p:txBody>
          <a:bodyPr>
            <a:normAutofit/>
          </a:bodyPr>
          <a:lstStyle/>
          <a:p>
            <a:r>
              <a:rPr lang="es-ES" sz="3600" b="1" dirty="0"/>
              <a:t>Estrategia externa</a:t>
            </a:r>
          </a:p>
        </p:txBody>
      </p:sp>
      <p:sp>
        <p:nvSpPr>
          <p:cNvPr id="64515" name="Rectangle 3"/>
          <p:cNvSpPr>
            <a:spLocks noGrp="1" noChangeArrowheads="1"/>
          </p:cNvSpPr>
          <p:nvPr>
            <p:ph idx="1"/>
          </p:nvPr>
        </p:nvSpPr>
        <p:spPr>
          <a:xfrm>
            <a:off x="528638" y="1214438"/>
            <a:ext cx="7859786" cy="5022850"/>
          </a:xfrm>
        </p:spPr>
        <p:txBody>
          <a:bodyPr>
            <a:normAutofit/>
          </a:bodyPr>
          <a:lstStyle/>
          <a:p>
            <a:pPr>
              <a:lnSpc>
                <a:spcPct val="90000"/>
              </a:lnSpc>
            </a:pPr>
            <a:r>
              <a:rPr lang="es-ES" sz="2800" dirty="0">
                <a:latin typeface="Arial" panose="020B0604020202020204" pitchFamily="34" charset="0"/>
                <a:cs typeface="Arial" panose="020B0604020202020204" pitchFamily="34" charset="0"/>
              </a:rPr>
              <a:t>CONSTRUCCIÓN DE INFRAESTRUCTURA DE POLÍTCA EXTERIOR</a:t>
            </a:r>
          </a:p>
          <a:p>
            <a:pPr>
              <a:lnSpc>
                <a:spcPct val="90000"/>
              </a:lnSpc>
            </a:pPr>
            <a:r>
              <a:rPr lang="es-ES" sz="2800" dirty="0">
                <a:latin typeface="Arial" panose="020B0604020202020204" pitchFamily="34" charset="0"/>
                <a:cs typeface="Arial" panose="020B0604020202020204" pitchFamily="34" charset="0"/>
              </a:rPr>
              <a:t>Acción de actores no tradicionales</a:t>
            </a:r>
          </a:p>
          <a:p>
            <a:pPr>
              <a:lnSpc>
                <a:spcPct val="90000"/>
              </a:lnSpc>
            </a:pPr>
            <a:r>
              <a:rPr lang="es-ES" sz="2800" dirty="0">
                <a:latin typeface="Arial" panose="020B0604020202020204" pitchFamily="34" charset="0"/>
                <a:cs typeface="Arial" panose="020B0604020202020204" pitchFamily="34" charset="0"/>
              </a:rPr>
              <a:t>Identificación de actores</a:t>
            </a:r>
          </a:p>
          <a:p>
            <a:pPr lvl="1">
              <a:lnSpc>
                <a:spcPct val="90000"/>
              </a:lnSpc>
            </a:pPr>
            <a:r>
              <a:rPr lang="es-ES" sz="2600" dirty="0">
                <a:latin typeface="Arial" panose="020B0604020202020204" pitchFamily="34" charset="0"/>
                <a:cs typeface="Arial" panose="020B0604020202020204" pitchFamily="34" charset="0"/>
              </a:rPr>
              <a:t>Aliados</a:t>
            </a:r>
          </a:p>
          <a:p>
            <a:pPr lvl="1">
              <a:lnSpc>
                <a:spcPct val="90000"/>
              </a:lnSpc>
            </a:pPr>
            <a:r>
              <a:rPr lang="es-ES" sz="2600" dirty="0">
                <a:latin typeface="Arial" panose="020B0604020202020204" pitchFamily="34" charset="0"/>
                <a:cs typeface="Arial" panose="020B0604020202020204" pitchFamily="34" charset="0"/>
              </a:rPr>
              <a:t>Detractores</a:t>
            </a:r>
          </a:p>
          <a:p>
            <a:pPr lvl="1">
              <a:lnSpc>
                <a:spcPct val="90000"/>
              </a:lnSpc>
            </a:pPr>
            <a:r>
              <a:rPr lang="es-ES" sz="2600" dirty="0">
                <a:latin typeface="Arial" panose="020B0604020202020204" pitchFamily="34" charset="0"/>
                <a:cs typeface="Arial" panose="020B0604020202020204" pitchFamily="34" charset="0"/>
              </a:rPr>
              <a:t>Indiferentes</a:t>
            </a:r>
          </a:p>
          <a:p>
            <a:pPr>
              <a:lnSpc>
                <a:spcPct val="90000"/>
              </a:lnSpc>
            </a:pPr>
            <a:r>
              <a:rPr lang="es-ES" sz="2800" dirty="0">
                <a:latin typeface="Arial" panose="020B0604020202020204" pitchFamily="34" charset="0"/>
                <a:cs typeface="Arial" panose="020B0604020202020204" pitchFamily="34" charset="0"/>
              </a:rPr>
              <a:t>Áreas de inteligencia y áreas de cabildeo y coordinación de acciones</a:t>
            </a:r>
          </a:p>
          <a:p>
            <a:pPr>
              <a:lnSpc>
                <a:spcPct val="90000"/>
              </a:lnSpc>
            </a:pPr>
            <a:r>
              <a:rPr lang="es-ES" sz="2800" dirty="0">
                <a:latin typeface="Arial" panose="020B0604020202020204" pitchFamily="34" charset="0"/>
                <a:cs typeface="Arial" panose="020B0604020202020204" pitchFamily="34" charset="0"/>
              </a:rPr>
              <a:t>Replicable en otras latitudes paulatinamente</a:t>
            </a:r>
          </a:p>
          <a:p>
            <a:pPr>
              <a:lnSpc>
                <a:spcPct val="90000"/>
              </a:lnSpc>
            </a:pPr>
            <a:r>
              <a:rPr lang="es-ES" sz="2800" dirty="0">
                <a:latin typeface="Arial" panose="020B0604020202020204" pitchFamily="34" charset="0"/>
                <a:cs typeface="Arial" panose="020B0604020202020204" pitchFamily="34" charset="0"/>
              </a:rPr>
              <a:t>Costo? Inversión, NO GASTO</a:t>
            </a:r>
          </a:p>
          <a:p>
            <a:pPr marL="114300" indent="0">
              <a:lnSpc>
                <a:spcPct val="90000"/>
              </a:lnSpc>
              <a:buNone/>
            </a:pP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47367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ChangeArrowheads="1"/>
          </p:cNvSpPr>
          <p:nvPr/>
        </p:nvSpPr>
        <p:spPr bwMode="auto">
          <a:xfrm>
            <a:off x="179512" y="1844824"/>
            <a:ext cx="8382000" cy="3293851"/>
          </a:xfrm>
          <a:prstGeom prst="rect">
            <a:avLst/>
          </a:prstGeom>
          <a:noFill/>
          <a:ln w="9525">
            <a:noFill/>
            <a:miter lim="800000"/>
            <a:headEnd/>
            <a:tailEnd/>
          </a:ln>
          <a:effectLst/>
        </p:spPr>
        <p:txBody>
          <a:bodyPr wrap="square" lIns="92075" tIns="46038" rIns="92075" bIns="4603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3600" b="1" i="0" u="none" strike="noStrike" kern="1200" cap="none" spc="0" normalizeH="0" baseline="0" noProof="0" dirty="0">
                <a:ln>
                  <a:noFill/>
                </a:ln>
                <a:solidFill>
                  <a:srgbClr val="001C54"/>
                </a:solidFill>
                <a:effectLst/>
                <a:uLnTx/>
                <a:uFillTx/>
                <a:latin typeface="Arial" panose="020B0604020202020204" pitchFamily="34" charset="0"/>
                <a:ea typeface="+mn-ea"/>
                <a:cs typeface="Arial" panose="020B0604020202020204" pitchFamily="34" charset="0"/>
              </a:rPr>
              <a:t>Dr. Jorge A. Schiavon</a:t>
            </a:r>
          </a:p>
          <a:p>
            <a:pPr marL="457200" marR="0" lvl="0" indent="0" algn="ctr" defTabSz="914400" rtl="0" eaLnBrk="1" fontAlgn="base" latinLnBrk="0" hangingPunct="1">
              <a:lnSpc>
                <a:spcPct val="100000"/>
              </a:lnSpc>
              <a:spcBef>
                <a:spcPct val="0"/>
              </a:spcBef>
              <a:spcAft>
                <a:spcPct val="0"/>
              </a:spcAft>
              <a:buClr>
                <a:srgbClr val="3399FF"/>
              </a:buClr>
              <a:buSzTx/>
              <a:buFontTx/>
              <a:buNone/>
              <a:tabLst/>
              <a:defRPr/>
            </a:pPr>
            <a:r>
              <a:rPr lang="es-MX" sz="2800" dirty="0">
                <a:solidFill>
                  <a:srgbClr val="001C54"/>
                </a:solidFill>
                <a:latin typeface="Arial Narrow" panose="020B0606020202030204" pitchFamily="34" charset="0"/>
              </a:rPr>
              <a:t>Profesor de Tiempo Completo, DEI-IBERO</a:t>
            </a:r>
          </a:p>
          <a:p>
            <a:pPr marL="457200" marR="0" lvl="0" indent="0" algn="ctr" defTabSz="914400" rtl="0" eaLnBrk="1" fontAlgn="base" latinLnBrk="0" hangingPunct="1">
              <a:lnSpc>
                <a:spcPct val="100000"/>
              </a:lnSpc>
              <a:spcBef>
                <a:spcPct val="0"/>
              </a:spcBef>
              <a:spcAft>
                <a:spcPct val="0"/>
              </a:spcAft>
              <a:buClr>
                <a:srgbClr val="3399FF"/>
              </a:buClr>
              <a:buSzTx/>
              <a:buFontTx/>
              <a:buNone/>
              <a:tabLst/>
              <a:defRPr/>
            </a:pPr>
            <a:r>
              <a:rPr lang="es-MX" sz="2800" dirty="0">
                <a:solidFill>
                  <a:srgbClr val="001C54"/>
                </a:solidFill>
                <a:latin typeface="Arial Narrow" panose="020B0606020202030204" pitchFamily="34" charset="0"/>
              </a:rPr>
              <a:t>Profesor-Investigador Titular Definitivo, DEI-CIDE (licencia)</a:t>
            </a:r>
          </a:p>
          <a:p>
            <a:pPr marL="457200" marR="0" lvl="0" indent="0" algn="ctr" defTabSz="914400" rtl="0" eaLnBrk="1" fontAlgn="base" latinLnBrk="0" hangingPunct="1">
              <a:lnSpc>
                <a:spcPct val="100000"/>
              </a:lnSpc>
              <a:spcBef>
                <a:spcPct val="0"/>
              </a:spcBef>
              <a:spcAft>
                <a:spcPct val="0"/>
              </a:spcAft>
              <a:buClr>
                <a:srgbClr val="3399FF"/>
              </a:buClr>
              <a:buSzTx/>
              <a:buFontTx/>
              <a:buNone/>
              <a:tabLst/>
              <a:defRPr/>
            </a:pPr>
            <a:r>
              <a:rPr lang="es-MX" sz="2800" dirty="0">
                <a:solidFill>
                  <a:srgbClr val="001C54"/>
                </a:solidFill>
                <a:latin typeface="Arial Narrow" panose="020B0606020202030204" pitchFamily="34" charset="0"/>
              </a:rPr>
              <a:t>Sistema Nacional de Investigadores, Nivel III</a:t>
            </a:r>
          </a:p>
          <a:p>
            <a:pPr marL="457200" marR="0" lvl="0" indent="0" algn="ctr" defTabSz="914400" rtl="0" eaLnBrk="1" fontAlgn="base" latinLnBrk="0" hangingPunct="1">
              <a:lnSpc>
                <a:spcPct val="100000"/>
              </a:lnSpc>
              <a:spcBef>
                <a:spcPct val="0"/>
              </a:spcBef>
              <a:spcAft>
                <a:spcPct val="0"/>
              </a:spcAft>
              <a:buClr>
                <a:srgbClr val="3399FF"/>
              </a:buClr>
              <a:buSzTx/>
              <a:buFontTx/>
              <a:buNone/>
              <a:tabLst/>
              <a:defRPr/>
            </a:pPr>
            <a:r>
              <a:rPr lang="es-MX" sz="2800" dirty="0">
                <a:solidFill>
                  <a:srgbClr val="001C54"/>
                </a:solidFill>
                <a:latin typeface="Arial Narrow" panose="020B0606020202030204" pitchFamily="34" charset="0"/>
              </a:rPr>
              <a:t>Ex-Presidente (2011-13), AMEI</a:t>
            </a:r>
          </a:p>
          <a:p>
            <a:pPr marL="457200" marR="0" lvl="0" indent="0" algn="ctr" defTabSz="914400" rtl="0" eaLnBrk="1" fontAlgn="base" latinLnBrk="0" hangingPunct="1">
              <a:lnSpc>
                <a:spcPct val="100000"/>
              </a:lnSpc>
              <a:spcBef>
                <a:spcPct val="0"/>
              </a:spcBef>
              <a:spcAft>
                <a:spcPct val="0"/>
              </a:spcAft>
              <a:buClr>
                <a:srgbClr val="3399FF"/>
              </a:buClr>
              <a:buSzTx/>
              <a:buFontTx/>
              <a:buNone/>
              <a:tabLst/>
              <a:defRPr/>
            </a:pPr>
            <a:r>
              <a:rPr lang="es-MX" sz="2800" dirty="0" err="1">
                <a:solidFill>
                  <a:srgbClr val="001C54"/>
                </a:solidFill>
                <a:latin typeface="Arial Narrow" panose="020B0606020202030204" pitchFamily="34" charset="0"/>
              </a:rPr>
              <a:t>Fulbright’s</a:t>
            </a:r>
            <a:r>
              <a:rPr lang="es-MX" sz="2800" dirty="0">
                <a:solidFill>
                  <a:srgbClr val="001C54"/>
                </a:solidFill>
                <a:latin typeface="Arial Narrow" panose="020B0606020202030204" pitchFamily="34" charset="0"/>
              </a:rPr>
              <a:t> </a:t>
            </a:r>
            <a:r>
              <a:rPr lang="es-MX" sz="2800" dirty="0" err="1">
                <a:solidFill>
                  <a:srgbClr val="001C54"/>
                </a:solidFill>
                <a:latin typeface="Arial Narrow" panose="020B0606020202030204" pitchFamily="34" charset="0"/>
              </a:rPr>
              <a:t>Mexico</a:t>
            </a:r>
            <a:r>
              <a:rPr lang="es-MX" sz="2800" dirty="0">
                <a:solidFill>
                  <a:srgbClr val="001C54"/>
                </a:solidFill>
                <a:latin typeface="Arial Narrow" panose="020B0606020202030204" pitchFamily="34" charset="0"/>
              </a:rPr>
              <a:t> </a:t>
            </a:r>
            <a:r>
              <a:rPr lang="es-MX" sz="2800" dirty="0" err="1">
                <a:solidFill>
                  <a:srgbClr val="001C54"/>
                </a:solidFill>
                <a:latin typeface="Arial Narrow" panose="020B0606020202030204" pitchFamily="34" charset="0"/>
              </a:rPr>
              <a:t>Studies</a:t>
            </a:r>
            <a:r>
              <a:rPr lang="es-MX" sz="2800" dirty="0">
                <a:solidFill>
                  <a:srgbClr val="001C54"/>
                </a:solidFill>
                <a:latin typeface="Arial Narrow" panose="020B0606020202030204" pitchFamily="34" charset="0"/>
              </a:rPr>
              <a:t> </a:t>
            </a:r>
            <a:r>
              <a:rPr lang="es-MX" sz="2800" dirty="0" err="1">
                <a:solidFill>
                  <a:srgbClr val="001C54"/>
                </a:solidFill>
                <a:latin typeface="Arial Narrow" panose="020B0606020202030204" pitchFamily="34" charset="0"/>
              </a:rPr>
              <a:t>Chair</a:t>
            </a:r>
            <a:r>
              <a:rPr lang="es-MX" sz="2800" dirty="0">
                <a:solidFill>
                  <a:srgbClr val="001C54"/>
                </a:solidFill>
                <a:latin typeface="Arial Narrow" panose="020B0606020202030204" pitchFamily="34" charset="0"/>
              </a:rPr>
              <a:t> (2019-2020)</a:t>
            </a:r>
          </a:p>
          <a:p>
            <a:pPr marL="457200" algn="ctr">
              <a:buClr>
                <a:schemeClr val="hlink"/>
              </a:buClr>
              <a:buFont typeface="Wingdings" pitchFamily="2" charset="2"/>
              <a:buNone/>
            </a:pPr>
            <a:r>
              <a:rPr lang="es-MX" sz="3200" b="1" dirty="0">
                <a:solidFill>
                  <a:srgbClr val="001C54"/>
                </a:solidFill>
                <a:latin typeface="Arial Narrow" panose="020B0606020202030204" pitchFamily="34" charset="0"/>
              </a:rPr>
              <a:t>jorge.schiavon@ibero.mx</a:t>
            </a:r>
            <a:endParaRPr lang="es-ES" sz="3200" b="1" dirty="0">
              <a:solidFill>
                <a:srgbClr val="001C54"/>
              </a:solidFill>
              <a:latin typeface="Arial Narrow" panose="020B0606020202030204" pitchFamily="34" charset="0"/>
            </a:endParaRPr>
          </a:p>
        </p:txBody>
      </p:sp>
      <p:sp>
        <p:nvSpPr>
          <p:cNvPr id="502787" name="Line 3"/>
          <p:cNvSpPr>
            <a:spLocks noChangeShapeType="1"/>
          </p:cNvSpPr>
          <p:nvPr/>
        </p:nvSpPr>
        <p:spPr bwMode="auto">
          <a:xfrm>
            <a:off x="293688" y="836613"/>
            <a:ext cx="8382000" cy="0"/>
          </a:xfrm>
          <a:prstGeom prst="line">
            <a:avLst/>
          </a:prstGeom>
          <a:noFill/>
          <a:ln w="25400">
            <a:solidFill>
              <a:schemeClr val="hlink"/>
            </a:solidFill>
            <a:round/>
            <a:headEnd type="none" w="sm" len="sm"/>
            <a:tailEnd type="none" w="sm" len="sm"/>
          </a:ln>
          <a:effectLst/>
        </p:spPr>
        <p:txBody>
          <a:bodyPr/>
          <a:lstStyle/>
          <a:p>
            <a:endParaRPr lang="es-MX"/>
          </a:p>
        </p:txBody>
      </p:sp>
      <p:sp>
        <p:nvSpPr>
          <p:cNvPr id="502788" name="Text Box 4"/>
          <p:cNvSpPr txBox="1">
            <a:spLocks noChangeArrowheads="1"/>
          </p:cNvSpPr>
          <p:nvPr/>
        </p:nvSpPr>
        <p:spPr bwMode="auto">
          <a:xfrm>
            <a:off x="519113" y="182563"/>
            <a:ext cx="4916487" cy="579437"/>
          </a:xfrm>
          <a:prstGeom prst="rect">
            <a:avLst/>
          </a:prstGeom>
          <a:noFill/>
          <a:ln w="9525" algn="ctr">
            <a:noFill/>
            <a:miter lim="800000"/>
            <a:headEnd/>
            <a:tailEnd/>
          </a:ln>
          <a:effectLst/>
        </p:spPr>
        <p:txBody>
          <a:bodyPr>
            <a:spAutoFit/>
          </a:bodyPr>
          <a:lstStyle/>
          <a:p>
            <a:r>
              <a:rPr lang="es-MX" sz="3200" dirty="0">
                <a:solidFill>
                  <a:srgbClr val="001C54"/>
                </a:solidFill>
                <a:latin typeface="Arial Narrow" panose="020B0606020202030204" pitchFamily="34" charset="0"/>
              </a:rPr>
              <a:t>A SUS ÓRDENES: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Contexto nacional e internacional</a:t>
            </a:r>
          </a:p>
        </p:txBody>
      </p:sp>
      <p:sp>
        <p:nvSpPr>
          <p:cNvPr id="64515" name="Rectangle 3"/>
          <p:cNvSpPr>
            <a:spLocks noGrp="1" noChangeArrowheads="1"/>
          </p:cNvSpPr>
          <p:nvPr>
            <p:ph idx="1"/>
          </p:nvPr>
        </p:nvSpPr>
        <p:spPr>
          <a:xfrm>
            <a:off x="395536" y="952500"/>
            <a:ext cx="8538152" cy="5284788"/>
          </a:xfrm>
        </p:spPr>
        <p:txBody>
          <a:bodyPr>
            <a:noAutofit/>
          </a:bodyPr>
          <a:lstStyle/>
          <a:p>
            <a:pPr>
              <a:lnSpc>
                <a:spcPct val="90000"/>
              </a:lnSpc>
            </a:pPr>
            <a:r>
              <a:rPr lang="es-ES" sz="4000" dirty="0">
                <a:latin typeface="Arial" panose="020B0604020202020204" pitchFamily="34" charset="0"/>
                <a:cs typeface="Arial" panose="020B0604020202020204" pitchFamily="34" charset="0"/>
              </a:rPr>
              <a:t>Realidad internacional</a:t>
            </a:r>
          </a:p>
          <a:p>
            <a:pPr marL="342900" marR="0" lvl="0" indent="-228600" algn="l" defTabSz="914400" rtl="0" eaLnBrk="1" fontAlgn="auto" latinLnBrk="0" hangingPunct="1">
              <a:lnSpc>
                <a:spcPct val="90000"/>
              </a:lnSpc>
              <a:spcBef>
                <a:spcPct val="20000"/>
              </a:spcBef>
              <a:spcAft>
                <a:spcPts val="0"/>
              </a:spcAft>
              <a:buClr>
                <a:srgbClr val="6076B4"/>
              </a:buClr>
              <a:buSzTx/>
              <a:buFont typeface="Arial"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Competencia hegemónica (declive Estados Unidos y ascenso China)</a:t>
            </a:r>
          </a:p>
          <a:p>
            <a:pPr marL="342900" marR="0" lvl="0" indent="-228600" algn="l" defTabSz="914400" rtl="0" eaLnBrk="1" fontAlgn="auto" latinLnBrk="0" hangingPunct="1">
              <a:lnSpc>
                <a:spcPct val="90000"/>
              </a:lnSpc>
              <a:spcBef>
                <a:spcPct val="20000"/>
              </a:spcBef>
              <a:spcAft>
                <a:spcPts val="0"/>
              </a:spcAft>
              <a:buClr>
                <a:srgbClr val="6076B4"/>
              </a:buClr>
              <a:buSzTx/>
              <a:buFont typeface="Arial"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Crisis del multilateralismo y modelo liberal SGM (opciones alternativas desde BRICS+ y G77+C)</a:t>
            </a:r>
          </a:p>
          <a:p>
            <a:pPr marL="342900" marR="0" lvl="0" indent="-228600" algn="l" defTabSz="914400" rtl="0" eaLnBrk="1" fontAlgn="auto" latinLnBrk="0" hangingPunct="1">
              <a:lnSpc>
                <a:spcPct val="90000"/>
              </a:lnSpc>
              <a:spcBef>
                <a:spcPct val="20000"/>
              </a:spcBef>
              <a:spcAft>
                <a:spcPts val="0"/>
              </a:spcAft>
              <a:buClr>
                <a:srgbClr val="6076B4"/>
              </a:buClr>
              <a:buSzTx/>
              <a:buFont typeface="Arial"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Retorno del nacionalismo (p</a:t>
            </a:r>
            <a:r>
              <a:rPr kumimoji="0" lang="es-ES"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erdedores de la globalización; crecimiento sin desarrollo con modelo neoliberal = mayor desigualdad) y cambio tecnológico</a:t>
            </a:r>
          </a:p>
          <a:p>
            <a:pPr marL="342900" marR="0" lvl="0" indent="-228600" algn="l" defTabSz="914400" rtl="0" eaLnBrk="1" fontAlgn="auto" latinLnBrk="0" hangingPunct="1">
              <a:lnSpc>
                <a:spcPct val="90000"/>
              </a:lnSpc>
              <a:spcBef>
                <a:spcPct val="20000"/>
              </a:spcBef>
              <a:spcAft>
                <a:spcPts val="0"/>
              </a:spcAft>
              <a:buClr>
                <a:srgbClr val="6076B4"/>
              </a:buClr>
              <a:buSzTx/>
              <a:buFont typeface="Arial"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Crisis sistémica y múltiple: gobernanza internacional (</a:t>
            </a:r>
            <a:r>
              <a:rPr lang="es-ES" sz="2800" dirty="0">
                <a:solidFill>
                  <a:prstClr val="black"/>
                </a:solidFill>
                <a:latin typeface="Arial" panose="020B0604020202020204" pitchFamily="34" charset="0"/>
                <a:cs typeface="Arial" panose="020B0604020202020204" pitchFamily="34" charset="0"/>
              </a:rPr>
              <a:t>Rusia y Medio Oriente), </a:t>
            </a: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salud, económica, política, social, medio ambiental, etc.</a:t>
            </a:r>
          </a:p>
          <a:p>
            <a:pPr marL="342900" marR="0" lvl="0" indent="-228600" algn="l" defTabSz="914400" rtl="0" eaLnBrk="1" fontAlgn="auto" latinLnBrk="0" hangingPunct="1">
              <a:lnSpc>
                <a:spcPct val="90000"/>
              </a:lnSpc>
              <a:spcBef>
                <a:spcPct val="20000"/>
              </a:spcBef>
              <a:spcAft>
                <a:spcPts val="0"/>
              </a:spcAft>
              <a:buClr>
                <a:srgbClr val="6076B4"/>
              </a:buClr>
              <a:buSzTx/>
              <a:buFont typeface="Arial" pitchFamily="34" charset="0"/>
              <a:buChar char="•"/>
              <a:tabLst/>
              <a:defRPr/>
            </a:pPr>
            <a:r>
              <a:rPr lang="es-ES" sz="2800" dirty="0">
                <a:solidFill>
                  <a:prstClr val="black"/>
                </a:solidFill>
                <a:latin typeface="Arial" panose="020B0604020202020204" pitchFamily="34" charset="0"/>
                <a:cs typeface="Arial" panose="020B0604020202020204" pitchFamily="34" charset="0"/>
              </a:rPr>
              <a:t>Aumento del populismo y crisis de democracia</a:t>
            </a:r>
            <a:endParaRPr lang="es-ES" sz="3800" dirty="0">
              <a:latin typeface="Arial" panose="020B0604020202020204" pitchFamily="34" charset="0"/>
              <a:cs typeface="Arial" panose="020B0604020202020204" pitchFamily="34" charset="0"/>
            </a:endParaRPr>
          </a:p>
          <a:p>
            <a:pPr>
              <a:lnSpc>
                <a:spcPct val="90000"/>
              </a:lnSpc>
            </a:pPr>
            <a:endParaRPr lang="es-E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04745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Contexto nacional e internacional</a:t>
            </a:r>
          </a:p>
        </p:txBody>
      </p:sp>
      <p:sp>
        <p:nvSpPr>
          <p:cNvPr id="64515" name="Rectangle 3"/>
          <p:cNvSpPr>
            <a:spLocks noGrp="1" noChangeArrowheads="1"/>
          </p:cNvSpPr>
          <p:nvPr>
            <p:ph idx="1"/>
          </p:nvPr>
        </p:nvSpPr>
        <p:spPr>
          <a:xfrm>
            <a:off x="528638" y="1214438"/>
            <a:ext cx="8405050" cy="5022850"/>
          </a:xfrm>
        </p:spPr>
        <p:txBody>
          <a:bodyPr>
            <a:noAutofit/>
          </a:bodyPr>
          <a:lstStyle/>
          <a:p>
            <a:pPr>
              <a:lnSpc>
                <a:spcPct val="90000"/>
              </a:lnSpc>
            </a:pPr>
            <a:r>
              <a:rPr lang="es-ES" sz="4000" dirty="0">
                <a:latin typeface="Arial" panose="020B0604020202020204" pitchFamily="34" charset="0"/>
                <a:cs typeface="Arial" panose="020B0604020202020204" pitchFamily="34" charset="0"/>
              </a:rPr>
              <a:t>Realidad nacional:</a:t>
            </a:r>
          </a:p>
          <a:p>
            <a:pPr lvl="1">
              <a:lnSpc>
                <a:spcPct val="90000"/>
              </a:lnSpc>
            </a:pPr>
            <a:r>
              <a:rPr lang="es-ES" sz="2800" dirty="0">
                <a:latin typeface="Arial" panose="020B0604020202020204" pitchFamily="34" charset="0"/>
                <a:cs typeface="Arial" panose="020B0604020202020204" pitchFamily="34" charset="0"/>
              </a:rPr>
              <a:t>Triunfo electoral AMLO 2018: amplia legitimidad</a:t>
            </a:r>
          </a:p>
          <a:p>
            <a:pPr lvl="1">
              <a:lnSpc>
                <a:spcPct val="90000"/>
              </a:lnSpc>
            </a:pPr>
            <a:r>
              <a:rPr lang="es-ES" sz="2800" dirty="0">
                <a:latin typeface="Arial" panose="020B0604020202020204" pitchFamily="34" charset="0"/>
                <a:cs typeface="Arial" panose="020B0604020202020204" pitchFamily="34" charset="0"/>
              </a:rPr>
              <a:t>Altos niveles de aprobación</a:t>
            </a:r>
          </a:p>
          <a:p>
            <a:pPr lvl="1">
              <a:lnSpc>
                <a:spcPct val="90000"/>
              </a:lnSpc>
            </a:pPr>
            <a:r>
              <a:rPr lang="es-ES" sz="2800" dirty="0">
                <a:latin typeface="Arial" panose="020B0604020202020204" pitchFamily="34" charset="0"/>
                <a:cs typeface="Arial" panose="020B0604020202020204" pitchFamily="34" charset="0"/>
              </a:rPr>
              <a:t>Fragmentación y polarización: 4T vs conservadores (otros)</a:t>
            </a:r>
          </a:p>
          <a:p>
            <a:pPr lvl="1">
              <a:lnSpc>
                <a:spcPct val="90000"/>
              </a:lnSpc>
            </a:pPr>
            <a:r>
              <a:rPr lang="es-ES" sz="2800" dirty="0">
                <a:latin typeface="Arial" panose="020B0604020202020204" pitchFamily="34" charset="0"/>
                <a:cs typeface="Arial" panose="020B0604020202020204" pitchFamily="34" charset="0"/>
              </a:rPr>
              <a:t>Deconstrucción de instituciones y políticas públicas</a:t>
            </a:r>
          </a:p>
          <a:p>
            <a:pPr lvl="1">
              <a:lnSpc>
                <a:spcPct val="90000"/>
              </a:lnSpc>
            </a:pPr>
            <a:r>
              <a:rPr lang="es-ES" sz="2800" dirty="0">
                <a:latin typeface="Arial" panose="020B0604020202020204" pitchFamily="34" charset="0"/>
                <a:cs typeface="Arial" panose="020B0604020202020204" pitchFamily="34" charset="0"/>
              </a:rPr>
              <a:t>“Austeridad” presupuestal estratégica (prioridades se miden en presupuesto)</a:t>
            </a:r>
          </a:p>
          <a:p>
            <a:pPr lvl="1">
              <a:lnSpc>
                <a:spcPct val="90000"/>
              </a:lnSpc>
            </a:pPr>
            <a:r>
              <a:rPr lang="es-ES" sz="2800" dirty="0">
                <a:latin typeface="Arial" panose="020B0604020202020204" pitchFamily="34" charset="0"/>
                <a:cs typeface="Arial" panose="020B0604020202020204" pitchFamily="34" charset="0"/>
              </a:rPr>
              <a:t>Sin embargo, gran apertura económica y oportunidad del </a:t>
            </a:r>
            <a:r>
              <a:rPr lang="es-ES" sz="2800" dirty="0" err="1">
                <a:latin typeface="Arial" panose="020B0604020202020204" pitchFamily="34" charset="0"/>
                <a:cs typeface="Arial" panose="020B0604020202020204" pitchFamily="34" charset="0"/>
              </a:rPr>
              <a:t>near</a:t>
            </a:r>
            <a:r>
              <a:rPr lang="es-ES" sz="2800" dirty="0">
                <a:latin typeface="Arial" panose="020B0604020202020204" pitchFamily="34" charset="0"/>
                <a:cs typeface="Arial" panose="020B0604020202020204" pitchFamily="34" charset="0"/>
              </a:rPr>
              <a:t>/</a:t>
            </a:r>
            <a:r>
              <a:rPr lang="es-ES" sz="2800" dirty="0" err="1">
                <a:latin typeface="Arial" panose="020B0604020202020204" pitchFamily="34" charset="0"/>
                <a:cs typeface="Arial" panose="020B0604020202020204" pitchFamily="34" charset="0"/>
              </a:rPr>
              <a:t>friend-shoring</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0359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Line 2"/>
          <p:cNvSpPr>
            <a:spLocks noChangeShapeType="1"/>
          </p:cNvSpPr>
          <p:nvPr/>
        </p:nvSpPr>
        <p:spPr bwMode="auto">
          <a:xfrm>
            <a:off x="293688" y="836613"/>
            <a:ext cx="8382000" cy="0"/>
          </a:xfrm>
          <a:prstGeom prst="line">
            <a:avLst/>
          </a:prstGeom>
          <a:noFill/>
          <a:ln w="25400">
            <a:solidFill>
              <a:schemeClr val="hlink"/>
            </a:solidFill>
            <a:round/>
            <a:headEnd type="none" w="sm" len="sm"/>
            <a:tailEnd type="none" w="sm" len="sm"/>
          </a:ln>
          <a:effectLst/>
        </p:spPr>
        <p:txBody>
          <a:bodyPr/>
          <a:lstStyle/>
          <a:p>
            <a:endParaRPr lang="es-MX"/>
          </a:p>
        </p:txBody>
      </p:sp>
      <p:sp>
        <p:nvSpPr>
          <p:cNvPr id="423939" name="Rectangle 3"/>
          <p:cNvSpPr>
            <a:spLocks noChangeArrowheads="1"/>
          </p:cNvSpPr>
          <p:nvPr/>
        </p:nvSpPr>
        <p:spPr bwMode="auto">
          <a:xfrm>
            <a:off x="252413" y="112713"/>
            <a:ext cx="9144000" cy="585418"/>
          </a:xfrm>
          <a:prstGeom prst="rect">
            <a:avLst/>
          </a:prstGeom>
          <a:noFill/>
          <a:ln w="9525">
            <a:noFill/>
            <a:miter lim="800000"/>
            <a:headEnd/>
            <a:tailEnd/>
          </a:ln>
          <a:effectLst/>
        </p:spPr>
        <p:txBody>
          <a:bodyPr lIns="92075" tIns="46038" rIns="92075" bIns="46038">
            <a:spAutoFit/>
          </a:bodyPr>
          <a:lstStyle/>
          <a:p>
            <a:pPr eaLnBrk="0" hangingPunct="0"/>
            <a:r>
              <a:rPr lang="es-ES" sz="3200" dirty="0">
                <a:solidFill>
                  <a:schemeClr val="accent4">
                    <a:lumMod val="10000"/>
                  </a:schemeClr>
                </a:solidFill>
                <a:latin typeface="Times New Roman" pitchFamily="18" charset="0"/>
              </a:rPr>
              <a:t>Constantes históricas de la PEM</a:t>
            </a:r>
          </a:p>
        </p:txBody>
      </p:sp>
      <p:sp>
        <p:nvSpPr>
          <p:cNvPr id="423940" name="Rectangle 4"/>
          <p:cNvSpPr>
            <a:spLocks noChangeArrowheads="1"/>
          </p:cNvSpPr>
          <p:nvPr/>
        </p:nvSpPr>
        <p:spPr bwMode="auto">
          <a:xfrm>
            <a:off x="-108519" y="836613"/>
            <a:ext cx="8496943" cy="5694509"/>
          </a:xfrm>
          <a:prstGeom prst="rect">
            <a:avLst/>
          </a:prstGeom>
          <a:noFill/>
          <a:ln w="9525">
            <a:noFill/>
            <a:miter lim="800000"/>
            <a:headEnd/>
            <a:tailEnd/>
          </a:ln>
          <a:effectLst/>
        </p:spPr>
        <p:txBody>
          <a:bodyPr wrap="square" lIns="92075" tIns="46038" rIns="92075" bIns="46038">
            <a:spAutoFit/>
          </a:bodyPr>
          <a:lstStyle/>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La relación internacional más importante para México es con </a:t>
            </a:r>
            <a:r>
              <a:rPr lang="es-MX" sz="2800" b="1" dirty="0">
                <a:solidFill>
                  <a:schemeClr val="accent4">
                    <a:lumMod val="10000"/>
                  </a:schemeClr>
                </a:solidFill>
                <a:latin typeface="Arial" panose="020B0604020202020204" pitchFamily="34" charset="0"/>
                <a:cs typeface="Arial" panose="020B0604020202020204" pitchFamily="34" charset="0"/>
              </a:rPr>
              <a:t>Estados Unidos </a:t>
            </a:r>
            <a:r>
              <a:rPr lang="es-MX" sz="2800" dirty="0">
                <a:solidFill>
                  <a:schemeClr val="accent4">
                    <a:lumMod val="10000"/>
                  </a:schemeClr>
                </a:solidFill>
                <a:latin typeface="Arial" panose="020B0604020202020204" pitchFamily="34" charset="0"/>
                <a:cs typeface="Arial" panose="020B0604020202020204" pitchFamily="34" charset="0"/>
              </a:rPr>
              <a:t>(principal variable)</a:t>
            </a:r>
            <a:endParaRPr lang="es-MX" sz="2800" b="1" dirty="0">
              <a:solidFill>
                <a:schemeClr val="accent4">
                  <a:lumMod val="10000"/>
                </a:schemeClr>
              </a:solidFill>
              <a:latin typeface="Arial" panose="020B0604020202020204" pitchFamily="34" charset="0"/>
              <a:cs typeface="Arial" panose="020B0604020202020204" pitchFamily="34" charset="0"/>
            </a:endParaRP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El </a:t>
            </a:r>
            <a:r>
              <a:rPr lang="es-MX" sz="2800" b="1" dirty="0">
                <a:solidFill>
                  <a:schemeClr val="accent4">
                    <a:lumMod val="10000"/>
                  </a:schemeClr>
                </a:solidFill>
                <a:latin typeface="Arial" panose="020B0604020202020204" pitchFamily="34" charset="0"/>
                <a:cs typeface="Arial" panose="020B0604020202020204" pitchFamily="34" charset="0"/>
              </a:rPr>
              <a:t>resto</a:t>
            </a:r>
            <a:r>
              <a:rPr lang="es-MX" sz="2800" dirty="0">
                <a:solidFill>
                  <a:schemeClr val="accent4">
                    <a:lumMod val="10000"/>
                  </a:schemeClr>
                </a:solidFill>
                <a:latin typeface="Arial" panose="020B0604020202020204" pitchFamily="34" charset="0"/>
                <a:cs typeface="Arial" panose="020B0604020202020204" pitchFamily="34" charset="0"/>
              </a:rPr>
              <a:t> de las relaciones bilaterales, regionales, hemisféricas, multilaterales y globales están ligadas, </a:t>
            </a:r>
            <a:r>
              <a:rPr lang="es-MX" sz="2800" b="1" dirty="0">
                <a:solidFill>
                  <a:schemeClr val="accent4">
                    <a:lumMod val="10000"/>
                  </a:schemeClr>
                </a:solidFill>
                <a:latin typeface="Arial" panose="020B0604020202020204" pitchFamily="34" charset="0"/>
                <a:cs typeface="Arial" panose="020B0604020202020204" pitchFamily="34" charset="0"/>
              </a:rPr>
              <a:t>directa o indirectamente</a:t>
            </a:r>
            <a:r>
              <a:rPr lang="es-MX" sz="2800" dirty="0">
                <a:solidFill>
                  <a:schemeClr val="accent4">
                    <a:lumMod val="10000"/>
                  </a:schemeClr>
                </a:solidFill>
                <a:latin typeface="Arial" panose="020B0604020202020204" pitchFamily="34" charset="0"/>
                <a:cs typeface="Arial" panose="020B0604020202020204" pitchFamily="34" charset="0"/>
              </a:rPr>
              <a:t>, a esta relación (</a:t>
            </a:r>
            <a:r>
              <a:rPr lang="es-MX" sz="2800" b="1" dirty="0">
                <a:solidFill>
                  <a:schemeClr val="accent4">
                    <a:lumMod val="10000"/>
                  </a:schemeClr>
                </a:solidFill>
                <a:latin typeface="Arial" panose="020B0604020202020204" pitchFamily="34" charset="0"/>
                <a:cs typeface="Arial" panose="020B0604020202020204" pitchFamily="34" charset="0"/>
              </a:rPr>
              <a:t>triangulación</a:t>
            </a:r>
            <a:r>
              <a:rPr lang="es-MX" sz="2800" dirty="0">
                <a:solidFill>
                  <a:schemeClr val="accent4">
                    <a:lumMod val="10000"/>
                  </a:schemeClr>
                </a:solidFill>
                <a:latin typeface="Arial" panose="020B0604020202020204" pitchFamily="34" charset="0"/>
                <a:cs typeface="Arial" panose="020B0604020202020204" pitchFamily="34" charset="0"/>
              </a:rPr>
              <a:t> de política exterior)</a:t>
            </a: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Búsqueda de </a:t>
            </a:r>
            <a:r>
              <a:rPr lang="es-MX" sz="2800" b="1" dirty="0">
                <a:solidFill>
                  <a:schemeClr val="accent4">
                    <a:lumMod val="10000"/>
                  </a:schemeClr>
                </a:solidFill>
                <a:latin typeface="Arial" panose="020B0604020202020204" pitchFamily="34" charset="0"/>
                <a:cs typeface="Arial" panose="020B0604020202020204" pitchFamily="34" charset="0"/>
              </a:rPr>
              <a:t>balance y diversificación </a:t>
            </a:r>
            <a:r>
              <a:rPr lang="es-MX" sz="2800" dirty="0">
                <a:solidFill>
                  <a:schemeClr val="accent4">
                    <a:lumMod val="10000"/>
                  </a:schemeClr>
                </a:solidFill>
                <a:latin typeface="Arial" panose="020B0604020202020204" pitchFamily="34" charset="0"/>
                <a:cs typeface="Arial" panose="020B0604020202020204" pitchFamily="34" charset="0"/>
              </a:rPr>
              <a:t>a través de relaciones otras relaciones regionales</a:t>
            </a:r>
          </a:p>
          <a:p>
            <a:pPr marL="533400" indent="-438150" algn="just">
              <a:buClr>
                <a:schemeClr val="hlink"/>
              </a:buClr>
              <a:buFont typeface="Wingdings" pitchFamily="2" charset="2"/>
              <a:buChar char="v"/>
            </a:pPr>
            <a:r>
              <a:rPr lang="es-MX" sz="2800" b="1" dirty="0">
                <a:solidFill>
                  <a:schemeClr val="accent4">
                    <a:lumMod val="10000"/>
                  </a:schemeClr>
                </a:solidFill>
                <a:latin typeface="Arial" panose="020B0604020202020204" pitchFamily="34" charset="0"/>
                <a:cs typeface="Arial" panose="020B0604020202020204" pitchFamily="34" charset="0"/>
              </a:rPr>
              <a:t>Activismo estratégico en organismos internacionales</a:t>
            </a:r>
            <a:r>
              <a:rPr lang="es-MX" sz="2800" dirty="0">
                <a:solidFill>
                  <a:schemeClr val="accent4">
                    <a:lumMod val="10000"/>
                  </a:schemeClr>
                </a:solidFill>
                <a:latin typeface="Arial" panose="020B0604020202020204" pitchFamily="34" charset="0"/>
                <a:cs typeface="Arial" panose="020B0604020202020204" pitchFamily="34" charset="0"/>
              </a:rPr>
              <a:t> y regionales para codificación del derecho internacional: principios de política exterior como estrategia defensiva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Line 2"/>
          <p:cNvSpPr>
            <a:spLocks noChangeShapeType="1"/>
          </p:cNvSpPr>
          <p:nvPr/>
        </p:nvSpPr>
        <p:spPr bwMode="auto">
          <a:xfrm>
            <a:off x="293688" y="836613"/>
            <a:ext cx="8382000" cy="0"/>
          </a:xfrm>
          <a:prstGeom prst="line">
            <a:avLst/>
          </a:prstGeom>
          <a:noFill/>
          <a:ln w="25400">
            <a:solidFill>
              <a:schemeClr val="hlink"/>
            </a:solidFill>
            <a:round/>
            <a:headEnd type="none" w="sm" len="sm"/>
            <a:tailEnd type="none" w="sm" len="sm"/>
          </a:ln>
          <a:effectLst/>
        </p:spPr>
        <p:txBody>
          <a:bodyPr/>
          <a:lstStyle/>
          <a:p>
            <a:endParaRPr lang="es-MX"/>
          </a:p>
        </p:txBody>
      </p:sp>
      <p:sp>
        <p:nvSpPr>
          <p:cNvPr id="423939" name="Rectangle 3"/>
          <p:cNvSpPr>
            <a:spLocks noChangeArrowheads="1"/>
          </p:cNvSpPr>
          <p:nvPr/>
        </p:nvSpPr>
        <p:spPr bwMode="auto">
          <a:xfrm>
            <a:off x="252413" y="112713"/>
            <a:ext cx="9144000" cy="585418"/>
          </a:xfrm>
          <a:prstGeom prst="rect">
            <a:avLst/>
          </a:prstGeom>
          <a:noFill/>
          <a:ln w="9525">
            <a:noFill/>
            <a:miter lim="800000"/>
            <a:headEnd/>
            <a:tailEnd/>
          </a:ln>
          <a:effectLst/>
        </p:spPr>
        <p:txBody>
          <a:bodyPr lIns="92075" tIns="46038" rIns="92075" bIns="46038">
            <a:spAutoFit/>
          </a:bodyPr>
          <a:lstStyle/>
          <a:p>
            <a:pPr eaLnBrk="0" hangingPunct="0"/>
            <a:r>
              <a:rPr lang="es-ES" sz="3200" dirty="0">
                <a:solidFill>
                  <a:schemeClr val="accent4">
                    <a:lumMod val="10000"/>
                  </a:schemeClr>
                </a:solidFill>
                <a:latin typeface="Times New Roman" pitchFamily="18" charset="0"/>
              </a:rPr>
              <a:t>Constantes históricas de la PEM</a:t>
            </a:r>
          </a:p>
        </p:txBody>
      </p:sp>
      <p:sp>
        <p:nvSpPr>
          <p:cNvPr id="423940" name="Rectangle 4"/>
          <p:cNvSpPr>
            <a:spLocks noChangeArrowheads="1"/>
          </p:cNvSpPr>
          <p:nvPr/>
        </p:nvSpPr>
        <p:spPr bwMode="auto">
          <a:xfrm>
            <a:off x="-108519" y="836615"/>
            <a:ext cx="8784207" cy="6125396"/>
          </a:xfrm>
          <a:prstGeom prst="rect">
            <a:avLst/>
          </a:prstGeom>
          <a:noFill/>
          <a:ln w="9525">
            <a:noFill/>
            <a:miter lim="800000"/>
            <a:headEnd/>
            <a:tailEnd/>
          </a:ln>
          <a:effectLst/>
        </p:spPr>
        <p:txBody>
          <a:bodyPr wrap="square" lIns="92075" tIns="46038" rIns="92075" bIns="46038">
            <a:spAutoFit/>
          </a:bodyPr>
          <a:lstStyle/>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La prioridad de la política exterior de México siempre ha sido contener, en la medida de lo posible, la hegemonía de Estados Unidos, para así sobrevivir su vecindad con ese país, maximizar la soberanía nacional y beneficiarse de la vecindad.</a:t>
            </a: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Finalidad: mantener y aumentar los márgenes de autonomía para gobernar, con legitimidad interna, el país en términos económicos, políticos y sociales para generar, en la medida de lo posible, estabilidad política y desarrollo económico y social.</a:t>
            </a: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Prioridad de Estados Unidos (desde consolidación SPM): seguridad de frontera sur: implica cooperación y estabilidad mexicana</a:t>
            </a:r>
            <a:endParaRPr lang="es-ES" sz="2800" dirty="0">
              <a:solidFill>
                <a:schemeClr val="accent4">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74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Line 2"/>
          <p:cNvSpPr>
            <a:spLocks noChangeShapeType="1"/>
          </p:cNvSpPr>
          <p:nvPr/>
        </p:nvSpPr>
        <p:spPr bwMode="auto">
          <a:xfrm>
            <a:off x="293688" y="836613"/>
            <a:ext cx="8382000" cy="0"/>
          </a:xfrm>
          <a:prstGeom prst="line">
            <a:avLst/>
          </a:prstGeom>
          <a:noFill/>
          <a:ln w="25400">
            <a:solidFill>
              <a:schemeClr val="hlink"/>
            </a:solidFill>
            <a:round/>
            <a:headEnd type="none" w="sm" len="sm"/>
            <a:tailEnd type="none" w="sm" len="sm"/>
          </a:ln>
          <a:effectLst/>
        </p:spPr>
        <p:txBody>
          <a:bodyPr/>
          <a:lstStyle/>
          <a:p>
            <a:endParaRPr lang="es-MX"/>
          </a:p>
        </p:txBody>
      </p:sp>
      <p:sp>
        <p:nvSpPr>
          <p:cNvPr id="423939" name="Rectangle 3"/>
          <p:cNvSpPr>
            <a:spLocks noChangeArrowheads="1"/>
          </p:cNvSpPr>
          <p:nvPr/>
        </p:nvSpPr>
        <p:spPr bwMode="auto">
          <a:xfrm>
            <a:off x="252413" y="112713"/>
            <a:ext cx="9144000" cy="585418"/>
          </a:xfrm>
          <a:prstGeom prst="rect">
            <a:avLst/>
          </a:prstGeom>
          <a:noFill/>
          <a:ln w="9525">
            <a:noFill/>
            <a:miter lim="800000"/>
            <a:headEnd/>
            <a:tailEnd/>
          </a:ln>
          <a:effectLst/>
        </p:spPr>
        <p:txBody>
          <a:bodyPr lIns="92075" tIns="46038" rIns="92075" bIns="46038">
            <a:spAutoFit/>
          </a:bodyPr>
          <a:lstStyle/>
          <a:p>
            <a:pPr eaLnBrk="0" hangingPunct="0"/>
            <a:r>
              <a:rPr lang="es-ES" sz="3200" dirty="0">
                <a:solidFill>
                  <a:schemeClr val="accent4">
                    <a:lumMod val="10000"/>
                  </a:schemeClr>
                </a:solidFill>
                <a:latin typeface="Times New Roman" pitchFamily="18" charset="0"/>
              </a:rPr>
              <a:t>Constantes históricas de la PEM</a:t>
            </a:r>
          </a:p>
        </p:txBody>
      </p:sp>
      <p:sp>
        <p:nvSpPr>
          <p:cNvPr id="423940" name="Rectangle 4"/>
          <p:cNvSpPr>
            <a:spLocks noChangeArrowheads="1"/>
          </p:cNvSpPr>
          <p:nvPr/>
        </p:nvSpPr>
        <p:spPr bwMode="auto">
          <a:xfrm>
            <a:off x="-108519" y="836616"/>
            <a:ext cx="8496943" cy="4401847"/>
          </a:xfrm>
          <a:prstGeom prst="rect">
            <a:avLst/>
          </a:prstGeom>
          <a:noFill/>
          <a:ln w="9525">
            <a:noFill/>
            <a:miter lim="800000"/>
            <a:headEnd/>
            <a:tailEnd/>
          </a:ln>
          <a:effectLst/>
        </p:spPr>
        <p:txBody>
          <a:bodyPr wrap="square" lIns="92075" tIns="46038" rIns="92075" bIns="46038">
            <a:spAutoFit/>
          </a:bodyPr>
          <a:lstStyle/>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Una vez garantizada la seguridad nacional, la política exterior sirve para promover el desarrollo nacional y principios de política externa.</a:t>
            </a: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Política exterior de intereses (como todos los Estados), haciendo uso estratégico de principios.</a:t>
            </a: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Función de legitimación interna (acuerdo para el desacuerdo con Estados Unidos)</a:t>
            </a:r>
          </a:p>
          <a:p>
            <a:pPr marL="533400" indent="-438150" algn="just">
              <a:buClr>
                <a:schemeClr val="hlink"/>
              </a:buClr>
              <a:buFont typeface="Wingdings" pitchFamily="2" charset="2"/>
              <a:buChar char="v"/>
            </a:pPr>
            <a:r>
              <a:rPr lang="es-MX" sz="2800" dirty="0">
                <a:solidFill>
                  <a:schemeClr val="accent4">
                    <a:lumMod val="10000"/>
                  </a:schemeClr>
                </a:solidFill>
                <a:latin typeface="Arial" panose="020B0604020202020204" pitchFamily="34" charset="0"/>
                <a:cs typeface="Arial" panose="020B0604020202020204" pitchFamily="34" charset="0"/>
              </a:rPr>
              <a:t>Creciente integración con Estados Unidos = relación especial e </a:t>
            </a:r>
            <a:r>
              <a:rPr lang="es-MX" sz="2800" dirty="0" err="1">
                <a:solidFill>
                  <a:schemeClr val="accent4">
                    <a:lumMod val="10000"/>
                  </a:schemeClr>
                </a:solidFill>
                <a:latin typeface="Arial" panose="020B0604020202020204" pitchFamily="34" charset="0"/>
                <a:cs typeface="Arial" panose="020B0604020202020204" pitchFamily="34" charset="0"/>
              </a:rPr>
              <a:t>interméstica</a:t>
            </a:r>
            <a:r>
              <a:rPr lang="es-MX" sz="2800" dirty="0">
                <a:solidFill>
                  <a:schemeClr val="accent4">
                    <a:lumMod val="10000"/>
                  </a:schemeClr>
                </a:solidFill>
                <a:latin typeface="Arial" panose="020B0604020202020204" pitchFamily="34" charset="0"/>
                <a:cs typeface="Arial" panose="020B0604020202020204" pitchFamily="34" charset="0"/>
              </a:rPr>
              <a:t> = obliga a la cooperación bilateral.</a:t>
            </a:r>
            <a:endParaRPr lang="es-ES" sz="2800" dirty="0">
              <a:solidFill>
                <a:schemeClr val="accent4">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878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280920" cy="5530626"/>
          </a:xfrm>
        </p:spPr>
        <p:txBody>
          <a:bodyPr>
            <a:noAutofit/>
          </a:bodyPr>
          <a:lstStyle/>
          <a:p>
            <a:pPr>
              <a:lnSpc>
                <a:spcPct val="90000"/>
              </a:lnSpc>
            </a:pPr>
            <a:r>
              <a:rPr lang="es-MX" sz="2800" dirty="0">
                <a:latin typeface="Arial" panose="020B0604020202020204" pitchFamily="34" charset="0"/>
                <a:cs typeface="Arial" panose="020B0604020202020204" pitchFamily="34" charset="0"/>
              </a:rPr>
              <a:t>1) No es prioritaria en la agenda nacional o presidencial;</a:t>
            </a:r>
          </a:p>
          <a:p>
            <a:pPr>
              <a:lnSpc>
                <a:spcPct val="90000"/>
              </a:lnSpc>
            </a:pPr>
            <a:r>
              <a:rPr lang="es-MX" sz="2800" dirty="0">
                <a:latin typeface="Arial" panose="020B0604020202020204" pitchFamily="34" charset="0"/>
                <a:cs typeface="Arial" panose="020B0604020202020204" pitchFamily="34" charset="0"/>
              </a:rPr>
              <a:t>2) Los recursos y capacidades para su conducción son muy limitados y, además, van a la baja;</a:t>
            </a:r>
          </a:p>
          <a:p>
            <a:pPr>
              <a:lnSpc>
                <a:spcPct val="90000"/>
              </a:lnSpc>
            </a:pPr>
            <a:r>
              <a:rPr lang="es-MX" sz="2800" dirty="0">
                <a:latin typeface="Arial" panose="020B0604020202020204" pitchFamily="34" charset="0"/>
                <a:cs typeface="Arial" panose="020B0604020202020204" pitchFamily="34" charset="0"/>
              </a:rPr>
              <a:t>3) No existe una estrategia integral o clara de política exterior y dicha política no está directamente en sintonía con las necesidades nacionales;</a:t>
            </a:r>
          </a:p>
          <a:p>
            <a:pPr>
              <a:lnSpc>
                <a:spcPct val="90000"/>
              </a:lnSpc>
            </a:pPr>
            <a:r>
              <a:rPr lang="es-MX" sz="2800" dirty="0">
                <a:latin typeface="Arial" panose="020B0604020202020204" pitchFamily="34" charset="0"/>
                <a:cs typeface="Arial" panose="020B0604020202020204" pitchFamily="34" charset="0"/>
              </a:rPr>
              <a:t>4) La visibilidad e impacto de México en el mundo (en las diferentes regiones y al interior de organismos multilaterales y regionales) es reducida y va en declive.</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13877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0187" y="274638"/>
            <a:ext cx="7942213" cy="677862"/>
          </a:xfrm>
        </p:spPr>
        <p:txBody>
          <a:bodyPr>
            <a:normAutofit/>
          </a:bodyPr>
          <a:lstStyle/>
          <a:p>
            <a:r>
              <a:rPr lang="es-ES" sz="3600" b="1" dirty="0">
                <a:solidFill>
                  <a:schemeClr val="accent4">
                    <a:lumMod val="10000"/>
                  </a:schemeClr>
                </a:solidFill>
                <a:latin typeface="Arial" panose="020B0604020202020204" pitchFamily="34" charset="0"/>
                <a:cs typeface="Arial" panose="020B0604020202020204" pitchFamily="34" charset="0"/>
              </a:rPr>
              <a:t>Características de la PEM con AMLO</a:t>
            </a:r>
          </a:p>
        </p:txBody>
      </p:sp>
      <p:sp>
        <p:nvSpPr>
          <p:cNvPr id="64515" name="Rectangle 3"/>
          <p:cNvSpPr>
            <a:spLocks noGrp="1" noChangeArrowheads="1"/>
          </p:cNvSpPr>
          <p:nvPr>
            <p:ph idx="1"/>
          </p:nvPr>
        </p:nvSpPr>
        <p:spPr>
          <a:xfrm>
            <a:off x="107504" y="1052736"/>
            <a:ext cx="8280920" cy="5530626"/>
          </a:xfrm>
        </p:spPr>
        <p:txBody>
          <a:bodyPr>
            <a:noAutofit/>
          </a:bodyPr>
          <a:lstStyle/>
          <a:p>
            <a:pPr>
              <a:lnSpc>
                <a:spcPct val="90000"/>
              </a:lnSpc>
            </a:pPr>
            <a:r>
              <a:rPr lang="es-MX" sz="4000" dirty="0">
                <a:latin typeface="Arial" panose="020B0604020202020204" pitchFamily="34" charset="0"/>
                <a:cs typeface="Arial" panose="020B0604020202020204" pitchFamily="34" charset="0"/>
              </a:rPr>
              <a:t>1) No es prioritaria en la agenda nacional o presidencial;</a:t>
            </a:r>
          </a:p>
        </p:txBody>
      </p:sp>
    </p:spTree>
    <p:extLst>
      <p:ext uri="{BB962C8B-B14F-4D97-AF65-F5344CB8AC3E}">
        <p14:creationId xmlns:p14="http://schemas.microsoft.com/office/powerpoint/2010/main" val="144609530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24673</TotalTime>
  <Words>2097</Words>
  <Application>Microsoft Office PowerPoint</Application>
  <PresentationFormat>On-screen Show (4:3)</PresentationFormat>
  <Paragraphs>311</Paragraphs>
  <Slides>27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Narrow</vt:lpstr>
      <vt:lpstr>Calibri</vt:lpstr>
      <vt:lpstr>Cambria</vt:lpstr>
      <vt:lpstr>Times New Roman</vt:lpstr>
      <vt:lpstr>Wingdings</vt:lpstr>
      <vt:lpstr>Adyacencia</vt:lpstr>
      <vt:lpstr>PowerPoint Presentation</vt:lpstr>
      <vt:lpstr>La PEM de AMLO en una frase</vt:lpstr>
      <vt:lpstr>Contexto nacional e internacional</vt:lpstr>
      <vt:lpstr>Contexto nacional e internacional</vt:lpstr>
      <vt:lpstr>PowerPoint Presentation</vt:lpstr>
      <vt:lpstr>PowerPoint Presentation</vt:lpstr>
      <vt:lpstr>PowerPoint Presentation</vt:lpstr>
      <vt:lpstr>Características de la PEM con AMLO</vt:lpstr>
      <vt:lpstr>Características de la PEM con AMLO</vt:lpstr>
      <vt:lpstr>Características de la PEM con AMLO</vt:lpstr>
      <vt:lpstr>Características de la PEM con AMLO</vt:lpstr>
      <vt:lpstr>Crisis = oportunidad</vt:lpstr>
      <vt:lpstr>PowerPoint Presentation</vt:lpstr>
      <vt:lpstr>Prespuesto a la baja (-13%)</vt:lpstr>
      <vt:lpstr>Recursos humanos a la baja (-16%)</vt:lpstr>
      <vt:lpstr>Crisis = oportunidad</vt:lpstr>
      <vt:lpstr>Características de la PEM con AMLO</vt:lpstr>
      <vt:lpstr>Características de la PEM con AMLO</vt:lpstr>
      <vt:lpstr>Características de la PEM con AMLO</vt:lpstr>
      <vt:lpstr>Características de la PEM con AMLO</vt:lpstr>
      <vt:lpstr>Características de la PEM con AMLO</vt:lpstr>
      <vt:lpstr>Características de la PEM con AMLO</vt:lpstr>
      <vt:lpstr>Relaciones con Estados Unidos</vt:lpstr>
      <vt:lpstr>Diplomacia multinivel en Estados Unidos</vt:lpstr>
      <vt:lpstr>PowerPoint Presentation</vt:lpstr>
      <vt:lpstr>Estrategia externa</vt:lpstr>
      <vt:lpstr>PowerPoint Presentation</vt:lpstr>
    </vt:vector>
  </TitlesOfParts>
  <Company>cide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Issac Arteaga</dc:creator>
  <cp:lastModifiedBy>Jorge Schiavon</cp:lastModifiedBy>
  <cp:revision>443</cp:revision>
  <cp:lastPrinted>2022-10-09T18:24:46Z</cp:lastPrinted>
  <dcterms:created xsi:type="dcterms:W3CDTF">2002-02-21T17:10:12Z</dcterms:created>
  <dcterms:modified xsi:type="dcterms:W3CDTF">2023-10-18T03:32:45Z</dcterms:modified>
</cp:coreProperties>
</file>