
<file path=[Content_Types].xml><?xml version="1.0" encoding="utf-8"?>
<Types xmlns="http://schemas.openxmlformats.org/package/2006/content-types">
  <Default ContentType="application/x-fontdata" Extension="fntdata"/>
  <Default ContentType="image/jpeg" Extension="jpeg"/>
  <Default ContentType="image/png" Extension="png"/>
  <Default ContentType="application/vnd.openxmlformats-package.relationships+xml" Extension="rels"/>
  <Default ContentType="image/svg+xml" Extension="svg"/>
  <Default ContentType="application/xml" Extension="xml"/>
  <Override ContentType="application/vnd.openxmlformats-officedocument.extended-properties+xml" PartName="/docProps/app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1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4.xml"/>
  <Override ContentType="application/vnd.openxmlformats-officedocument.presentationml.slide+xml" PartName="/ppt/slides/slide5.xml"/>
  <Override ContentType="application/vnd.openxmlformats-officedocument.presentationml.slide+xml" PartName="/ppt/slides/slide6.xml"/>
  <Override ContentType="application/vnd.openxmlformats-officedocument.presentationml.slide+xml" PartName="/ppt/slides/slide7.xml"/>
  <Override ContentType="application/vnd.openxmlformats-officedocument.presentationml.slide+xml" PartName="/ppt/slides/slide8.xml"/>
  <Override ContentType="application/vnd.openxmlformats-officedocument.presentationml.slide+xml" PartName="/ppt/slides/slide9.xml"/>
  <Override ContentType="application/vnd.openxmlformats-officedocument.presentationml.slide+xml" PartName="/ppt/slides/slide10.xml"/>
  <Override ContentType="application/vnd.openxmlformats-officedocument.presentationml.slide+xml" PartName="/ppt/slides/slide11.xml"/>
  <Override ContentType="application/vnd.openxmlformats-officedocument.presentationml.slide+xml" PartName="/ppt/slides/slide12.xml"/>
  <Override ContentType="application/vnd.openxmlformats-officedocument.presentationml.slide+xml" PartName="/ppt/slides/slide13.xml"/>
  <Override ContentType="application/vnd.openxmlformats-officedocument.presentationml.slide+xml" PartName="/ppt/slides/slide14.xml"/>
  <Override ContentType="application/vnd.openxmlformats-officedocument.presentationml.slide+xml" PartName="/ppt/slides/slide15.xml"/>
  <Override ContentType="application/vnd.openxmlformats-officedocument.presentationml.slide+xml" PartName="/ppt/slides/slide16.xml"/>
  <Override ContentType="application/vnd.openxmlformats-officedocument.presentationml.slide+xml" PartName="/ppt/slides/slide17.xml"/>
  <Override ContentType="application/vnd.openxmlformats-officedocument.presentationml.slide+xml" PartName="/ppt/slides/slide18.xml"/>
  <Override ContentType="application/vnd.openxmlformats-officedocument.presentationml.slide+xml" PartName="/ppt/slides/slide19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tableStyles+xml" PartName="/ppt/tableStyles.xml"/>
  <Override ContentType="application/vnd.openxmlformats-officedocument.theme+xml" PartName="/ppt/theme/theme1.xml"/>
  <Override ContentType="application/vnd.openxmlformats-officedocument.presentationml.viewProps+xml" PartName="/ppt/viewProps.xml"/>
</Types>
</file>

<file path=_rels/.rels><?xml version="1.0" encoding="UTF-8" standalone="no"?><Relationships xmlns="http://schemas.openxmlformats.org/package/2006/relationships"><Relationship Id="rId1" Target="ppt/presentation.xml" Type="http://schemas.openxmlformats.org/officeDocument/2006/relationships/officeDocument"/><Relationship Id="rId2" Target="docProps/thumbnail.jpeg" Type="http://schemas.openxmlformats.org/package/2006/relationships/metadata/thumbnail"/><Relationship Id="rId3" Target="docProps/core.xml" Type="http://schemas.openxmlformats.org/package/2006/relationships/metadata/core-properties"/><Relationship Id="rId4" Target="docProps/app.xml" Type="http://schemas.openxmlformats.org/officeDocument/2006/relationships/extended-properties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embedTrueTypeFonts="true">
  <p:sldMasterIdLst>
    <p:sldMasterId id="2147483648" r:id="rId1"/>
  </p:sldMasterIdLst>
  <p:sldIdLst>
    <p:sldId id="256" r:id="rId70"/>
    <p:sldId id="257" r:id="rId71"/>
    <p:sldId id="258" r:id="rId72"/>
    <p:sldId id="259" r:id="rId73"/>
    <p:sldId id="260" r:id="rId74"/>
    <p:sldId id="261" r:id="rId75"/>
    <p:sldId id="262" r:id="rId76"/>
    <p:sldId id="263" r:id="rId77"/>
    <p:sldId id="264" r:id="rId78"/>
    <p:sldId id="265" r:id="rId79"/>
    <p:sldId id="266" r:id="rId80"/>
    <p:sldId id="267" r:id="rId81"/>
    <p:sldId id="268" r:id="rId82"/>
    <p:sldId id="269" r:id="rId83"/>
    <p:sldId id="270" r:id="rId84"/>
    <p:sldId id="271" r:id="rId85"/>
    <p:sldId id="272" r:id="rId86"/>
    <p:sldId id="273" r:id="rId87"/>
    <p:sldId id="274" r:id="rId88"/>
    <p:sldId id="275" r:id="rId89"/>
    <p:sldId id="276" r:id="rId90"/>
  </p:sldIdLst>
  <p:sldSz cx="18288000" cy="10287000"/>
  <p:notesSz cx="6858000" cy="9144000"/>
  <p:embeddedFontLst>
    <p:embeddedFont>
      <p:font typeface="Source Sans Pro" charset="1" panose="020B0503030403020204"/>
      <p:regular r:id="rId6"/>
    </p:embeddedFont>
    <p:embeddedFont>
      <p:font typeface="Source Sans Pro Bold" charset="1" panose="020B0703030403020204"/>
      <p:regular r:id="rId7"/>
    </p:embeddedFont>
    <p:embeddedFont>
      <p:font typeface="Source Sans Pro Italics" charset="1" panose="020B0503030403090204"/>
      <p:regular r:id="rId8"/>
    </p:embeddedFont>
    <p:embeddedFont>
      <p:font typeface="Source Sans Pro Bold Italics" charset="1" panose="020B0703030403090204"/>
      <p:regular r:id="rId9"/>
    </p:embeddedFont>
    <p:embeddedFont>
      <p:font typeface="Arimo" charset="1" panose="020B0604020202020204"/>
      <p:regular r:id="rId10"/>
    </p:embeddedFont>
    <p:embeddedFont>
      <p:font typeface="Arimo Bold" charset="1" panose="020B0704020202020204"/>
      <p:regular r:id="rId11"/>
    </p:embeddedFont>
    <p:embeddedFont>
      <p:font typeface="Arimo Italics" charset="1" panose="020B0604020202090204"/>
      <p:regular r:id="rId12"/>
    </p:embeddedFont>
    <p:embeddedFont>
      <p:font typeface="Arimo Bold Italics" charset="1" panose="020B0704020202090204"/>
      <p:regular r:id="rId13"/>
    </p:embeddedFont>
    <p:embeddedFont>
      <p:font typeface="Montserrat Light" charset="1" panose="00000400000000000000"/>
      <p:regular r:id="rId14"/>
    </p:embeddedFont>
    <p:embeddedFont>
      <p:font typeface="Montserrat Light Bold" charset="1" panose="00000800000000000000"/>
      <p:regular r:id="rId15"/>
    </p:embeddedFont>
    <p:embeddedFont>
      <p:font typeface="Montserrat Light Italics" charset="1" panose="00000400000000000000"/>
      <p:regular r:id="rId16"/>
    </p:embeddedFont>
    <p:embeddedFont>
      <p:font typeface="Montserrat Light Bold Italics" charset="1" panose="00000800000000000000"/>
      <p:regular r:id="rId17"/>
    </p:embeddedFont>
    <p:embeddedFont>
      <p:font typeface="Codec Pro ExtraBold" charset="1" panose="00000700000000000000"/>
      <p:regular r:id="rId18"/>
    </p:embeddedFont>
    <p:embeddedFont>
      <p:font typeface="Codec Pro ExtraBold Bold" charset="1" panose="00000900000000000000"/>
      <p:regular r:id="rId19"/>
    </p:embeddedFont>
    <p:embeddedFont>
      <p:font typeface="Public Sans" charset="1" panose="00000000000000000000"/>
      <p:regular r:id="rId20"/>
    </p:embeddedFont>
    <p:embeddedFont>
      <p:font typeface="Public Sans Bold" charset="1" panose="00000000000000000000"/>
      <p:regular r:id="rId21"/>
    </p:embeddedFont>
    <p:embeddedFont>
      <p:font typeface="Public Sans Italics" charset="1" panose="00000000000000000000"/>
      <p:regular r:id="rId22"/>
    </p:embeddedFont>
    <p:embeddedFont>
      <p:font typeface="Public Sans Bold Italics" charset="1" panose="00000000000000000000"/>
      <p:regular r:id="rId23"/>
    </p:embeddedFont>
    <p:embeddedFont>
      <p:font typeface="Public Sans Thin" charset="1" panose="00000000000000000000"/>
      <p:regular r:id="rId24"/>
    </p:embeddedFont>
    <p:embeddedFont>
      <p:font typeface="Public Sans Thin Italics" charset="1" panose="00000000000000000000"/>
      <p:regular r:id="rId25"/>
    </p:embeddedFont>
    <p:embeddedFont>
      <p:font typeface="Public Sans Medium" charset="1" panose="00000000000000000000"/>
      <p:regular r:id="rId26"/>
    </p:embeddedFont>
    <p:embeddedFont>
      <p:font typeface="Public Sans Medium Italics" charset="1" panose="00000000000000000000"/>
      <p:regular r:id="rId27"/>
    </p:embeddedFont>
    <p:embeddedFont>
      <p:font typeface="Public Sans Heavy" charset="1" panose="00000000000000000000"/>
      <p:regular r:id="rId28"/>
    </p:embeddedFont>
    <p:embeddedFont>
      <p:font typeface="Public Sans Heavy Italics" charset="1" panose="00000000000000000000"/>
      <p:regular r:id="rId29"/>
    </p:embeddedFont>
    <p:embeddedFont>
      <p:font typeface="Open Sauce" charset="1" panose="00000500000000000000"/>
      <p:regular r:id="rId30"/>
    </p:embeddedFont>
    <p:embeddedFont>
      <p:font typeface="Open Sauce Bold" charset="1" panose="00000800000000000000"/>
      <p:regular r:id="rId31"/>
    </p:embeddedFont>
    <p:embeddedFont>
      <p:font typeface="Open Sauce Italics" charset="1" panose="00000500000000000000"/>
      <p:regular r:id="rId32"/>
    </p:embeddedFont>
    <p:embeddedFont>
      <p:font typeface="Open Sauce Bold Italics" charset="1" panose="00000800000000000000"/>
      <p:regular r:id="rId33"/>
    </p:embeddedFont>
    <p:embeddedFont>
      <p:font typeface="Open Sauce Light" charset="1" panose="00000400000000000000"/>
      <p:regular r:id="rId34"/>
    </p:embeddedFont>
    <p:embeddedFont>
      <p:font typeface="Open Sauce Light Italics" charset="1" panose="00000400000000000000"/>
      <p:regular r:id="rId35"/>
    </p:embeddedFont>
    <p:embeddedFont>
      <p:font typeface="Open Sauce Medium" charset="1" panose="00000600000000000000"/>
      <p:regular r:id="rId36"/>
    </p:embeddedFont>
    <p:embeddedFont>
      <p:font typeface="Open Sauce Medium Italics" charset="1" panose="00000600000000000000"/>
      <p:regular r:id="rId37"/>
    </p:embeddedFont>
    <p:embeddedFont>
      <p:font typeface="Open Sauce Semi-Bold" charset="1" panose="00000700000000000000"/>
      <p:regular r:id="rId38"/>
    </p:embeddedFont>
    <p:embeddedFont>
      <p:font typeface="Open Sauce Semi-Bold Italics" charset="1" panose="00000700000000000000"/>
      <p:regular r:id="rId39"/>
    </p:embeddedFont>
    <p:embeddedFont>
      <p:font typeface="Open Sauce Heavy" charset="1" panose="00000A00000000000000"/>
      <p:regular r:id="rId40"/>
    </p:embeddedFont>
    <p:embeddedFont>
      <p:font typeface="Open Sauce Heavy Italics" charset="1" panose="00000A00000000000000"/>
      <p:regular r:id="rId41"/>
    </p:embeddedFont>
    <p:embeddedFont>
      <p:font typeface="Nunito Sans" charset="1" panose="00000500000000000000"/>
      <p:regular r:id="rId42"/>
    </p:embeddedFont>
    <p:embeddedFont>
      <p:font typeface="Nunito Sans Bold" charset="1" panose="00000800000000000000"/>
      <p:regular r:id="rId43"/>
    </p:embeddedFont>
    <p:embeddedFont>
      <p:font typeface="Nunito Sans Italics" charset="1" panose="00000500000000000000"/>
      <p:regular r:id="rId44"/>
    </p:embeddedFont>
    <p:embeddedFont>
      <p:font typeface="Nunito Sans Bold Italics" charset="1" panose="00000800000000000000"/>
      <p:regular r:id="rId45"/>
    </p:embeddedFont>
    <p:embeddedFont>
      <p:font typeface="Nunito Sans Extra-Light" charset="1" panose="00000300000000000000"/>
      <p:regular r:id="rId46"/>
    </p:embeddedFont>
    <p:embeddedFont>
      <p:font typeface="Nunito Sans Extra-Light Italics" charset="1" panose="00000300000000000000"/>
      <p:regular r:id="rId47"/>
    </p:embeddedFont>
    <p:embeddedFont>
      <p:font typeface="Nunito Sans Light" charset="1" panose="00000400000000000000"/>
      <p:regular r:id="rId48"/>
    </p:embeddedFont>
    <p:embeddedFont>
      <p:font typeface="Nunito Sans Light Italics" charset="1" panose="00000400000000000000"/>
      <p:regular r:id="rId49"/>
    </p:embeddedFont>
    <p:embeddedFont>
      <p:font typeface="Nunito Sans Semi-Bold" charset="1" panose="00000700000000000000"/>
      <p:regular r:id="rId50"/>
    </p:embeddedFont>
    <p:embeddedFont>
      <p:font typeface="Nunito Sans Semi-Bold Italics" charset="1" panose="00000700000000000000"/>
      <p:regular r:id="rId51"/>
    </p:embeddedFont>
    <p:embeddedFont>
      <p:font typeface="Nunito Sans Ultra-Bold" charset="1" panose="00000900000000000000"/>
      <p:regular r:id="rId52"/>
    </p:embeddedFont>
    <p:embeddedFont>
      <p:font typeface="Nunito Sans Ultra-Bold Italics" charset="1" panose="00000900000000000000"/>
      <p:regular r:id="rId53"/>
    </p:embeddedFont>
    <p:embeddedFont>
      <p:font typeface="Nunito Sans Heavy" charset="1" panose="00000A00000000000000"/>
      <p:regular r:id="rId54"/>
    </p:embeddedFont>
    <p:embeddedFont>
      <p:font typeface="Nunito Sans Heavy Italics" charset="1" panose="00000A00000000000000"/>
      <p:regular r:id="rId55"/>
    </p:embeddedFont>
    <p:embeddedFont>
      <p:font typeface="Muli" charset="1" panose="00000500000000000000"/>
      <p:regular r:id="rId56"/>
    </p:embeddedFont>
    <p:embeddedFont>
      <p:font typeface="Muli Bold" charset="1" panose="00000800000000000000"/>
      <p:regular r:id="rId57"/>
    </p:embeddedFont>
    <p:embeddedFont>
      <p:font typeface="Muli Italics" charset="1" panose="00000500000000000000"/>
      <p:regular r:id="rId58"/>
    </p:embeddedFont>
    <p:embeddedFont>
      <p:font typeface="Muli Bold Italics" charset="1" panose="00000800000000000000"/>
      <p:regular r:id="rId59"/>
    </p:embeddedFont>
    <p:embeddedFont>
      <p:font typeface="Muli Extra-Light" charset="1" panose="00000300000000000000"/>
      <p:regular r:id="rId60"/>
    </p:embeddedFont>
    <p:embeddedFont>
      <p:font typeface="Muli Extra-Light Italics" charset="1" panose="00000300000000000000"/>
      <p:regular r:id="rId61"/>
    </p:embeddedFont>
    <p:embeddedFont>
      <p:font typeface="Muli Light" charset="1" panose="00000400000000000000"/>
      <p:regular r:id="rId62"/>
    </p:embeddedFont>
    <p:embeddedFont>
      <p:font typeface="Muli Light Italics" charset="1" panose="00000400000000000000"/>
      <p:regular r:id="rId63"/>
    </p:embeddedFont>
    <p:embeddedFont>
      <p:font typeface="Muli Semi-Bold" charset="1" panose="00000700000000000000"/>
      <p:regular r:id="rId64"/>
    </p:embeddedFont>
    <p:embeddedFont>
      <p:font typeface="Muli Semi-Bold Italics" charset="1" panose="00000700000000000000"/>
      <p:regular r:id="rId65"/>
    </p:embeddedFont>
    <p:embeddedFont>
      <p:font typeface="Muli Ultra-Bold" charset="1" panose="00000900000000000000"/>
      <p:regular r:id="rId66"/>
    </p:embeddedFont>
    <p:embeddedFont>
      <p:font typeface="Muli Ultra-Bold Italics" charset="1" panose="00000900000000000000"/>
      <p:regular r:id="rId67"/>
    </p:embeddedFont>
    <p:embeddedFont>
      <p:font typeface="Muli Heavy" charset="1" panose="00000A00000000000000"/>
      <p:regular r:id="rId68"/>
    </p:embeddedFont>
    <p:embeddedFont>
      <p:font typeface="Muli Heavy Italics" charset="1" panose="00000A00000000000000"/>
      <p:regular r:id="rId6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no"?><Relationships xmlns="http://schemas.openxmlformats.org/package/2006/relationships"><Relationship Id="rId1" Target="slideMasters/slideMaster1.xml" Type="http://schemas.openxmlformats.org/officeDocument/2006/relationships/slideMaster"/><Relationship Id="rId10" Target="fonts/font10.fntdata" Type="http://schemas.openxmlformats.org/officeDocument/2006/relationships/font"/><Relationship Id="rId11" Target="fonts/font11.fntdata" Type="http://schemas.openxmlformats.org/officeDocument/2006/relationships/font"/><Relationship Id="rId12" Target="fonts/font12.fntdata" Type="http://schemas.openxmlformats.org/officeDocument/2006/relationships/font"/><Relationship Id="rId13" Target="fonts/font13.fntdata" Type="http://schemas.openxmlformats.org/officeDocument/2006/relationships/font"/><Relationship Id="rId14" Target="fonts/font14.fntdata" Type="http://schemas.openxmlformats.org/officeDocument/2006/relationships/font"/><Relationship Id="rId15" Target="fonts/font15.fntdata" Type="http://schemas.openxmlformats.org/officeDocument/2006/relationships/font"/><Relationship Id="rId16" Target="fonts/font16.fntdata" Type="http://schemas.openxmlformats.org/officeDocument/2006/relationships/font"/><Relationship Id="rId17" Target="fonts/font17.fntdata" Type="http://schemas.openxmlformats.org/officeDocument/2006/relationships/font"/><Relationship Id="rId18" Target="fonts/font18.fntdata" Type="http://schemas.openxmlformats.org/officeDocument/2006/relationships/font"/><Relationship Id="rId19" Target="fonts/font19.fntdata" Type="http://schemas.openxmlformats.org/officeDocument/2006/relationships/font"/><Relationship Id="rId2" Target="presProps.xml" Type="http://schemas.openxmlformats.org/officeDocument/2006/relationships/presProps"/><Relationship Id="rId20" Target="fonts/font20.fntdata" Type="http://schemas.openxmlformats.org/officeDocument/2006/relationships/font"/><Relationship Id="rId21" Target="fonts/font21.fntdata" Type="http://schemas.openxmlformats.org/officeDocument/2006/relationships/font"/><Relationship Id="rId22" Target="fonts/font22.fntdata" Type="http://schemas.openxmlformats.org/officeDocument/2006/relationships/font"/><Relationship Id="rId23" Target="fonts/font23.fntdata" Type="http://schemas.openxmlformats.org/officeDocument/2006/relationships/font"/><Relationship Id="rId24" Target="fonts/font24.fntdata" Type="http://schemas.openxmlformats.org/officeDocument/2006/relationships/font"/><Relationship Id="rId25" Target="fonts/font25.fntdata" Type="http://schemas.openxmlformats.org/officeDocument/2006/relationships/font"/><Relationship Id="rId26" Target="fonts/font26.fntdata" Type="http://schemas.openxmlformats.org/officeDocument/2006/relationships/font"/><Relationship Id="rId27" Target="fonts/font27.fntdata" Type="http://schemas.openxmlformats.org/officeDocument/2006/relationships/font"/><Relationship Id="rId28" Target="fonts/font28.fntdata" Type="http://schemas.openxmlformats.org/officeDocument/2006/relationships/font"/><Relationship Id="rId29" Target="fonts/font29.fntdata" Type="http://schemas.openxmlformats.org/officeDocument/2006/relationships/font"/><Relationship Id="rId3" Target="viewProps.xml" Type="http://schemas.openxmlformats.org/officeDocument/2006/relationships/viewProps"/><Relationship Id="rId30" Target="fonts/font30.fntdata" Type="http://schemas.openxmlformats.org/officeDocument/2006/relationships/font"/><Relationship Id="rId31" Target="fonts/font31.fntdata" Type="http://schemas.openxmlformats.org/officeDocument/2006/relationships/font"/><Relationship Id="rId32" Target="fonts/font32.fntdata" Type="http://schemas.openxmlformats.org/officeDocument/2006/relationships/font"/><Relationship Id="rId33" Target="fonts/font33.fntdata" Type="http://schemas.openxmlformats.org/officeDocument/2006/relationships/font"/><Relationship Id="rId34" Target="fonts/font34.fntdata" Type="http://schemas.openxmlformats.org/officeDocument/2006/relationships/font"/><Relationship Id="rId35" Target="fonts/font35.fntdata" Type="http://schemas.openxmlformats.org/officeDocument/2006/relationships/font"/><Relationship Id="rId36" Target="fonts/font36.fntdata" Type="http://schemas.openxmlformats.org/officeDocument/2006/relationships/font"/><Relationship Id="rId37" Target="fonts/font37.fntdata" Type="http://schemas.openxmlformats.org/officeDocument/2006/relationships/font"/><Relationship Id="rId38" Target="fonts/font38.fntdata" Type="http://schemas.openxmlformats.org/officeDocument/2006/relationships/font"/><Relationship Id="rId39" Target="fonts/font39.fntdata" Type="http://schemas.openxmlformats.org/officeDocument/2006/relationships/font"/><Relationship Id="rId4" Target="theme/theme1.xml" Type="http://schemas.openxmlformats.org/officeDocument/2006/relationships/theme"/><Relationship Id="rId40" Target="fonts/font40.fntdata" Type="http://schemas.openxmlformats.org/officeDocument/2006/relationships/font"/><Relationship Id="rId41" Target="fonts/font41.fntdata" Type="http://schemas.openxmlformats.org/officeDocument/2006/relationships/font"/><Relationship Id="rId42" Target="fonts/font42.fntdata" Type="http://schemas.openxmlformats.org/officeDocument/2006/relationships/font"/><Relationship Id="rId43" Target="fonts/font43.fntdata" Type="http://schemas.openxmlformats.org/officeDocument/2006/relationships/font"/><Relationship Id="rId44" Target="fonts/font44.fntdata" Type="http://schemas.openxmlformats.org/officeDocument/2006/relationships/font"/><Relationship Id="rId45" Target="fonts/font45.fntdata" Type="http://schemas.openxmlformats.org/officeDocument/2006/relationships/font"/><Relationship Id="rId46" Target="fonts/font46.fntdata" Type="http://schemas.openxmlformats.org/officeDocument/2006/relationships/font"/><Relationship Id="rId47" Target="fonts/font47.fntdata" Type="http://schemas.openxmlformats.org/officeDocument/2006/relationships/font"/><Relationship Id="rId48" Target="fonts/font48.fntdata" Type="http://schemas.openxmlformats.org/officeDocument/2006/relationships/font"/><Relationship Id="rId49" Target="fonts/font49.fntdata" Type="http://schemas.openxmlformats.org/officeDocument/2006/relationships/font"/><Relationship Id="rId5" Target="tableStyles.xml" Type="http://schemas.openxmlformats.org/officeDocument/2006/relationships/tableStyles"/><Relationship Id="rId50" Target="fonts/font50.fntdata" Type="http://schemas.openxmlformats.org/officeDocument/2006/relationships/font"/><Relationship Id="rId51" Target="fonts/font51.fntdata" Type="http://schemas.openxmlformats.org/officeDocument/2006/relationships/font"/><Relationship Id="rId52" Target="fonts/font52.fntdata" Type="http://schemas.openxmlformats.org/officeDocument/2006/relationships/font"/><Relationship Id="rId53" Target="fonts/font53.fntdata" Type="http://schemas.openxmlformats.org/officeDocument/2006/relationships/font"/><Relationship Id="rId54" Target="fonts/font54.fntdata" Type="http://schemas.openxmlformats.org/officeDocument/2006/relationships/font"/><Relationship Id="rId55" Target="fonts/font55.fntdata" Type="http://schemas.openxmlformats.org/officeDocument/2006/relationships/font"/><Relationship Id="rId56" Target="fonts/font56.fntdata" Type="http://schemas.openxmlformats.org/officeDocument/2006/relationships/font"/><Relationship Id="rId57" Target="fonts/font57.fntdata" Type="http://schemas.openxmlformats.org/officeDocument/2006/relationships/font"/><Relationship Id="rId58" Target="fonts/font58.fntdata" Type="http://schemas.openxmlformats.org/officeDocument/2006/relationships/font"/><Relationship Id="rId59" Target="fonts/font59.fntdata" Type="http://schemas.openxmlformats.org/officeDocument/2006/relationships/font"/><Relationship Id="rId6" Target="fonts/font6.fntdata" Type="http://schemas.openxmlformats.org/officeDocument/2006/relationships/font"/><Relationship Id="rId60" Target="fonts/font60.fntdata" Type="http://schemas.openxmlformats.org/officeDocument/2006/relationships/font"/><Relationship Id="rId61" Target="fonts/font61.fntdata" Type="http://schemas.openxmlformats.org/officeDocument/2006/relationships/font"/><Relationship Id="rId62" Target="fonts/font62.fntdata" Type="http://schemas.openxmlformats.org/officeDocument/2006/relationships/font"/><Relationship Id="rId63" Target="fonts/font63.fntdata" Type="http://schemas.openxmlformats.org/officeDocument/2006/relationships/font"/><Relationship Id="rId64" Target="fonts/font64.fntdata" Type="http://schemas.openxmlformats.org/officeDocument/2006/relationships/font"/><Relationship Id="rId65" Target="fonts/font65.fntdata" Type="http://schemas.openxmlformats.org/officeDocument/2006/relationships/font"/><Relationship Id="rId66" Target="fonts/font66.fntdata" Type="http://schemas.openxmlformats.org/officeDocument/2006/relationships/font"/><Relationship Id="rId67" Target="fonts/font67.fntdata" Type="http://schemas.openxmlformats.org/officeDocument/2006/relationships/font"/><Relationship Id="rId68" Target="fonts/font68.fntdata" Type="http://schemas.openxmlformats.org/officeDocument/2006/relationships/font"/><Relationship Id="rId69" Target="fonts/font69.fntdata" Type="http://schemas.openxmlformats.org/officeDocument/2006/relationships/font"/><Relationship Id="rId7" Target="fonts/font7.fntdata" Type="http://schemas.openxmlformats.org/officeDocument/2006/relationships/font"/><Relationship Id="rId70" Target="slides/slide1.xml" Type="http://schemas.openxmlformats.org/officeDocument/2006/relationships/slide"/><Relationship Id="rId71" Target="slides/slide2.xml" Type="http://schemas.openxmlformats.org/officeDocument/2006/relationships/slide"/><Relationship Id="rId72" Target="slides/slide3.xml" Type="http://schemas.openxmlformats.org/officeDocument/2006/relationships/slide"/><Relationship Id="rId73" Target="slides/slide4.xml" Type="http://schemas.openxmlformats.org/officeDocument/2006/relationships/slide"/><Relationship Id="rId74" Target="slides/slide5.xml" Type="http://schemas.openxmlformats.org/officeDocument/2006/relationships/slide"/><Relationship Id="rId75" Target="slides/slide6.xml" Type="http://schemas.openxmlformats.org/officeDocument/2006/relationships/slide"/><Relationship Id="rId76" Target="slides/slide7.xml" Type="http://schemas.openxmlformats.org/officeDocument/2006/relationships/slide"/><Relationship Id="rId77" Target="slides/slide8.xml" Type="http://schemas.openxmlformats.org/officeDocument/2006/relationships/slide"/><Relationship Id="rId78" Target="slides/slide9.xml" Type="http://schemas.openxmlformats.org/officeDocument/2006/relationships/slide"/><Relationship Id="rId79" Target="slides/slide10.xml" Type="http://schemas.openxmlformats.org/officeDocument/2006/relationships/slide"/><Relationship Id="rId8" Target="fonts/font8.fntdata" Type="http://schemas.openxmlformats.org/officeDocument/2006/relationships/font"/><Relationship Id="rId80" Target="slides/slide11.xml" Type="http://schemas.openxmlformats.org/officeDocument/2006/relationships/slide"/><Relationship Id="rId81" Target="slides/slide12.xml" Type="http://schemas.openxmlformats.org/officeDocument/2006/relationships/slide"/><Relationship Id="rId82" Target="slides/slide13.xml" Type="http://schemas.openxmlformats.org/officeDocument/2006/relationships/slide"/><Relationship Id="rId83" Target="slides/slide14.xml" Type="http://schemas.openxmlformats.org/officeDocument/2006/relationships/slide"/><Relationship Id="rId84" Target="slides/slide15.xml" Type="http://schemas.openxmlformats.org/officeDocument/2006/relationships/slide"/><Relationship Id="rId85" Target="slides/slide16.xml" Type="http://schemas.openxmlformats.org/officeDocument/2006/relationships/slide"/><Relationship Id="rId86" Target="slides/slide17.xml" Type="http://schemas.openxmlformats.org/officeDocument/2006/relationships/slide"/><Relationship Id="rId87" Target="slides/slide18.xml" Type="http://schemas.openxmlformats.org/officeDocument/2006/relationships/slide"/><Relationship Id="rId88" Target="slides/slide19.xml" Type="http://schemas.openxmlformats.org/officeDocument/2006/relationships/slide"/><Relationship Id="rId89" Target="slides/slide20.xml" Type="http://schemas.openxmlformats.org/officeDocument/2006/relationships/slide"/><Relationship Id="rId9" Target="fonts/font9.fntdata" Type="http://schemas.openxmlformats.org/officeDocument/2006/relationships/font"/><Relationship Id="rId90" Target="slides/slide21.xml" Type="http://schemas.openxmlformats.org/officeDocument/2006/relationships/slide"/></Relationships>
</file>

<file path=ppt/slideLayouts/_rels/slideLayout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0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11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2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3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4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5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6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7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8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_rels/slideLayout9.xml.rels><?xml version="1.0" encoding="UTF-8" standalone="no"?><Relationships xmlns="http://schemas.openxmlformats.org/package/2006/relationships"><Relationship Id="rId1" Target="../slideMasters/slideMaster1.xml" Type="http://schemas.openxmlformats.org/officeDocument/2006/relationships/slideMaster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no"?><Relationships xmlns="http://schemas.openxmlformats.org/package/2006/relationships"><Relationship Id="rId1" Target="../slideLayouts/slideLayout1.xml" Type="http://schemas.openxmlformats.org/officeDocument/2006/relationships/slideLayout"/><Relationship Id="rId10" Target="../slideLayouts/slideLayout10.xml" Type="http://schemas.openxmlformats.org/officeDocument/2006/relationships/slideLayout"/><Relationship Id="rId11" Target="../slideLayouts/slideLayout11.xml" Type="http://schemas.openxmlformats.org/officeDocument/2006/relationships/slideLayout"/><Relationship Id="rId12" Target="../theme/theme1.xml" Type="http://schemas.openxmlformats.org/officeDocument/2006/relationships/theme"/><Relationship Id="rId2" Target="../slideLayouts/slideLayout2.xml" Type="http://schemas.openxmlformats.org/officeDocument/2006/relationships/slideLayout"/><Relationship Id="rId3" Target="../slideLayouts/slideLayout3.xml" Type="http://schemas.openxmlformats.org/officeDocument/2006/relationships/slideLayout"/><Relationship Id="rId4" Target="../slideLayouts/slideLayout4.xml" Type="http://schemas.openxmlformats.org/officeDocument/2006/relationships/slideLayout"/><Relationship Id="rId5" Target="../slideLayouts/slideLayout5.xml" Type="http://schemas.openxmlformats.org/officeDocument/2006/relationships/slideLayout"/><Relationship Id="rId6" Target="../slideLayouts/slideLayout6.xml" Type="http://schemas.openxmlformats.org/officeDocument/2006/relationships/slideLayout"/><Relationship Id="rId7" Target="../slideLayouts/slideLayout7.xml" Type="http://schemas.openxmlformats.org/officeDocument/2006/relationships/slideLayout"/><Relationship Id="rId8" Target="../slideLayouts/slideLayout8.xml" Type="http://schemas.openxmlformats.org/officeDocument/2006/relationships/slideLayout"/><Relationship Id="rId9" Target="../slideLayouts/slideLayout9.xml" Type="http://schemas.openxmlformats.org/officeDocument/2006/relationships/slideLayout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8/1/2011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.png" Type="http://schemas.openxmlformats.org/officeDocument/2006/relationships/image"/><Relationship Id="rId3" Target="../media/image2.svg" Type="http://schemas.openxmlformats.org/officeDocument/2006/relationships/image"/><Relationship Id="rId4" Target="../media/image3.jpeg" Type="http://schemas.openxmlformats.org/officeDocument/2006/relationships/image"/><Relationship Id="rId5" Target="../media/image4.png" Type="http://schemas.openxmlformats.org/officeDocument/2006/relationships/image"/><Relationship Id="rId6" Target="../media/image5.svg" Type="http://schemas.openxmlformats.org/officeDocument/2006/relationships/image"/><Relationship Id="rId7" Target="../media/image6.jpeg" Type="http://schemas.openxmlformats.org/officeDocument/2006/relationships/image"/></Relationships>
</file>

<file path=ppt/slides/_rels/slide1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6.jpeg" Type="http://schemas.openxmlformats.org/officeDocument/2006/relationships/image"/><Relationship Id="rId3" Target="../media/image37.png" Type="http://schemas.openxmlformats.org/officeDocument/2006/relationships/image"/><Relationship Id="rId4" Target="../media/image38.svg" Type="http://schemas.openxmlformats.org/officeDocument/2006/relationships/image"/></Relationships>
</file>

<file path=ppt/slides/_rels/slide1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40.png" Type="http://schemas.openxmlformats.org/officeDocument/2006/relationships/image"/><Relationship Id="rId4" Target="../media/image41.svg" Type="http://schemas.openxmlformats.org/officeDocument/2006/relationships/image"/><Relationship Id="rId5" Target="../media/image42.png" Type="http://schemas.openxmlformats.org/officeDocument/2006/relationships/image"/></Relationships>
</file>

<file path=ppt/slides/_rels/slide1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3.png" Type="http://schemas.openxmlformats.org/officeDocument/2006/relationships/image"/><Relationship Id="rId3" Target="../media/image44.png" Type="http://schemas.openxmlformats.org/officeDocument/2006/relationships/image"/><Relationship Id="rId4" Target="../media/image45.png" Type="http://schemas.openxmlformats.org/officeDocument/2006/relationships/image"/></Relationships>
</file>

<file path=ppt/slides/_rels/slide1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46.png" Type="http://schemas.openxmlformats.org/officeDocument/2006/relationships/image"/><Relationship Id="rId3" Target="../media/image47.png" Type="http://schemas.openxmlformats.org/officeDocument/2006/relationships/image"/><Relationship Id="rId4" Target="../media/image48.svg" Type="http://schemas.openxmlformats.org/officeDocument/2006/relationships/image"/></Relationships>
</file>

<file path=ppt/slides/_rels/slide1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57.png" Type="http://schemas.openxmlformats.org/officeDocument/2006/relationships/image"/><Relationship Id="rId11" Target="../media/image58.svg" Type="http://schemas.openxmlformats.org/officeDocument/2006/relationships/image"/><Relationship Id="rId12" Target="../media/image59.png" Type="http://schemas.openxmlformats.org/officeDocument/2006/relationships/image"/><Relationship Id="rId13" Target="../media/image60.svg" Type="http://schemas.openxmlformats.org/officeDocument/2006/relationships/image"/><Relationship Id="rId14" Target="../media/image61.png" Type="http://schemas.openxmlformats.org/officeDocument/2006/relationships/image"/><Relationship Id="rId15" Target="../media/image62.svg" Type="http://schemas.openxmlformats.org/officeDocument/2006/relationships/image"/><Relationship Id="rId2" Target="../media/image49.png" Type="http://schemas.openxmlformats.org/officeDocument/2006/relationships/image"/><Relationship Id="rId3" Target="../media/image50.svg" Type="http://schemas.openxmlformats.org/officeDocument/2006/relationships/image"/><Relationship Id="rId4" Target="../media/image51.png" Type="http://schemas.openxmlformats.org/officeDocument/2006/relationships/image"/><Relationship Id="rId5" Target="../media/image52.svg" Type="http://schemas.openxmlformats.org/officeDocument/2006/relationships/image"/><Relationship Id="rId6" Target="../media/image53.png" Type="http://schemas.openxmlformats.org/officeDocument/2006/relationships/image"/><Relationship Id="rId7" Target="../media/image54.svg" Type="http://schemas.openxmlformats.org/officeDocument/2006/relationships/image"/><Relationship Id="rId8" Target="../media/image55.png" Type="http://schemas.openxmlformats.org/officeDocument/2006/relationships/image"/><Relationship Id="rId9" Target="../media/image56.svg" Type="http://schemas.openxmlformats.org/officeDocument/2006/relationships/image"/></Relationships>
</file>

<file path=ppt/slides/_rels/slide1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3.jpeg" Type="http://schemas.openxmlformats.org/officeDocument/2006/relationships/image"/><Relationship Id="rId3" Target="../media/image64.png" Type="http://schemas.openxmlformats.org/officeDocument/2006/relationships/image"/><Relationship Id="rId4" Target="../media/image65.svg" Type="http://schemas.openxmlformats.org/officeDocument/2006/relationships/image"/></Relationships>
</file>

<file path=ppt/slides/_rels/slide1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67.svg" Type="http://schemas.openxmlformats.org/officeDocument/2006/relationships/image"/><Relationship Id="rId4" Target="../media/image68.png" Type="http://schemas.openxmlformats.org/officeDocument/2006/relationships/image"/></Relationships>
</file>

<file path=ppt/slides/_rels/slide1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67.svg" Type="http://schemas.openxmlformats.org/officeDocument/2006/relationships/image"/><Relationship Id="rId4" Target="../media/image69.png" Type="http://schemas.openxmlformats.org/officeDocument/2006/relationships/image"/></Relationships>
</file>

<file path=ppt/slides/_rels/slide1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67.svg" Type="http://schemas.openxmlformats.org/officeDocument/2006/relationships/image"/><Relationship Id="rId4" Target="../media/image70.png" Type="http://schemas.openxmlformats.org/officeDocument/2006/relationships/image"/></Relationships>
</file>

<file path=ppt/slides/_rels/slide1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66.png" Type="http://schemas.openxmlformats.org/officeDocument/2006/relationships/image"/><Relationship Id="rId3" Target="../media/image67.svg" Type="http://schemas.openxmlformats.org/officeDocument/2006/relationships/image"/><Relationship Id="rId4" Target="../media/image71.png" Type="http://schemas.openxmlformats.org/officeDocument/2006/relationships/image"/></Relationships>
</file>

<file path=ppt/slides/_rels/slide2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.png" Type="http://schemas.openxmlformats.org/officeDocument/2006/relationships/image"/><Relationship Id="rId3" Target="../media/image8.svg" Type="http://schemas.openxmlformats.org/officeDocument/2006/relationships/image"/><Relationship Id="rId4" Target="../media/image3.jpeg" Type="http://schemas.openxmlformats.org/officeDocument/2006/relationships/image"/></Relationships>
</file>

<file path=ppt/slides/_rels/slide20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72.jpeg" Type="http://schemas.openxmlformats.org/officeDocument/2006/relationships/image"/><Relationship Id="rId3" Target="../media/image66.png" Type="http://schemas.openxmlformats.org/officeDocument/2006/relationships/image"/><Relationship Id="rId4" Target="../media/image67.svg" Type="http://schemas.openxmlformats.org/officeDocument/2006/relationships/image"/></Relationships>
</file>

<file path=ppt/slides/_rels/slide21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39.png" Type="http://schemas.openxmlformats.org/officeDocument/2006/relationships/image"/><Relationship Id="rId3" Target="../media/image73.jpeg" Type="http://schemas.openxmlformats.org/officeDocument/2006/relationships/image"/><Relationship Id="rId4" Target="../media/image74.png" Type="http://schemas.openxmlformats.org/officeDocument/2006/relationships/image"/><Relationship Id="rId5" Target="../media/image75.png" Type="http://schemas.openxmlformats.org/officeDocument/2006/relationships/image"/><Relationship Id="rId6" Target="../media/image76.png" Type="http://schemas.openxmlformats.org/officeDocument/2006/relationships/image"/><Relationship Id="rId7" Target="../media/image77.png" Type="http://schemas.openxmlformats.org/officeDocument/2006/relationships/image"/><Relationship Id="rId8" Target="../media/image78.svg" Type="http://schemas.openxmlformats.org/officeDocument/2006/relationships/image"/></Relationships>
</file>

<file path=ppt/slides/_rels/slide3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9.jpeg" Type="http://schemas.openxmlformats.org/officeDocument/2006/relationships/image"/><Relationship Id="rId3" Target="../media/image10.png" Type="http://schemas.openxmlformats.org/officeDocument/2006/relationships/image"/><Relationship Id="rId4" Target="../media/image11.svg" Type="http://schemas.openxmlformats.org/officeDocument/2006/relationships/image"/></Relationships>
</file>

<file path=ppt/slides/_rels/slide4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14.png" Type="http://schemas.openxmlformats.org/officeDocument/2006/relationships/image"/></Relationships>
</file>

<file path=ppt/slides/_rels/slide5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23.svg" Type="http://schemas.openxmlformats.org/officeDocument/2006/relationships/image"/><Relationship Id="rId2" Target="../media/image15.jpeg" Type="http://schemas.openxmlformats.org/officeDocument/2006/relationships/image"/><Relationship Id="rId3" Target="../media/image16.png" Type="http://schemas.openxmlformats.org/officeDocument/2006/relationships/image"/><Relationship Id="rId4" Target="../media/image17.svg" Type="http://schemas.openxmlformats.org/officeDocument/2006/relationships/image"/><Relationship Id="rId5" Target="../media/image18.png" Type="http://schemas.openxmlformats.org/officeDocument/2006/relationships/image"/><Relationship Id="rId6" Target="../media/image19.svg" Type="http://schemas.openxmlformats.org/officeDocument/2006/relationships/image"/><Relationship Id="rId7" Target="../media/image20.png" Type="http://schemas.openxmlformats.org/officeDocument/2006/relationships/image"/><Relationship Id="rId8" Target="../media/image21.svg" Type="http://schemas.openxmlformats.org/officeDocument/2006/relationships/image"/><Relationship Id="rId9" Target="../media/image22.png" Type="http://schemas.openxmlformats.org/officeDocument/2006/relationships/image"/></Relationships>
</file>

<file path=ppt/slides/_rels/slide6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24.png" Type="http://schemas.openxmlformats.org/officeDocument/2006/relationships/image"/></Relationships>
</file>

<file path=ppt/slides/_rels/slide7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25.jpeg" Type="http://schemas.openxmlformats.org/officeDocument/2006/relationships/image"/><Relationship Id="rId3" Target="../media/image12.png" Type="http://schemas.openxmlformats.org/officeDocument/2006/relationships/image"/><Relationship Id="rId4" Target="../media/image13.svg" Type="http://schemas.openxmlformats.org/officeDocument/2006/relationships/image"/></Relationships>
</file>

<file path=ppt/slides/_rels/slide8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10" Target="../media/image34.png" Type="http://schemas.openxmlformats.org/officeDocument/2006/relationships/image"/><Relationship Id="rId2" Target="../media/image26.png" Type="http://schemas.openxmlformats.org/officeDocument/2006/relationships/image"/><Relationship Id="rId3" Target="../media/image27.svg" Type="http://schemas.openxmlformats.org/officeDocument/2006/relationships/image"/><Relationship Id="rId4" Target="../media/image28.png" Type="http://schemas.openxmlformats.org/officeDocument/2006/relationships/image"/><Relationship Id="rId5" Target="../media/image29.svg" Type="http://schemas.openxmlformats.org/officeDocument/2006/relationships/image"/><Relationship Id="rId6" Target="../media/image30.png" Type="http://schemas.openxmlformats.org/officeDocument/2006/relationships/image"/><Relationship Id="rId7" Target="../media/image31.svg" Type="http://schemas.openxmlformats.org/officeDocument/2006/relationships/image"/><Relationship Id="rId8" Target="../media/image32.png" Type="http://schemas.openxmlformats.org/officeDocument/2006/relationships/image"/><Relationship Id="rId9" Target="../media/image33.svg" Type="http://schemas.openxmlformats.org/officeDocument/2006/relationships/image"/></Relationships>
</file>

<file path=ppt/slides/_rels/slide9.xml.rels><?xml version="1.0" encoding="UTF-8" standalone="no"?><Relationships xmlns="http://schemas.openxmlformats.org/package/2006/relationships"><Relationship Id="rId1" Target="../slideLayouts/slideLayout7.xml" Type="http://schemas.openxmlformats.org/officeDocument/2006/relationships/slideLayout"/><Relationship Id="rId2" Target="../media/image12.png" Type="http://schemas.openxmlformats.org/officeDocument/2006/relationships/image"/><Relationship Id="rId3" Target="../media/image13.svg" Type="http://schemas.openxmlformats.org/officeDocument/2006/relationships/image"/><Relationship Id="rId4" Target="../media/image35.png" Type="http://schemas.openxmlformats.org/officeDocument/2006/relationships/image"/></Relationships>
</file>

<file path=ppt/slides/slide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2974764" y="-207071"/>
            <a:ext cx="3086100" cy="11299900"/>
            <a:chOff x="0" y="0"/>
            <a:chExt cx="812800" cy="297610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270F53"/>
            </a:solidFill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5" id="5"/>
          <p:cNvSpPr/>
          <p:nvPr/>
        </p:nvSpPr>
        <p:spPr>
          <a:xfrm flipH="false" flipV="false" rot="0">
            <a:off x="16384715" y="9009597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0">
            <a:off x="11776329" y="580047"/>
            <a:ext cx="5482971" cy="9023371"/>
          </a:xfrm>
          <a:custGeom>
            <a:avLst/>
            <a:gdLst/>
            <a:ahLst/>
            <a:cxnLst/>
            <a:rect r="r" b="b" t="t" l="l"/>
            <a:pathLst>
              <a:path h="9023371" w="5482971">
                <a:moveTo>
                  <a:pt x="0" y="0"/>
                </a:moveTo>
                <a:lnTo>
                  <a:pt x="5482971" y="0"/>
                </a:lnTo>
                <a:lnTo>
                  <a:pt x="5482971" y="9023371"/>
                </a:lnTo>
                <a:lnTo>
                  <a:pt x="0" y="9023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4570" t="0" r="-11457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1543050" y="-558218"/>
            <a:ext cx="3086100" cy="11299900"/>
            <a:chOff x="0" y="0"/>
            <a:chExt cx="812800" cy="2976105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270F53"/>
            </a:solidFill>
          </p:spPr>
        </p:sp>
        <p:sp>
          <p:nvSpPr>
            <p:cNvPr name="TextBox 9" id="9"/>
            <p:cNvSpPr txBox="true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0" id="10"/>
          <p:cNvGrpSpPr/>
          <p:nvPr/>
        </p:nvGrpSpPr>
        <p:grpSpPr>
          <a:xfrm rot="0">
            <a:off x="1227773" y="4163622"/>
            <a:ext cx="110236" cy="2818996"/>
            <a:chOff x="0" y="0"/>
            <a:chExt cx="26312" cy="672855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26312" cy="672855"/>
            </a:xfrm>
            <a:custGeom>
              <a:avLst/>
              <a:gdLst/>
              <a:ahLst/>
              <a:cxnLst/>
              <a:rect r="r" b="b" t="t" l="l"/>
              <a:pathLst>
                <a:path h="672855" w="26312">
                  <a:moveTo>
                    <a:pt x="0" y="0"/>
                  </a:moveTo>
                  <a:lnTo>
                    <a:pt x="26312" y="0"/>
                  </a:lnTo>
                  <a:lnTo>
                    <a:pt x="26312" y="672855"/>
                  </a:lnTo>
                  <a:lnTo>
                    <a:pt x="0" y="672855"/>
                  </a:lnTo>
                  <a:close/>
                </a:path>
              </a:pathLst>
            </a:custGeom>
            <a:solidFill>
              <a:srgbClr val="FFFFFF"/>
            </a:solidFill>
          </p:spPr>
        </p:sp>
        <p:sp>
          <p:nvSpPr>
            <p:cNvPr name="TextBox 12" id="12"/>
            <p:cNvSpPr txBox="true"/>
            <p:nvPr/>
          </p:nvSpPr>
          <p:spPr>
            <a:xfrm>
              <a:off x="0" y="-19050"/>
              <a:ext cx="26312" cy="69190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3" id="13"/>
          <p:cNvGrpSpPr/>
          <p:nvPr/>
        </p:nvGrpSpPr>
        <p:grpSpPr>
          <a:xfrm rot="0">
            <a:off x="1752928" y="3206708"/>
            <a:ext cx="3459096" cy="569486"/>
            <a:chOff x="0" y="0"/>
            <a:chExt cx="825638" cy="135928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825638" cy="135928"/>
            </a:xfrm>
            <a:custGeom>
              <a:avLst/>
              <a:gdLst/>
              <a:ahLst/>
              <a:cxnLst/>
              <a:rect r="r" b="b" t="t" l="l"/>
              <a:pathLst>
                <a:path h="135928" w="825638">
                  <a:moveTo>
                    <a:pt x="40286" y="0"/>
                  </a:moveTo>
                  <a:lnTo>
                    <a:pt x="785351" y="0"/>
                  </a:lnTo>
                  <a:cubicBezTo>
                    <a:pt x="807601" y="0"/>
                    <a:pt x="825638" y="18037"/>
                    <a:pt x="825638" y="40286"/>
                  </a:cubicBezTo>
                  <a:lnTo>
                    <a:pt x="825638" y="95642"/>
                  </a:lnTo>
                  <a:cubicBezTo>
                    <a:pt x="825638" y="117891"/>
                    <a:pt x="807601" y="135928"/>
                    <a:pt x="785351" y="135928"/>
                  </a:cubicBezTo>
                  <a:lnTo>
                    <a:pt x="40286" y="135928"/>
                  </a:lnTo>
                  <a:cubicBezTo>
                    <a:pt x="18037" y="135928"/>
                    <a:pt x="0" y="117891"/>
                    <a:pt x="0" y="95642"/>
                  </a:cubicBezTo>
                  <a:lnTo>
                    <a:pt x="0" y="40286"/>
                  </a:lnTo>
                  <a:cubicBezTo>
                    <a:pt x="0" y="18037"/>
                    <a:pt x="18037" y="0"/>
                    <a:pt x="40286" y="0"/>
                  </a:cubicBezTo>
                  <a:close/>
                </a:path>
              </a:pathLst>
            </a:custGeom>
            <a:solidFill>
              <a:srgbClr val="270F53"/>
            </a:solidFill>
          </p:spPr>
        </p:sp>
        <p:sp>
          <p:nvSpPr>
            <p:cNvPr name="TextBox 15" id="15"/>
            <p:cNvSpPr txBox="true"/>
            <p:nvPr/>
          </p:nvSpPr>
          <p:spPr>
            <a:xfrm>
              <a:off x="0" y="-19050"/>
              <a:ext cx="825638" cy="154978"/>
            </a:xfrm>
            <a:prstGeom prst="rect">
              <a:avLst/>
            </a:prstGeom>
          </p:spPr>
          <p:txBody>
            <a:bodyPr anchor="ctr" rtlCol="false" tIns="56055" lIns="56055" bIns="56055" rIns="56055"/>
            <a:lstStyle/>
            <a:p>
              <a:pPr algn="ctr">
                <a:lnSpc>
                  <a:spcPts val="3120"/>
                </a:lnSpc>
              </a:pPr>
              <a:r>
                <a:rPr lang="en-US" sz="2400">
                  <a:solidFill>
                    <a:srgbClr val="FFFFFF"/>
                  </a:solidFill>
                  <a:latin typeface="Montserrat Light"/>
                </a:rPr>
                <a:t>Octubre, 2023</a:t>
              </a:r>
            </a:p>
          </p:txBody>
        </p:sp>
      </p:grpSp>
      <p:sp>
        <p:nvSpPr>
          <p:cNvPr name="Freeform 16" id="16"/>
          <p:cNvSpPr/>
          <p:nvPr/>
        </p:nvSpPr>
        <p:spPr>
          <a:xfrm flipH="false" flipV="false" rot="0">
            <a:off x="-2777871" y="-207071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1" y="0"/>
                </a:lnTo>
                <a:lnTo>
                  <a:pt x="3806571" y="2083233"/>
                </a:lnTo>
                <a:lnTo>
                  <a:pt x="0" y="2083233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7" id="17"/>
          <p:cNvSpPr/>
          <p:nvPr/>
        </p:nvSpPr>
        <p:spPr>
          <a:xfrm flipH="false" flipV="false" rot="0">
            <a:off x="1752928" y="580047"/>
            <a:ext cx="2101813" cy="2101813"/>
          </a:xfrm>
          <a:custGeom>
            <a:avLst/>
            <a:gdLst/>
            <a:ahLst/>
            <a:cxnLst/>
            <a:rect r="r" b="b" t="t" l="l"/>
            <a:pathLst>
              <a:path h="2101813" w="2101813">
                <a:moveTo>
                  <a:pt x="0" y="0"/>
                </a:moveTo>
                <a:lnTo>
                  <a:pt x="2101812" y="0"/>
                </a:lnTo>
                <a:lnTo>
                  <a:pt x="2101812" y="2101813"/>
                </a:lnTo>
                <a:lnTo>
                  <a:pt x="0" y="2101813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0" t="0" r="0" b="0"/>
            </a:stretch>
          </a:blipFill>
        </p:spPr>
      </p:sp>
      <p:sp>
        <p:nvSpPr>
          <p:cNvPr name="TextBox 18" id="18"/>
          <p:cNvSpPr txBox="true"/>
          <p:nvPr/>
        </p:nvSpPr>
        <p:spPr>
          <a:xfrm rot="0">
            <a:off x="1752928" y="8316594"/>
            <a:ext cx="5693434" cy="4981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045"/>
              </a:lnSpc>
            </a:pPr>
            <a:r>
              <a:rPr lang="en-US" sz="2889" spc="144">
                <a:solidFill>
                  <a:srgbClr val="270F53"/>
                </a:solidFill>
                <a:latin typeface="Open Sauce"/>
              </a:rPr>
              <a:t>XXXVI Congreso Anual AMEI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1752928" y="4075302"/>
            <a:ext cx="10023401" cy="406031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5184"/>
              </a:lnSpc>
            </a:pPr>
            <a:r>
              <a:rPr lang="en-US" sz="5400">
                <a:solidFill>
                  <a:srgbClr val="270F53"/>
                </a:solidFill>
                <a:latin typeface="Codec Pro ExtraBold"/>
              </a:rPr>
              <a:t>COOPERACIÓN Y MERCADO INTERNACIONAL DENTRO DE UN MUNDO GLOBALIZADO: DINÁMICAS Y DESAFÍOS DEL ESCENARIO EN LAS DÉCADAS 2020 Y 2030</a:t>
            </a:r>
          </a:p>
        </p:txBody>
      </p:sp>
    </p:spTree>
  </p:cSld>
  <p:clrMapOvr>
    <a:masterClrMapping/>
  </p:clrMapOvr>
</p:sld>
</file>

<file path=ppt/slides/slide1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3602205" y="2457638"/>
            <a:ext cx="11083591" cy="2685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1"/>
              </a:lnSpc>
            </a:pPr>
            <a:r>
              <a:rPr lang="en-US" sz="5008" spc="490">
                <a:solidFill>
                  <a:srgbClr val="FFFFFF"/>
                </a:solidFill>
                <a:latin typeface="Codec Pro ExtraBold"/>
              </a:rPr>
              <a:t>COOPERACIÓN TRIANGULAR Y MIGRACIÓN EN UN MUNDO GLOBALIZADO</a:t>
            </a:r>
          </a:p>
        </p:txBody>
      </p:sp>
      <p:sp>
        <p:nvSpPr>
          <p:cNvPr name="Freeform 4" id="4"/>
          <p:cNvSpPr/>
          <p:nvPr/>
        </p:nvSpPr>
        <p:spPr>
          <a:xfrm flipH="true" flipV="true" rot="0">
            <a:off x="-3801253" y="0"/>
            <a:ext cx="7602505" cy="6745495"/>
          </a:xfrm>
          <a:custGeom>
            <a:avLst/>
            <a:gdLst/>
            <a:ahLst/>
            <a:cxnLst/>
            <a:rect r="r" b="b" t="t" l="l"/>
            <a:pathLst>
              <a:path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5" id="5"/>
          <p:cNvSpPr/>
          <p:nvPr/>
        </p:nvSpPr>
        <p:spPr>
          <a:xfrm flipH="true" flipV="false" rot="0">
            <a:off x="14486747" y="3541505"/>
            <a:ext cx="7602505" cy="6745495"/>
          </a:xfrm>
          <a:custGeom>
            <a:avLst/>
            <a:gdLst/>
            <a:ahLst/>
            <a:cxnLst/>
            <a:rect r="r" b="b" t="t" l="l"/>
            <a:pathLst>
              <a:path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TextBox 6" id="6"/>
          <p:cNvSpPr txBox="true"/>
          <p:nvPr/>
        </p:nvSpPr>
        <p:spPr>
          <a:xfrm rot="0">
            <a:off x="4191694" y="5366723"/>
            <a:ext cx="9904611" cy="2700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6"/>
              </a:lnSpc>
            </a:pPr>
            <a:r>
              <a:rPr lang="en-US" sz="3055" spc="299">
                <a:solidFill>
                  <a:srgbClr val="F5FFF5"/>
                </a:solidFill>
                <a:latin typeface="Open Sauce Bold"/>
              </a:rPr>
              <a:t>Omar Reyes</a:t>
            </a:r>
          </a:p>
          <a:p>
            <a:pPr algn="ctr">
              <a:lnSpc>
                <a:spcPts val="4216"/>
              </a:lnSpc>
            </a:pPr>
          </a:p>
          <a:p>
            <a:pPr algn="ctr">
              <a:lnSpc>
                <a:spcPts val="3250"/>
              </a:lnSpc>
            </a:pPr>
            <a:r>
              <a:rPr lang="en-US" sz="2355" spc="230">
                <a:solidFill>
                  <a:srgbClr val="F5FFF5"/>
                </a:solidFill>
                <a:latin typeface="Open Sauce Bold"/>
              </a:rPr>
              <a:t>Maestría en Relaciones Económicas Internacionales y Cooperación - AL-UE</a:t>
            </a:r>
          </a:p>
          <a:p>
            <a:pPr algn="ctr">
              <a:lnSpc>
                <a:spcPts val="3250"/>
              </a:lnSpc>
            </a:pPr>
          </a:p>
          <a:p>
            <a:pPr algn="ctr">
              <a:lnSpc>
                <a:spcPts val="3250"/>
              </a:lnSpc>
            </a:pPr>
            <a:r>
              <a:rPr lang="en-US" sz="2355" spc="230">
                <a:solidFill>
                  <a:srgbClr val="F5FFF5"/>
                </a:solidFill>
                <a:latin typeface="Open Sauce Bold"/>
              </a:rPr>
              <a:t>Universidad de Guadalajara</a:t>
            </a:r>
          </a:p>
        </p:txBody>
      </p:sp>
    </p:spTree>
  </p:cSld>
  <p:clrMapOvr>
    <a:masterClrMapping/>
  </p:clrMapOvr>
</p:sld>
</file>

<file path=ppt/slides/slide1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-528002" y="0"/>
            <a:ext cx="19048322" cy="3086100"/>
            <a:chOff x="0" y="0"/>
            <a:chExt cx="5016842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5016842" cy="812800"/>
            </a:xfrm>
            <a:custGeom>
              <a:avLst/>
              <a:gdLst/>
              <a:ahLst/>
              <a:cxnLst/>
              <a:rect r="r" b="b" t="t" l="l"/>
              <a:pathLst>
                <a:path h="812800" w="5016842">
                  <a:moveTo>
                    <a:pt x="0" y="0"/>
                  </a:moveTo>
                  <a:lnTo>
                    <a:pt x="5016842" y="0"/>
                  </a:lnTo>
                  <a:lnTo>
                    <a:pt x="5016842" y="812800"/>
                  </a:lnTo>
                  <a:lnTo>
                    <a:pt x="0" y="812800"/>
                  </a:lnTo>
                  <a:close/>
                </a:path>
              </a:pathLst>
            </a:custGeom>
            <a:solidFill>
              <a:srgbClr val="32679E"/>
            </a:solidFill>
          </p:spPr>
        </p:sp>
        <p:sp>
          <p:nvSpPr>
            <p:cNvPr name="TextBox 5" id="5"/>
            <p:cNvSpPr txBox="true"/>
            <p:nvPr/>
          </p:nvSpPr>
          <p:spPr>
            <a:xfrm>
              <a:off x="0" y="-19050"/>
              <a:ext cx="5016842" cy="8318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15408481" y="-2153153"/>
            <a:ext cx="4116356" cy="4116356"/>
          </a:xfrm>
          <a:custGeom>
            <a:avLst/>
            <a:gdLst/>
            <a:ahLst/>
            <a:cxnLst/>
            <a:rect r="r" b="b" t="t" l="l"/>
            <a:pathLst>
              <a:path h="4116356" w="4116356">
                <a:moveTo>
                  <a:pt x="0" y="0"/>
                </a:moveTo>
                <a:lnTo>
                  <a:pt x="4116355" y="0"/>
                </a:lnTo>
                <a:lnTo>
                  <a:pt x="4116355" y="4116356"/>
                </a:lnTo>
                <a:lnTo>
                  <a:pt x="0" y="411635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0">
            <a:off x="-2602379" y="0"/>
            <a:ext cx="3256087" cy="3256087"/>
          </a:xfrm>
          <a:custGeom>
            <a:avLst/>
            <a:gdLst/>
            <a:ahLst/>
            <a:cxnLst/>
            <a:rect r="r" b="b" t="t" l="l"/>
            <a:pathLst>
              <a:path h="3256087" w="3256087">
                <a:moveTo>
                  <a:pt x="0" y="0"/>
                </a:moveTo>
                <a:lnTo>
                  <a:pt x="3256087" y="0"/>
                </a:lnTo>
                <a:lnTo>
                  <a:pt x="3256087" y="3256087"/>
                </a:lnTo>
                <a:lnTo>
                  <a:pt x="0" y="325608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8" id="8"/>
          <p:cNvGrpSpPr/>
          <p:nvPr/>
        </p:nvGrpSpPr>
        <p:grpSpPr>
          <a:xfrm rot="0">
            <a:off x="410671" y="3256087"/>
            <a:ext cx="17518526" cy="548622"/>
            <a:chOff x="0" y="0"/>
            <a:chExt cx="5355077" cy="167703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355077" cy="167703"/>
            </a:xfrm>
            <a:custGeom>
              <a:avLst/>
              <a:gdLst/>
              <a:ahLst/>
              <a:cxnLst/>
              <a:rect r="r" b="b" t="t" l="l"/>
              <a:pathLst>
                <a:path h="167703" w="5355077">
                  <a:moveTo>
                    <a:pt x="0" y="0"/>
                  </a:moveTo>
                  <a:lnTo>
                    <a:pt x="5355077" y="0"/>
                  </a:lnTo>
                  <a:lnTo>
                    <a:pt x="5355077" y="167703"/>
                  </a:lnTo>
                  <a:lnTo>
                    <a:pt x="0" y="167703"/>
                  </a:lnTo>
                  <a:close/>
                </a:path>
              </a:pathLst>
            </a:custGeom>
            <a:solidFill>
              <a:srgbClr val="32679E"/>
            </a:solidFill>
            <a:ln cap="sq">
              <a:noFill/>
              <a:prstDash val="solid"/>
              <a:miter/>
            </a:ln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5355077" cy="186753"/>
            </a:xfrm>
            <a:prstGeom prst="rect">
              <a:avLst/>
            </a:prstGeom>
          </p:spPr>
          <p:txBody>
            <a:bodyPr anchor="ctr" rtlCol="false" tIns="43769" lIns="43769" bIns="43769" rIns="43769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  <a:r>
                <a:rPr lang="en-US" sz="2199" strike="noStrike" u="none">
                  <a:solidFill>
                    <a:srgbClr val="000000"/>
                  </a:solidFill>
                  <a:latin typeface="Open Sauce Bold"/>
                </a:rPr>
                <a:t>Muertos o Desaparecidos por Ruta Migratoria 2019</a:t>
              </a: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410671" y="9191442"/>
            <a:ext cx="17518526" cy="918281"/>
            <a:chOff x="0" y="0"/>
            <a:chExt cx="5355077" cy="280701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5355077" cy="280701"/>
            </a:xfrm>
            <a:custGeom>
              <a:avLst/>
              <a:gdLst/>
              <a:ahLst/>
              <a:cxnLst/>
              <a:rect r="r" b="b" t="t" l="l"/>
              <a:pathLst>
                <a:path h="280701" w="5355077">
                  <a:moveTo>
                    <a:pt x="0" y="0"/>
                  </a:moveTo>
                  <a:lnTo>
                    <a:pt x="5355077" y="0"/>
                  </a:lnTo>
                  <a:lnTo>
                    <a:pt x="5355077" y="280701"/>
                  </a:lnTo>
                  <a:lnTo>
                    <a:pt x="0" y="280701"/>
                  </a:lnTo>
                  <a:close/>
                </a:path>
              </a:pathLst>
            </a:custGeom>
            <a:solidFill>
              <a:srgbClr val="32679E"/>
            </a:solidFill>
            <a:ln cap="sq">
              <a:noFill/>
              <a:prstDash val="solid"/>
              <a:miter/>
            </a:ln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5355077" cy="299751"/>
            </a:xfrm>
            <a:prstGeom prst="rect">
              <a:avLst/>
            </a:prstGeom>
          </p:spPr>
          <p:txBody>
            <a:bodyPr anchor="ctr" rtlCol="false" tIns="98481" lIns="98481" bIns="98481" rIns="98481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  <a:r>
                <a:rPr lang="en-US" sz="2199" strike="noStrike" u="none">
                  <a:solidFill>
                    <a:srgbClr val="000000"/>
                  </a:solidFill>
                  <a:latin typeface="Open Sauce Bold"/>
                </a:rPr>
                <a:t>Elaboración propia con datos datos obtenidos del Portal de Datos Sobre la Migración de la Organización Internacional para las Migraciones (OIM).</a:t>
              </a:r>
            </a:p>
          </p:txBody>
        </p:sp>
      </p:grpSp>
      <p:sp>
        <p:nvSpPr>
          <p:cNvPr name="Freeform 14" id="14"/>
          <p:cNvSpPr/>
          <p:nvPr/>
        </p:nvSpPr>
        <p:spPr>
          <a:xfrm flipH="false" flipV="false" rot="0">
            <a:off x="410671" y="3804708"/>
            <a:ext cx="17518526" cy="5386734"/>
          </a:xfrm>
          <a:custGeom>
            <a:avLst/>
            <a:gdLst/>
            <a:ahLst/>
            <a:cxnLst/>
            <a:rect r="r" b="b" t="t" l="l"/>
            <a:pathLst>
              <a:path h="5386734" w="17518526">
                <a:moveTo>
                  <a:pt x="0" y="0"/>
                </a:moveTo>
                <a:lnTo>
                  <a:pt x="17518525" y="0"/>
                </a:lnTo>
                <a:lnTo>
                  <a:pt x="17518525" y="5386734"/>
                </a:lnTo>
                <a:lnTo>
                  <a:pt x="0" y="538673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-36271" r="0" b="-36271"/>
            </a:stretch>
          </a:blipFill>
        </p:spPr>
      </p:sp>
      <p:sp>
        <p:nvSpPr>
          <p:cNvPr name="TextBox 15" id="15"/>
          <p:cNvSpPr txBox="true"/>
          <p:nvPr/>
        </p:nvSpPr>
        <p:spPr>
          <a:xfrm rot="0">
            <a:off x="3787179" y="697833"/>
            <a:ext cx="10713642" cy="144278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10886"/>
              </a:lnSpc>
            </a:pPr>
            <a:r>
              <a:rPr lang="en-US" sz="7888" spc="773">
                <a:solidFill>
                  <a:srgbClr val="FFFFFF"/>
                </a:solidFill>
                <a:latin typeface="Codec Pro ExtraBold"/>
              </a:rPr>
              <a:t>Migración</a:t>
            </a:r>
          </a:p>
        </p:txBody>
      </p:sp>
    </p:spTree>
  </p:cSld>
  <p:clrMapOvr>
    <a:masterClrMapping/>
  </p:clrMapOvr>
</p:sld>
</file>

<file path=ppt/slides/slide1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67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9404726" y="6097836"/>
            <a:ext cx="3795402" cy="2063750"/>
          </a:xfrm>
          <a:custGeom>
            <a:avLst/>
            <a:gdLst/>
            <a:ahLst/>
            <a:cxnLst/>
            <a:rect r="r" b="b" t="t" l="l"/>
            <a:pathLst>
              <a:path h="2063750" w="3795402">
                <a:moveTo>
                  <a:pt x="0" y="0"/>
                </a:moveTo>
                <a:lnTo>
                  <a:pt x="3795402" y="0"/>
                </a:lnTo>
                <a:lnTo>
                  <a:pt x="3795402" y="2063750"/>
                </a:lnTo>
                <a:lnTo>
                  <a:pt x="0" y="206375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4864086" y="1219200"/>
            <a:ext cx="4596526" cy="4596526"/>
          </a:xfrm>
          <a:custGeom>
            <a:avLst/>
            <a:gdLst/>
            <a:ahLst/>
            <a:cxnLst/>
            <a:rect r="r" b="b" t="t" l="l"/>
            <a:pathLst>
              <a:path h="4596526" w="4596526">
                <a:moveTo>
                  <a:pt x="0" y="0"/>
                </a:moveTo>
                <a:lnTo>
                  <a:pt x="4596526" y="0"/>
                </a:lnTo>
                <a:lnTo>
                  <a:pt x="4596526" y="4596526"/>
                </a:lnTo>
                <a:lnTo>
                  <a:pt x="0" y="459652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0" t="0" r="0" b="0"/>
            </a:stretch>
          </a:blipFill>
        </p:spPr>
      </p:sp>
      <p:sp>
        <p:nvSpPr>
          <p:cNvPr name="Freeform 4" id="4"/>
          <p:cNvSpPr/>
          <p:nvPr/>
        </p:nvSpPr>
        <p:spPr>
          <a:xfrm flipH="false" flipV="false" rot="0">
            <a:off x="12597427" y="2820987"/>
            <a:ext cx="5582281" cy="2505049"/>
          </a:xfrm>
          <a:custGeom>
            <a:avLst/>
            <a:gdLst/>
            <a:ahLst/>
            <a:cxnLst/>
            <a:rect r="r" b="b" t="t" l="l"/>
            <a:pathLst>
              <a:path h="2505049" w="5582281">
                <a:moveTo>
                  <a:pt x="0" y="0"/>
                </a:moveTo>
                <a:lnTo>
                  <a:pt x="5582281" y="0"/>
                </a:lnTo>
                <a:lnTo>
                  <a:pt x="5582281" y="2505049"/>
                </a:lnTo>
                <a:lnTo>
                  <a:pt x="0" y="25050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5" id="5"/>
          <p:cNvSpPr txBox="true"/>
          <p:nvPr/>
        </p:nvSpPr>
        <p:spPr>
          <a:xfrm rot="0">
            <a:off x="480440" y="1898523"/>
            <a:ext cx="3657645" cy="509218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95"/>
              </a:lnSpc>
            </a:pPr>
            <a:r>
              <a:rPr lang="en-US" sz="5258">
                <a:solidFill>
                  <a:srgbClr val="FFFFFF"/>
                </a:solidFill>
                <a:latin typeface="Nunito Sans Heavy"/>
              </a:rPr>
              <a:t>Personas registradas en situación migratoria irregular en México, 2022: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480440" y="7213652"/>
            <a:ext cx="4205388" cy="615951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19"/>
              </a:lnSpc>
            </a:pPr>
            <a:r>
              <a:rPr lang="en-US" sz="3600">
                <a:solidFill>
                  <a:srgbClr val="FFFFFF"/>
                </a:solidFill>
                <a:latin typeface="Nunito Sans Bold"/>
              </a:rPr>
              <a:t>233,858 personas</a:t>
            </a:r>
          </a:p>
          <a:p>
            <a:pPr>
              <a:lnSpc>
                <a:spcPts val="1520"/>
              </a:lnSpc>
            </a:pPr>
            <a:r>
              <a:rPr lang="en-US" sz="1600">
                <a:solidFill>
                  <a:srgbClr val="FFFFFF"/>
                </a:solidFill>
                <a:latin typeface="Nunito Sans Bold"/>
              </a:rPr>
              <a:t>Fuente: Unidad de Politica Migratoria, (2022)</a:t>
            </a:r>
          </a:p>
        </p:txBody>
      </p:sp>
      <p:sp>
        <p:nvSpPr>
          <p:cNvPr name="TextBox 7" id="7"/>
          <p:cNvSpPr txBox="true"/>
          <p:nvPr/>
        </p:nvSpPr>
        <p:spPr>
          <a:xfrm rot="0">
            <a:off x="4988827" y="5926210"/>
            <a:ext cx="3741465" cy="507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>
                <a:solidFill>
                  <a:srgbClr val="FFFFFF"/>
                </a:solidFill>
                <a:latin typeface="Nunito Sans Heavy"/>
              </a:rPr>
              <a:t>Guatemala</a:t>
            </a:r>
          </a:p>
        </p:txBody>
      </p:sp>
      <p:sp>
        <p:nvSpPr>
          <p:cNvPr name="TextBox 8" id="8"/>
          <p:cNvSpPr txBox="true"/>
          <p:nvPr/>
        </p:nvSpPr>
        <p:spPr>
          <a:xfrm rot="0">
            <a:off x="13972684" y="5853826"/>
            <a:ext cx="3741465" cy="507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>
                <a:solidFill>
                  <a:srgbClr val="FFFFFF"/>
                </a:solidFill>
                <a:latin typeface="Nunito Sans Heavy"/>
              </a:rPr>
              <a:t>Honduras</a:t>
            </a:r>
          </a:p>
        </p:txBody>
      </p:sp>
      <p:sp>
        <p:nvSpPr>
          <p:cNvPr name="TextBox 9" id="9"/>
          <p:cNvSpPr txBox="true"/>
          <p:nvPr/>
        </p:nvSpPr>
        <p:spPr>
          <a:xfrm rot="0">
            <a:off x="3774405" y="6456943"/>
            <a:ext cx="6491978" cy="1282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474">
                <a:solidFill>
                  <a:srgbClr val="FFFFFF"/>
                </a:solidFill>
                <a:latin typeface="Source Sans Pro"/>
              </a:rPr>
              <a:t>17'109,746 pob.</a:t>
            </a:r>
          </a:p>
          <a:p>
            <a:pPr algn="ctr">
              <a:lnSpc>
                <a:spcPts val="5245"/>
              </a:lnSpc>
            </a:pPr>
            <a:r>
              <a:rPr lang="en-US" sz="3474">
                <a:solidFill>
                  <a:srgbClr val="FFFFFF"/>
                </a:solidFill>
                <a:latin typeface="Source Sans Pro"/>
              </a:rPr>
              <a:t>81,199 personas.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905840" y="1669923"/>
            <a:ext cx="6513706" cy="127308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39"/>
              </a:lnSpc>
            </a:pPr>
            <a:r>
              <a:rPr lang="en-US" sz="3470">
                <a:solidFill>
                  <a:srgbClr val="FFFFFF"/>
                </a:solidFill>
                <a:latin typeface="Source Sans Pro"/>
              </a:rPr>
              <a:t>6'314,167 pob.</a:t>
            </a:r>
          </a:p>
          <a:p>
            <a:pPr algn="ctr">
              <a:lnSpc>
                <a:spcPts val="5239"/>
              </a:lnSpc>
            </a:pPr>
            <a:r>
              <a:rPr lang="en-US" sz="3470">
                <a:solidFill>
                  <a:srgbClr val="FFFFFF"/>
                </a:solidFill>
                <a:latin typeface="Source Sans Pro"/>
              </a:rPr>
              <a:t>24,605 personas.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12597427" y="6219115"/>
            <a:ext cx="6491978" cy="12821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245"/>
              </a:lnSpc>
            </a:pPr>
            <a:r>
              <a:rPr lang="en-US" sz="3474">
                <a:solidFill>
                  <a:srgbClr val="FFFFFF"/>
                </a:solidFill>
                <a:latin typeface="Source Sans Pro"/>
              </a:rPr>
              <a:t>10'278,345 pob.</a:t>
            </a:r>
          </a:p>
          <a:p>
            <a:pPr algn="ctr">
              <a:lnSpc>
                <a:spcPts val="5245"/>
              </a:lnSpc>
            </a:pPr>
            <a:r>
              <a:rPr lang="en-US" sz="3474">
                <a:solidFill>
                  <a:srgbClr val="FFFFFF"/>
                </a:solidFill>
                <a:latin typeface="Source Sans Pro"/>
              </a:rPr>
              <a:t>128,054 personas.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9264992" y="1257300"/>
            <a:ext cx="3741465" cy="50787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3996"/>
              </a:lnSpc>
            </a:pPr>
            <a:r>
              <a:rPr lang="en-US" sz="3600">
                <a:solidFill>
                  <a:srgbClr val="FFFFFF"/>
                </a:solidFill>
                <a:latin typeface="Nunito Sans Heavy"/>
              </a:rPr>
              <a:t>El Salvador</a:t>
            </a:r>
          </a:p>
        </p:txBody>
      </p:sp>
    </p:spTree>
  </p:cSld>
  <p:clrMapOvr>
    <a:masterClrMapping/>
  </p:clrMapOvr>
</p:sld>
</file>

<file path=ppt/slides/slide1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67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0918163" y="2801636"/>
            <a:ext cx="2884137" cy="3147315"/>
          </a:xfrm>
          <a:custGeom>
            <a:avLst/>
            <a:gdLst/>
            <a:ahLst/>
            <a:cxnLst/>
            <a:rect r="r" b="b" t="t" l="l"/>
            <a:pathLst>
              <a:path h="3147315" w="2884137">
                <a:moveTo>
                  <a:pt x="0" y="0"/>
                </a:moveTo>
                <a:lnTo>
                  <a:pt x="2884138" y="0"/>
                </a:lnTo>
                <a:lnTo>
                  <a:pt x="2884138" y="3147315"/>
                </a:lnTo>
                <a:lnTo>
                  <a:pt x="0" y="314731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14111985" y="2801636"/>
            <a:ext cx="3147315" cy="3147315"/>
          </a:xfrm>
          <a:custGeom>
            <a:avLst/>
            <a:gdLst/>
            <a:ahLst/>
            <a:cxnLst/>
            <a:rect r="r" b="b" t="t" l="l"/>
            <a:pathLst>
              <a:path h="3147315" w="3147315">
                <a:moveTo>
                  <a:pt x="0" y="0"/>
                </a:moveTo>
                <a:lnTo>
                  <a:pt x="3147315" y="0"/>
                </a:lnTo>
                <a:lnTo>
                  <a:pt x="3147315" y="3147315"/>
                </a:lnTo>
                <a:lnTo>
                  <a:pt x="0" y="3147315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4" id="4"/>
          <p:cNvSpPr txBox="true"/>
          <p:nvPr/>
        </p:nvSpPr>
        <p:spPr>
          <a:xfrm rot="0">
            <a:off x="1028700" y="1068914"/>
            <a:ext cx="6308795" cy="66592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4995"/>
              </a:lnSpc>
            </a:pPr>
            <a:r>
              <a:rPr lang="en-US" sz="5258">
                <a:solidFill>
                  <a:srgbClr val="FFFFFF"/>
                </a:solidFill>
                <a:latin typeface="Nunito Sans Heavy"/>
              </a:rPr>
              <a:t>Gobernanza Global</a:t>
            </a:r>
          </a:p>
        </p:txBody>
      </p:sp>
      <p:sp>
        <p:nvSpPr>
          <p:cNvPr name="TextBox 5" id="5"/>
          <p:cNvSpPr txBox="true"/>
          <p:nvPr/>
        </p:nvSpPr>
        <p:spPr>
          <a:xfrm rot="0">
            <a:off x="1028700" y="2706386"/>
            <a:ext cx="7827830" cy="653072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750071" indent="-375035" lvl="1">
              <a:lnSpc>
                <a:spcPts val="5245"/>
              </a:lnSpc>
              <a:buFont typeface="Arial"/>
              <a:buChar char="•"/>
            </a:pPr>
            <a:r>
              <a:rPr lang="en-US" sz="3474">
                <a:solidFill>
                  <a:srgbClr val="FFFFFF"/>
                </a:solidFill>
                <a:latin typeface="Source Sans Pro"/>
              </a:rPr>
              <a:t>La Gobernanza Global es un conglomerado de estructuras integradas a su vez de diversos elementos.</a:t>
            </a:r>
          </a:p>
          <a:p>
            <a:pPr algn="just" marL="750071" indent="-375035" lvl="1">
              <a:lnSpc>
                <a:spcPts val="5245"/>
              </a:lnSpc>
              <a:buFont typeface="Arial"/>
              <a:buChar char="•"/>
            </a:pPr>
            <a:r>
              <a:rPr lang="en-US" sz="3474">
                <a:solidFill>
                  <a:srgbClr val="FFFFFF"/>
                </a:solidFill>
                <a:latin typeface="Source Sans Pro"/>
              </a:rPr>
              <a:t>La relación entre los actores son dinámicas y van cambiando gracias a la globalización.</a:t>
            </a:r>
          </a:p>
          <a:p>
            <a:pPr algn="just" marL="750071" indent="-375035" lvl="1">
              <a:lnSpc>
                <a:spcPts val="5245"/>
              </a:lnSpc>
              <a:buFont typeface="Arial"/>
              <a:buChar char="•"/>
            </a:pPr>
            <a:r>
              <a:rPr lang="en-US" sz="3474">
                <a:solidFill>
                  <a:srgbClr val="FFFFFF"/>
                </a:solidFill>
                <a:latin typeface="Source Sans Pro"/>
              </a:rPr>
              <a:t>La relación se da a través de normas y la gobernanza busca crear bienes públicos. </a:t>
            </a:r>
          </a:p>
        </p:txBody>
      </p:sp>
      <p:sp>
        <p:nvSpPr>
          <p:cNvPr name="TextBox 6" id="6"/>
          <p:cNvSpPr txBox="true"/>
          <p:nvPr/>
        </p:nvSpPr>
        <p:spPr>
          <a:xfrm rot="0">
            <a:off x="11206250" y="6450093"/>
            <a:ext cx="5811470" cy="147256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340"/>
              </a:lnSpc>
              <a:spcBef>
                <a:spcPct val="0"/>
              </a:spcBef>
            </a:pPr>
            <a:r>
              <a:rPr lang="en-US" sz="1800">
                <a:solidFill>
                  <a:srgbClr val="FFFFFF"/>
                </a:solidFill>
                <a:latin typeface="Open Sauce Italics"/>
              </a:rPr>
              <a:t> “Facilitar la migración y la movilidad ordenadas, seguras, regulares y responsables de las personas, incluso mediante la aplicación de políticas migratorias planificadas y bien gestionadas." Portal de Datos sobre la Migración, (2022).</a:t>
            </a:r>
          </a:p>
        </p:txBody>
      </p:sp>
    </p:spTree>
  </p:cSld>
  <p:clrMapOvr>
    <a:masterClrMapping/>
  </p:clrMapOvr>
</p:sld>
</file>

<file path=ppt/slides/slide1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32679E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true" rot="-1780890">
            <a:off x="5598605" y="5915159"/>
            <a:ext cx="3260120" cy="3178617"/>
          </a:xfrm>
          <a:custGeom>
            <a:avLst/>
            <a:gdLst/>
            <a:ahLst/>
            <a:cxnLst/>
            <a:rect r="r" b="b" t="t" l="l"/>
            <a:pathLst>
              <a:path h="3178617" w="3260120">
                <a:moveTo>
                  <a:pt x="0" y="3178617"/>
                </a:moveTo>
                <a:lnTo>
                  <a:pt x="3260120" y="3178617"/>
                </a:lnTo>
                <a:lnTo>
                  <a:pt x="3260120" y="0"/>
                </a:lnTo>
                <a:lnTo>
                  <a:pt x="0" y="0"/>
                </a:lnTo>
                <a:lnTo>
                  <a:pt x="0" y="3178617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true" rot="1774980">
            <a:off x="2404096" y="5916244"/>
            <a:ext cx="3260120" cy="3178617"/>
          </a:xfrm>
          <a:custGeom>
            <a:avLst/>
            <a:gdLst/>
            <a:ahLst/>
            <a:cxnLst/>
            <a:rect r="r" b="b" t="t" l="l"/>
            <a:pathLst>
              <a:path h="3178617" w="3260120">
                <a:moveTo>
                  <a:pt x="0" y="3178617"/>
                </a:moveTo>
                <a:lnTo>
                  <a:pt x="3260121" y="3178617"/>
                </a:lnTo>
                <a:lnTo>
                  <a:pt x="3260121" y="0"/>
                </a:lnTo>
                <a:lnTo>
                  <a:pt x="0" y="0"/>
                </a:lnTo>
                <a:lnTo>
                  <a:pt x="0" y="3178617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  <a:ln cap="sq">
            <a:noFill/>
            <a:prstDash val="solid"/>
            <a:miter/>
          </a:ln>
        </p:spPr>
      </p:sp>
      <p:sp>
        <p:nvSpPr>
          <p:cNvPr name="Freeform 4" id="4"/>
          <p:cNvSpPr/>
          <p:nvPr/>
        </p:nvSpPr>
        <p:spPr>
          <a:xfrm flipH="false" flipV="true" rot="-5400000">
            <a:off x="7207948" y="3151215"/>
            <a:ext cx="3260120" cy="3178617"/>
          </a:xfrm>
          <a:custGeom>
            <a:avLst/>
            <a:gdLst/>
            <a:ahLst/>
            <a:cxnLst/>
            <a:rect r="r" b="b" t="t" l="l"/>
            <a:pathLst>
              <a:path h="3178617" w="3260120">
                <a:moveTo>
                  <a:pt x="0" y="3178617"/>
                </a:moveTo>
                <a:lnTo>
                  <a:pt x="3260120" y="3178617"/>
                </a:lnTo>
                <a:lnTo>
                  <a:pt x="3260120" y="0"/>
                </a:lnTo>
                <a:lnTo>
                  <a:pt x="0" y="0"/>
                </a:lnTo>
                <a:lnTo>
                  <a:pt x="0" y="3178617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false" flipV="false" rot="1774980">
            <a:off x="5599594" y="392489"/>
            <a:ext cx="3260120" cy="3178617"/>
          </a:xfrm>
          <a:custGeom>
            <a:avLst/>
            <a:gdLst/>
            <a:ahLst/>
            <a:cxnLst/>
            <a:rect r="r" b="b" t="t" l="l"/>
            <a:pathLst>
              <a:path h="3178617" w="3260120">
                <a:moveTo>
                  <a:pt x="0" y="0"/>
                </a:moveTo>
                <a:lnTo>
                  <a:pt x="3260120" y="0"/>
                </a:lnTo>
                <a:lnTo>
                  <a:pt x="3260120" y="3178617"/>
                </a:lnTo>
                <a:lnTo>
                  <a:pt x="0" y="317861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6" id="6"/>
          <p:cNvSpPr/>
          <p:nvPr/>
        </p:nvSpPr>
        <p:spPr>
          <a:xfrm flipH="false" flipV="false" rot="-1780890">
            <a:off x="2405086" y="393574"/>
            <a:ext cx="3260120" cy="3178617"/>
          </a:xfrm>
          <a:custGeom>
            <a:avLst/>
            <a:gdLst/>
            <a:ahLst/>
            <a:cxnLst/>
            <a:rect r="r" b="b" t="t" l="l"/>
            <a:pathLst>
              <a:path h="3178617" w="3260120">
                <a:moveTo>
                  <a:pt x="0" y="0"/>
                </a:moveTo>
                <a:lnTo>
                  <a:pt x="3260120" y="0"/>
                </a:lnTo>
                <a:lnTo>
                  <a:pt x="3260120" y="3178617"/>
                </a:lnTo>
                <a:lnTo>
                  <a:pt x="0" y="3178617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7" id="7"/>
          <p:cNvSpPr/>
          <p:nvPr/>
        </p:nvSpPr>
        <p:spPr>
          <a:xfrm flipH="false" flipV="false" rot="-5400000">
            <a:off x="804771" y="3151215"/>
            <a:ext cx="3260120" cy="3178617"/>
          </a:xfrm>
          <a:custGeom>
            <a:avLst/>
            <a:gdLst/>
            <a:ahLst/>
            <a:cxnLst/>
            <a:rect r="r" b="b" t="t" l="l"/>
            <a:pathLst>
              <a:path h="3178617" w="3260120">
                <a:moveTo>
                  <a:pt x="0" y="0"/>
                </a:moveTo>
                <a:lnTo>
                  <a:pt x="3260120" y="0"/>
                </a:lnTo>
                <a:lnTo>
                  <a:pt x="3260120" y="3178617"/>
                </a:lnTo>
                <a:lnTo>
                  <a:pt x="0" y="3178617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8" id="8"/>
          <p:cNvSpPr/>
          <p:nvPr/>
        </p:nvSpPr>
        <p:spPr>
          <a:xfrm flipH="false" flipV="true" rot="3287664">
            <a:off x="8429212" y="2296256"/>
            <a:ext cx="1728363" cy="488263"/>
          </a:xfrm>
          <a:custGeom>
            <a:avLst/>
            <a:gdLst/>
            <a:ahLst/>
            <a:cxnLst/>
            <a:rect r="r" b="b" t="t" l="l"/>
            <a:pathLst>
              <a:path h="488263" w="1728363">
                <a:moveTo>
                  <a:pt x="0" y="488263"/>
                </a:moveTo>
                <a:lnTo>
                  <a:pt x="1728363" y="488263"/>
                </a:lnTo>
                <a:lnTo>
                  <a:pt x="1728363" y="0"/>
                </a:lnTo>
                <a:lnTo>
                  <a:pt x="0" y="0"/>
                </a:lnTo>
                <a:lnTo>
                  <a:pt x="0" y="488263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9" id="9"/>
          <p:cNvSpPr txBox="true"/>
          <p:nvPr/>
        </p:nvSpPr>
        <p:spPr>
          <a:xfrm rot="0">
            <a:off x="2929193" y="740682"/>
            <a:ext cx="1153958" cy="547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7"/>
              </a:lnSpc>
              <a:spcBef>
                <a:spcPct val="0"/>
              </a:spcBef>
            </a:pPr>
            <a:r>
              <a:rPr lang="en-US" sz="3155">
                <a:solidFill>
                  <a:srgbClr val="FFFFFF"/>
                </a:solidFill>
                <a:latin typeface="Muli Bold"/>
              </a:rPr>
              <a:t>01</a:t>
            </a:r>
          </a:p>
        </p:txBody>
      </p:sp>
      <p:sp>
        <p:nvSpPr>
          <p:cNvPr name="TextBox 10" id="10"/>
          <p:cNvSpPr txBox="true"/>
          <p:nvPr/>
        </p:nvSpPr>
        <p:spPr>
          <a:xfrm rot="0">
            <a:off x="7163887" y="740682"/>
            <a:ext cx="1153958" cy="547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7"/>
              </a:lnSpc>
              <a:spcBef>
                <a:spcPct val="0"/>
              </a:spcBef>
            </a:pPr>
            <a:r>
              <a:rPr lang="en-US" sz="3155">
                <a:solidFill>
                  <a:srgbClr val="FFFFFF"/>
                </a:solidFill>
                <a:latin typeface="Muli Bold"/>
              </a:rPr>
              <a:t>02</a:t>
            </a:r>
          </a:p>
        </p:txBody>
      </p:sp>
      <p:sp>
        <p:nvSpPr>
          <p:cNvPr name="TextBox 11" id="11"/>
          <p:cNvSpPr txBox="true"/>
          <p:nvPr/>
        </p:nvSpPr>
        <p:spPr>
          <a:xfrm rot="0">
            <a:off x="3103233" y="1810430"/>
            <a:ext cx="2104339" cy="63887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2524"/>
              </a:lnSpc>
            </a:pPr>
            <a:r>
              <a:rPr lang="en-US" sz="2103">
                <a:solidFill>
                  <a:srgbClr val="000000"/>
                </a:solidFill>
                <a:latin typeface="Public Sans Bold"/>
              </a:rPr>
              <a:t>Problema compartido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6113503" y="1799786"/>
            <a:ext cx="2100769" cy="660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4"/>
              </a:lnSpc>
              <a:spcBef>
                <a:spcPct val="0"/>
              </a:spcBef>
            </a:pPr>
            <a:r>
              <a:rPr lang="en-US" sz="2103" strike="noStrike" u="none">
                <a:solidFill>
                  <a:srgbClr val="000000"/>
                </a:solidFill>
                <a:latin typeface="Public Sans Bold"/>
              </a:rPr>
              <a:t>Asimetria entre actores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7506795" y="4561196"/>
            <a:ext cx="1925043" cy="339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4"/>
              </a:lnSpc>
              <a:spcBef>
                <a:spcPct val="0"/>
              </a:spcBef>
            </a:pPr>
            <a:r>
              <a:rPr lang="en-US" sz="2103" strike="noStrike" u="none">
                <a:solidFill>
                  <a:srgbClr val="000000"/>
                </a:solidFill>
                <a:latin typeface="Public Sans Bold"/>
              </a:rPr>
              <a:t>Interés común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6012895" y="6717351"/>
            <a:ext cx="2301983" cy="980713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4"/>
              </a:lnSpc>
              <a:spcBef>
                <a:spcPct val="0"/>
              </a:spcBef>
            </a:pPr>
            <a:r>
              <a:rPr lang="en-US" sz="2103" strike="noStrike" u="none">
                <a:solidFill>
                  <a:srgbClr val="000000"/>
                </a:solidFill>
                <a:latin typeface="Public Sans Bold"/>
              </a:rPr>
              <a:t>Cooperación internacional para el desarrollo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929193" y="7037905"/>
            <a:ext cx="2352313" cy="33960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4"/>
              </a:lnSpc>
              <a:spcBef>
                <a:spcPct val="0"/>
              </a:spcBef>
            </a:pPr>
            <a:r>
              <a:rPr lang="en-US" sz="2103" strike="noStrike" u="none">
                <a:solidFill>
                  <a:srgbClr val="000000"/>
                </a:solidFill>
                <a:latin typeface="Public Sans Bold"/>
              </a:rPr>
              <a:t>Procesos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1831973" y="4400919"/>
            <a:ext cx="1912334" cy="660159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2524"/>
              </a:lnSpc>
              <a:spcBef>
                <a:spcPct val="0"/>
              </a:spcBef>
            </a:pPr>
            <a:r>
              <a:rPr lang="en-US" sz="2103" strike="noStrike" u="none">
                <a:solidFill>
                  <a:srgbClr val="000000"/>
                </a:solidFill>
                <a:latin typeface="Public Sans Bold"/>
              </a:rPr>
              <a:t>Beneficio Compartido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4110873" y="3633732"/>
            <a:ext cx="3022325" cy="209124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131"/>
              </a:lnSpc>
            </a:pPr>
            <a:r>
              <a:rPr lang="en-US" sz="3443">
                <a:solidFill>
                  <a:srgbClr val="F2F2F2"/>
                </a:solidFill>
                <a:latin typeface="Public Sans Bold"/>
              </a:rPr>
              <a:t>Cooperación</a:t>
            </a:r>
          </a:p>
          <a:p>
            <a:pPr algn="ctr" marL="0" indent="0" lvl="0">
              <a:lnSpc>
                <a:spcPts val="4131"/>
              </a:lnSpc>
              <a:spcBef>
                <a:spcPct val="0"/>
              </a:spcBef>
            </a:pPr>
            <a:r>
              <a:rPr lang="en-US" sz="3443">
                <a:solidFill>
                  <a:srgbClr val="F2F2F2"/>
                </a:solidFill>
                <a:latin typeface="Public Sans Bold"/>
              </a:rPr>
              <a:t>Internacional para  el Desarrollo</a:t>
            </a:r>
          </a:p>
        </p:txBody>
      </p:sp>
      <p:grpSp>
        <p:nvGrpSpPr>
          <p:cNvPr name="Group 18" id="18"/>
          <p:cNvGrpSpPr/>
          <p:nvPr/>
        </p:nvGrpSpPr>
        <p:grpSpPr>
          <a:xfrm rot="0">
            <a:off x="7737864" y="4900801"/>
            <a:ext cx="9497767" cy="3985170"/>
            <a:chOff x="0" y="0"/>
            <a:chExt cx="12663689" cy="5313560"/>
          </a:xfrm>
        </p:grpSpPr>
        <p:sp>
          <p:nvSpPr>
            <p:cNvPr name="AutoShape 19" id="19"/>
            <p:cNvSpPr/>
            <p:nvPr/>
          </p:nvSpPr>
          <p:spPr>
            <a:xfrm flipV="true">
              <a:off x="167" y="4702558"/>
              <a:ext cx="6109658" cy="22950"/>
            </a:xfrm>
            <a:prstGeom prst="line">
              <a:avLst/>
            </a:prstGeom>
            <a:ln cap="rnd" w="88900">
              <a:solidFill>
                <a:srgbClr val="FDAE48"/>
              </a:solidFill>
              <a:prstDash val="solid"/>
              <a:headEnd type="oval" len="lg" w="lg"/>
              <a:tailEnd type="none" len="sm" w="sm"/>
            </a:ln>
          </p:spPr>
        </p:sp>
        <p:grpSp>
          <p:nvGrpSpPr>
            <p:cNvPr name="Group 20" id="20"/>
            <p:cNvGrpSpPr/>
            <p:nvPr/>
          </p:nvGrpSpPr>
          <p:grpSpPr>
            <a:xfrm rot="0">
              <a:off x="6032274" y="0"/>
              <a:ext cx="6631415" cy="1373187"/>
              <a:chOff x="0" y="0"/>
              <a:chExt cx="3530906" cy="731155"/>
            </a:xfrm>
          </p:grpSpPr>
          <p:sp>
            <p:nvSpPr>
              <p:cNvPr name="Freeform 21" id="21"/>
              <p:cNvSpPr/>
              <p:nvPr/>
            </p:nvSpPr>
            <p:spPr>
              <a:xfrm flipH="false" flipV="false" rot="0">
                <a:off x="0" y="0"/>
                <a:ext cx="3530906" cy="731155"/>
              </a:xfrm>
              <a:custGeom>
                <a:avLst/>
                <a:gdLst/>
                <a:ahLst/>
                <a:cxnLst/>
                <a:rect r="r" b="b" t="t" l="l"/>
                <a:pathLst>
                  <a:path h="731155" w="3530906">
                    <a:moveTo>
                      <a:pt x="3406446" y="731155"/>
                    </a:moveTo>
                    <a:lnTo>
                      <a:pt x="124460" y="731155"/>
                    </a:lnTo>
                    <a:cubicBezTo>
                      <a:pt x="55880" y="731155"/>
                      <a:pt x="0" y="675275"/>
                      <a:pt x="0" y="6066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406446" y="0"/>
                    </a:lnTo>
                    <a:cubicBezTo>
                      <a:pt x="3475026" y="0"/>
                      <a:pt x="3530906" y="55880"/>
                      <a:pt x="3530906" y="124460"/>
                    </a:cubicBezTo>
                    <a:lnTo>
                      <a:pt x="3530906" y="606695"/>
                    </a:lnTo>
                    <a:cubicBezTo>
                      <a:pt x="3530906" y="675275"/>
                      <a:pt x="3475026" y="731155"/>
                      <a:pt x="3406446" y="731155"/>
                    </a:cubicBezTo>
                    <a:close/>
                  </a:path>
                </a:pathLst>
              </a:custGeom>
              <a:solidFill>
                <a:srgbClr val="FDAE48"/>
              </a:solidFill>
            </p:spPr>
          </p:sp>
        </p:grpSp>
        <p:sp>
          <p:nvSpPr>
            <p:cNvPr name="TextBox 22" id="22"/>
            <p:cNvSpPr txBox="true"/>
            <p:nvPr/>
          </p:nvSpPr>
          <p:spPr>
            <a:xfrm rot="0">
              <a:off x="6156863" y="493594"/>
              <a:ext cx="6310159" cy="3919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4"/>
                </a:lnSpc>
              </a:pPr>
              <a:r>
                <a:rPr lang="en-US" sz="2144">
                  <a:solidFill>
                    <a:srgbClr val="000000"/>
                  </a:solidFill>
                  <a:latin typeface="Muli Heavy"/>
                </a:rPr>
                <a:t>COOPERACIÓN NORTE-SUR</a:t>
              </a:r>
            </a:p>
          </p:txBody>
        </p:sp>
        <p:sp>
          <p:nvSpPr>
            <p:cNvPr name="AutoShape 23" id="23"/>
            <p:cNvSpPr/>
            <p:nvPr/>
          </p:nvSpPr>
          <p:spPr>
            <a:xfrm flipV="true">
              <a:off x="4958925" y="731043"/>
              <a:ext cx="1197866" cy="2019"/>
            </a:xfrm>
            <a:prstGeom prst="line">
              <a:avLst/>
            </a:prstGeom>
            <a:ln cap="rnd" w="88900">
              <a:solidFill>
                <a:srgbClr val="FDAE48"/>
              </a:solidFill>
              <a:prstDash val="solid"/>
              <a:headEnd type="oval" len="lg" w="lg"/>
              <a:tailEnd type="none" len="sm" w="sm"/>
            </a:ln>
          </p:spPr>
        </p:sp>
        <p:sp>
          <p:nvSpPr>
            <p:cNvPr name="AutoShape 24" id="24"/>
            <p:cNvSpPr/>
            <p:nvPr/>
          </p:nvSpPr>
          <p:spPr>
            <a:xfrm flipV="true">
              <a:off x="4958925" y="2695764"/>
              <a:ext cx="1197866" cy="2019"/>
            </a:xfrm>
            <a:prstGeom prst="line">
              <a:avLst/>
            </a:prstGeom>
            <a:ln cap="rnd" w="88900">
              <a:solidFill>
                <a:srgbClr val="FDAE48"/>
              </a:solidFill>
              <a:prstDash val="solid"/>
              <a:headEnd type="oval" len="lg" w="lg"/>
              <a:tailEnd type="none" len="sm" w="sm"/>
            </a:ln>
          </p:spPr>
        </p:sp>
        <p:sp>
          <p:nvSpPr>
            <p:cNvPr name="AutoShape 25" id="25"/>
            <p:cNvSpPr/>
            <p:nvPr/>
          </p:nvSpPr>
          <p:spPr>
            <a:xfrm flipV="true">
              <a:off x="5003300" y="499073"/>
              <a:ext cx="0" cy="4270885"/>
            </a:xfrm>
            <a:prstGeom prst="line">
              <a:avLst/>
            </a:prstGeom>
            <a:ln cap="rnd" w="88900">
              <a:solidFill>
                <a:srgbClr val="F7F7F7"/>
              </a:solidFill>
              <a:prstDash val="sysDot"/>
              <a:headEnd type="none" len="sm" w="sm"/>
              <a:tailEnd type="none" len="sm" w="sm"/>
            </a:ln>
          </p:spPr>
        </p:sp>
        <p:grpSp>
          <p:nvGrpSpPr>
            <p:cNvPr name="Group 26" id="26"/>
            <p:cNvGrpSpPr/>
            <p:nvPr/>
          </p:nvGrpSpPr>
          <p:grpSpPr>
            <a:xfrm rot="0">
              <a:off x="6032274" y="3940373"/>
              <a:ext cx="6631415" cy="1373187"/>
              <a:chOff x="0" y="0"/>
              <a:chExt cx="3530906" cy="731155"/>
            </a:xfrm>
          </p:grpSpPr>
          <p:sp>
            <p:nvSpPr>
              <p:cNvPr name="Freeform 27" id="27"/>
              <p:cNvSpPr/>
              <p:nvPr/>
            </p:nvSpPr>
            <p:spPr>
              <a:xfrm flipH="false" flipV="false" rot="0">
                <a:off x="0" y="0"/>
                <a:ext cx="3530906" cy="731155"/>
              </a:xfrm>
              <a:custGeom>
                <a:avLst/>
                <a:gdLst/>
                <a:ahLst/>
                <a:cxnLst/>
                <a:rect r="r" b="b" t="t" l="l"/>
                <a:pathLst>
                  <a:path h="731155" w="3530906">
                    <a:moveTo>
                      <a:pt x="3406446" y="731155"/>
                    </a:moveTo>
                    <a:lnTo>
                      <a:pt x="124460" y="731155"/>
                    </a:lnTo>
                    <a:cubicBezTo>
                      <a:pt x="55880" y="731155"/>
                      <a:pt x="0" y="675275"/>
                      <a:pt x="0" y="6066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406446" y="0"/>
                    </a:lnTo>
                    <a:cubicBezTo>
                      <a:pt x="3475026" y="0"/>
                      <a:pt x="3530906" y="55880"/>
                      <a:pt x="3530906" y="124460"/>
                    </a:cubicBezTo>
                    <a:lnTo>
                      <a:pt x="3530906" y="606695"/>
                    </a:lnTo>
                    <a:cubicBezTo>
                      <a:pt x="3530906" y="675275"/>
                      <a:pt x="3475026" y="731155"/>
                      <a:pt x="3406446" y="731155"/>
                    </a:cubicBezTo>
                    <a:close/>
                  </a:path>
                </a:pathLst>
              </a:custGeom>
              <a:solidFill>
                <a:srgbClr val="FDAE48"/>
              </a:solidFill>
            </p:spPr>
          </p:sp>
        </p:grpSp>
        <p:grpSp>
          <p:nvGrpSpPr>
            <p:cNvPr name="Group 28" id="28"/>
            <p:cNvGrpSpPr/>
            <p:nvPr/>
          </p:nvGrpSpPr>
          <p:grpSpPr>
            <a:xfrm rot="0">
              <a:off x="6032274" y="1970187"/>
              <a:ext cx="6631415" cy="1373187"/>
              <a:chOff x="0" y="0"/>
              <a:chExt cx="3530906" cy="731155"/>
            </a:xfrm>
          </p:grpSpPr>
          <p:sp>
            <p:nvSpPr>
              <p:cNvPr name="Freeform 29" id="29"/>
              <p:cNvSpPr/>
              <p:nvPr/>
            </p:nvSpPr>
            <p:spPr>
              <a:xfrm flipH="false" flipV="false" rot="0">
                <a:off x="0" y="0"/>
                <a:ext cx="3530906" cy="731155"/>
              </a:xfrm>
              <a:custGeom>
                <a:avLst/>
                <a:gdLst/>
                <a:ahLst/>
                <a:cxnLst/>
                <a:rect r="r" b="b" t="t" l="l"/>
                <a:pathLst>
                  <a:path h="731155" w="3530906">
                    <a:moveTo>
                      <a:pt x="3406446" y="731155"/>
                    </a:moveTo>
                    <a:lnTo>
                      <a:pt x="124460" y="731155"/>
                    </a:lnTo>
                    <a:cubicBezTo>
                      <a:pt x="55880" y="731155"/>
                      <a:pt x="0" y="675275"/>
                      <a:pt x="0" y="606695"/>
                    </a:cubicBezTo>
                    <a:lnTo>
                      <a:pt x="0" y="124460"/>
                    </a:lnTo>
                    <a:cubicBezTo>
                      <a:pt x="0" y="55880"/>
                      <a:pt x="55880" y="0"/>
                      <a:pt x="124460" y="0"/>
                    </a:cubicBezTo>
                    <a:lnTo>
                      <a:pt x="3406446" y="0"/>
                    </a:lnTo>
                    <a:cubicBezTo>
                      <a:pt x="3475026" y="0"/>
                      <a:pt x="3530906" y="55880"/>
                      <a:pt x="3530906" y="124460"/>
                    </a:cubicBezTo>
                    <a:lnTo>
                      <a:pt x="3530906" y="606695"/>
                    </a:lnTo>
                    <a:cubicBezTo>
                      <a:pt x="3530906" y="675275"/>
                      <a:pt x="3475026" y="731155"/>
                      <a:pt x="3406446" y="731155"/>
                    </a:cubicBezTo>
                    <a:close/>
                  </a:path>
                </a:pathLst>
              </a:custGeom>
              <a:solidFill>
                <a:srgbClr val="FDAE48"/>
              </a:solidFill>
            </p:spPr>
          </p:sp>
        </p:grpSp>
        <p:sp>
          <p:nvSpPr>
            <p:cNvPr name="TextBox 30" id="30"/>
            <p:cNvSpPr txBox="true"/>
            <p:nvPr/>
          </p:nvSpPr>
          <p:spPr>
            <a:xfrm rot="0">
              <a:off x="6429589" y="2479869"/>
              <a:ext cx="5836786" cy="3919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4"/>
                </a:lnSpc>
              </a:pPr>
              <a:r>
                <a:rPr lang="en-US" sz="2144">
                  <a:solidFill>
                    <a:srgbClr val="000000"/>
                  </a:solidFill>
                  <a:latin typeface="Muli Heavy"/>
                </a:rPr>
                <a:t>COOPERACIÓN SUR-SUR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6639249" y="4450056"/>
              <a:ext cx="5345388" cy="391922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 algn="ctr">
                <a:lnSpc>
                  <a:spcPts val="2144"/>
                </a:lnSpc>
              </a:pPr>
              <a:r>
                <a:rPr lang="en-US" sz="2144">
                  <a:solidFill>
                    <a:srgbClr val="000000"/>
                  </a:solidFill>
                  <a:latin typeface="Muli Heavy"/>
                </a:rPr>
                <a:t>COOPERACIÓN TRIANGULAR</a:t>
              </a:r>
            </a:p>
          </p:txBody>
        </p:sp>
      </p:grpSp>
      <p:sp>
        <p:nvSpPr>
          <p:cNvPr name="TextBox 32" id="32"/>
          <p:cNvSpPr txBox="true"/>
          <p:nvPr/>
        </p:nvSpPr>
        <p:spPr>
          <a:xfrm rot="0">
            <a:off x="9293394" y="4433433"/>
            <a:ext cx="1153958" cy="547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7"/>
              </a:lnSpc>
              <a:spcBef>
                <a:spcPct val="0"/>
              </a:spcBef>
            </a:pPr>
            <a:r>
              <a:rPr lang="en-US" sz="3155">
                <a:solidFill>
                  <a:srgbClr val="FFFFFF"/>
                </a:solidFill>
                <a:latin typeface="Muli Bold"/>
              </a:rPr>
              <a:t>03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7160921" y="8120629"/>
            <a:ext cx="1153958" cy="547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7"/>
              </a:lnSpc>
              <a:spcBef>
                <a:spcPct val="0"/>
              </a:spcBef>
            </a:pPr>
            <a:r>
              <a:rPr lang="en-US" sz="3155">
                <a:solidFill>
                  <a:srgbClr val="FFFFFF"/>
                </a:solidFill>
                <a:latin typeface="Muli Bold"/>
              </a:rPr>
              <a:t>04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2929193" y="8120629"/>
            <a:ext cx="1153958" cy="547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7"/>
              </a:lnSpc>
              <a:spcBef>
                <a:spcPct val="0"/>
              </a:spcBef>
            </a:pPr>
            <a:r>
              <a:rPr lang="en-US" sz="3155">
                <a:solidFill>
                  <a:srgbClr val="FFFFFF"/>
                </a:solidFill>
                <a:latin typeface="Muli Bold"/>
              </a:rPr>
              <a:t>05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845522" y="4433433"/>
            <a:ext cx="1035908" cy="547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417"/>
              </a:lnSpc>
              <a:spcBef>
                <a:spcPct val="0"/>
              </a:spcBef>
            </a:pPr>
            <a:r>
              <a:rPr lang="en-US" sz="3155">
                <a:solidFill>
                  <a:srgbClr val="FFFFFF"/>
                </a:solidFill>
                <a:latin typeface="Muli Bold"/>
              </a:rPr>
              <a:t>06</a:t>
            </a:r>
          </a:p>
        </p:txBody>
      </p:sp>
      <p:sp>
        <p:nvSpPr>
          <p:cNvPr name="Freeform 36" id="36"/>
          <p:cNvSpPr/>
          <p:nvPr/>
        </p:nvSpPr>
        <p:spPr>
          <a:xfrm flipH="false" flipV="true" rot="7677666">
            <a:off x="8402839" y="6492269"/>
            <a:ext cx="1728363" cy="488263"/>
          </a:xfrm>
          <a:custGeom>
            <a:avLst/>
            <a:gdLst/>
            <a:ahLst/>
            <a:cxnLst/>
            <a:rect r="r" b="b" t="t" l="l"/>
            <a:pathLst>
              <a:path h="488263" w="1728363">
                <a:moveTo>
                  <a:pt x="0" y="488263"/>
                </a:moveTo>
                <a:lnTo>
                  <a:pt x="1728363" y="488263"/>
                </a:lnTo>
                <a:lnTo>
                  <a:pt x="1728363" y="0"/>
                </a:lnTo>
                <a:lnTo>
                  <a:pt x="0" y="0"/>
                </a:lnTo>
                <a:lnTo>
                  <a:pt x="0" y="488263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7" id="37"/>
          <p:cNvSpPr/>
          <p:nvPr/>
        </p:nvSpPr>
        <p:spPr>
          <a:xfrm flipH="false" flipV="true" rot="-10683595">
            <a:off x="4757854" y="8550630"/>
            <a:ext cx="1728363" cy="488263"/>
          </a:xfrm>
          <a:custGeom>
            <a:avLst/>
            <a:gdLst/>
            <a:ahLst/>
            <a:cxnLst/>
            <a:rect r="r" b="b" t="t" l="l"/>
            <a:pathLst>
              <a:path h="488263" w="1728363">
                <a:moveTo>
                  <a:pt x="0" y="488262"/>
                </a:moveTo>
                <a:lnTo>
                  <a:pt x="1728364" y="488262"/>
                </a:lnTo>
                <a:lnTo>
                  <a:pt x="1728364" y="0"/>
                </a:lnTo>
                <a:lnTo>
                  <a:pt x="0" y="0"/>
                </a:lnTo>
                <a:lnTo>
                  <a:pt x="0" y="488262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8" id="38"/>
          <p:cNvSpPr/>
          <p:nvPr/>
        </p:nvSpPr>
        <p:spPr>
          <a:xfrm flipH="false" flipV="true" rot="-7701706">
            <a:off x="1196200" y="6432296"/>
            <a:ext cx="1728363" cy="488263"/>
          </a:xfrm>
          <a:custGeom>
            <a:avLst/>
            <a:gdLst/>
            <a:ahLst/>
            <a:cxnLst/>
            <a:rect r="r" b="b" t="t" l="l"/>
            <a:pathLst>
              <a:path h="488263" w="1728363">
                <a:moveTo>
                  <a:pt x="0" y="488263"/>
                </a:moveTo>
                <a:lnTo>
                  <a:pt x="1728363" y="488263"/>
                </a:lnTo>
                <a:lnTo>
                  <a:pt x="1728363" y="0"/>
                </a:lnTo>
                <a:lnTo>
                  <a:pt x="0" y="0"/>
                </a:lnTo>
                <a:lnTo>
                  <a:pt x="0" y="488263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9" id="39"/>
          <p:cNvSpPr/>
          <p:nvPr/>
        </p:nvSpPr>
        <p:spPr>
          <a:xfrm flipH="false" flipV="true" rot="-3070912">
            <a:off x="1126781" y="2476100"/>
            <a:ext cx="1728363" cy="488263"/>
          </a:xfrm>
          <a:custGeom>
            <a:avLst/>
            <a:gdLst/>
            <a:ahLst/>
            <a:cxnLst/>
            <a:rect r="r" b="b" t="t" l="l"/>
            <a:pathLst>
              <a:path h="488263" w="1728363">
                <a:moveTo>
                  <a:pt x="0" y="488263"/>
                </a:moveTo>
                <a:lnTo>
                  <a:pt x="1728363" y="488263"/>
                </a:lnTo>
                <a:lnTo>
                  <a:pt x="1728363" y="0"/>
                </a:lnTo>
                <a:lnTo>
                  <a:pt x="0" y="0"/>
                </a:lnTo>
                <a:lnTo>
                  <a:pt x="0" y="488263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40" id="40"/>
          <p:cNvSpPr/>
          <p:nvPr/>
        </p:nvSpPr>
        <p:spPr>
          <a:xfrm flipH="false" flipV="true" rot="0">
            <a:off x="4767755" y="319094"/>
            <a:ext cx="1728363" cy="488263"/>
          </a:xfrm>
          <a:custGeom>
            <a:avLst/>
            <a:gdLst/>
            <a:ahLst/>
            <a:cxnLst/>
            <a:rect r="r" b="b" t="t" l="l"/>
            <a:pathLst>
              <a:path h="488263" w="1728363">
                <a:moveTo>
                  <a:pt x="0" y="488263"/>
                </a:moveTo>
                <a:lnTo>
                  <a:pt x="1728363" y="488263"/>
                </a:lnTo>
                <a:lnTo>
                  <a:pt x="1728363" y="0"/>
                </a:lnTo>
                <a:lnTo>
                  <a:pt x="0" y="0"/>
                </a:lnTo>
                <a:lnTo>
                  <a:pt x="0" y="488263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1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045662" y="2457638"/>
            <a:ext cx="14196677" cy="2685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1"/>
              </a:lnSpc>
            </a:pPr>
            <a:r>
              <a:rPr lang="en-US" sz="5008" spc="490">
                <a:solidFill>
                  <a:srgbClr val="FFFFFF"/>
                </a:solidFill>
                <a:latin typeface="Codec Pro ExtraBold"/>
              </a:rPr>
              <a:t>ENVEJECIMIENTO, DESARROLLO Y COOPERACIÓN: LA GLOBALIZACIÓN EN PERSPECTIVA </a:t>
            </a:r>
          </a:p>
        </p:txBody>
      </p:sp>
      <p:sp>
        <p:nvSpPr>
          <p:cNvPr name="Freeform 4" id="4"/>
          <p:cNvSpPr/>
          <p:nvPr/>
        </p:nvSpPr>
        <p:spPr>
          <a:xfrm flipH="true" flipV="true" rot="0">
            <a:off x="-3801253" y="0"/>
            <a:ext cx="7602505" cy="6745495"/>
          </a:xfrm>
          <a:custGeom>
            <a:avLst/>
            <a:gdLst/>
            <a:ahLst/>
            <a:cxnLst/>
            <a:rect r="r" b="b" t="t" l="l"/>
            <a:pathLst>
              <a:path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4486747" y="3541505"/>
            <a:ext cx="7602505" cy="6745495"/>
          </a:xfrm>
          <a:custGeom>
            <a:avLst/>
            <a:gdLst/>
            <a:ahLst/>
            <a:cxnLst/>
            <a:rect r="r" b="b" t="t" l="l"/>
            <a:pathLst>
              <a:path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91694" y="5633423"/>
            <a:ext cx="9904611" cy="21669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6"/>
              </a:lnSpc>
            </a:pPr>
            <a:r>
              <a:rPr lang="en-US" sz="3055" spc="299">
                <a:solidFill>
                  <a:srgbClr val="F5FFF5"/>
                </a:solidFill>
                <a:latin typeface="Open Sauce Bold"/>
              </a:rPr>
              <a:t>Darlan Almeida</a:t>
            </a:r>
          </a:p>
          <a:p>
            <a:pPr algn="ctr">
              <a:lnSpc>
                <a:spcPts val="3250"/>
              </a:lnSpc>
            </a:pPr>
            <a:r>
              <a:rPr lang="en-US" sz="2355" spc="230">
                <a:solidFill>
                  <a:srgbClr val="F5FFF5"/>
                </a:solidFill>
                <a:latin typeface="Open Sauce Bold"/>
              </a:rPr>
              <a:t>Maestría en Relaciones Económicas Internacionales y Cooperación - AL-UE</a:t>
            </a:r>
          </a:p>
          <a:p>
            <a:pPr algn="ctr">
              <a:lnSpc>
                <a:spcPts val="3250"/>
              </a:lnSpc>
            </a:pPr>
          </a:p>
          <a:p>
            <a:pPr algn="ctr">
              <a:lnSpc>
                <a:spcPts val="3250"/>
              </a:lnSpc>
            </a:pPr>
            <a:r>
              <a:rPr lang="en-US" sz="2355" spc="230">
                <a:solidFill>
                  <a:srgbClr val="F5FFF5"/>
                </a:solidFill>
                <a:latin typeface="Open Sauce Bold"/>
              </a:rPr>
              <a:t>Universidad de Guadalajara</a:t>
            </a:r>
          </a:p>
        </p:txBody>
      </p:sp>
    </p:spTree>
  </p:cSld>
  <p:clrMapOvr>
    <a:masterClrMapping/>
  </p:clrMapOvr>
</p:sld>
</file>

<file path=ppt/slides/slide1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92495" y="7573922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87962" y="5985119"/>
            <a:ext cx="2085109" cy="208510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0F53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560220" y="1728186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262642" y="-3904566"/>
            <a:ext cx="8637895" cy="863789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0F53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387021" y="2246133"/>
            <a:ext cx="15739335" cy="8040867"/>
          </a:xfrm>
          <a:custGeom>
            <a:avLst/>
            <a:gdLst/>
            <a:ahLst/>
            <a:cxnLst/>
            <a:rect r="r" b="b" t="t" l="l"/>
            <a:pathLst>
              <a:path h="8040867" w="15739335">
                <a:moveTo>
                  <a:pt x="0" y="0"/>
                </a:moveTo>
                <a:lnTo>
                  <a:pt x="15739335" y="0"/>
                </a:lnTo>
                <a:lnTo>
                  <a:pt x="15739335" y="8040867"/>
                </a:lnTo>
                <a:lnTo>
                  <a:pt x="0" y="804086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78723" y="242931"/>
            <a:ext cx="5605439" cy="1791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26"/>
              </a:lnSpc>
              <a:spcBef>
                <a:spcPct val="0"/>
              </a:spcBef>
            </a:pPr>
            <a:r>
              <a:rPr lang="en-US" sz="4946" spc="484">
                <a:solidFill>
                  <a:srgbClr val="FFFFFF"/>
                </a:solidFill>
                <a:latin typeface="Codec Pro ExtraBold"/>
              </a:rPr>
              <a:t>Sobre el Envejecimiento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1510035" y="385806"/>
            <a:ext cx="6655458" cy="14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467735" indent="-233867" lvl="1">
              <a:lnSpc>
                <a:spcPts val="2989"/>
              </a:lnSpc>
              <a:buFont typeface="Arial"/>
              <a:buChar char="•"/>
            </a:pPr>
            <a:r>
              <a:rPr lang="en-US" sz="2166" spc="212">
                <a:solidFill>
                  <a:srgbClr val="231F20"/>
                </a:solidFill>
                <a:latin typeface="Open Sauce"/>
              </a:rPr>
              <a:t>Países Viejos y Países Nuevos</a:t>
            </a:r>
          </a:p>
          <a:p>
            <a:pPr marL="467735" indent="-233867" lvl="1">
              <a:lnSpc>
                <a:spcPts val="2989"/>
              </a:lnSpc>
              <a:buFont typeface="Arial"/>
              <a:buChar char="•"/>
            </a:pPr>
            <a:r>
              <a:rPr lang="en-US" sz="2166" spc="212">
                <a:solidFill>
                  <a:srgbClr val="231F20"/>
                </a:solidFill>
                <a:latin typeface="Open Sauce"/>
              </a:rPr>
              <a:t>Población Económicamente Activa</a:t>
            </a:r>
          </a:p>
          <a:p>
            <a:pPr marL="467735" indent="-233867" lvl="1">
              <a:lnSpc>
                <a:spcPts val="2989"/>
              </a:lnSpc>
              <a:buFont typeface="Arial"/>
              <a:buChar char="•"/>
            </a:pPr>
            <a:r>
              <a:rPr lang="en-US" sz="2166" spc="212">
                <a:solidFill>
                  <a:srgbClr val="231F20"/>
                </a:solidFill>
                <a:latin typeface="Open Sauce"/>
              </a:rPr>
              <a:t>Seguridad Social</a:t>
            </a:r>
          </a:p>
          <a:p>
            <a:pPr algn="l" marL="467735" indent="-233867" lvl="1">
              <a:lnSpc>
                <a:spcPts val="2989"/>
              </a:lnSpc>
              <a:buFont typeface="Arial"/>
              <a:buChar char="•"/>
            </a:pPr>
            <a:r>
              <a:rPr lang="en-US" sz="2166" spc="212">
                <a:solidFill>
                  <a:srgbClr val="231F20"/>
                </a:solidFill>
                <a:latin typeface="Open Sauce"/>
              </a:rPr>
              <a:t>Envejecimiento Activo</a:t>
            </a:r>
          </a:p>
        </p:txBody>
      </p:sp>
    </p:spTree>
  </p:cSld>
  <p:clrMapOvr>
    <a:masterClrMapping/>
  </p:clrMapOvr>
</p:sld>
</file>

<file path=ppt/slides/slide1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5263500" y="8070229"/>
            <a:ext cx="4191013" cy="4191013"/>
          </a:xfrm>
          <a:custGeom>
            <a:avLst/>
            <a:gdLst/>
            <a:ahLst/>
            <a:cxnLst/>
            <a:rect r="r" b="b" t="t" l="l"/>
            <a:pathLst>
              <a:path h="4191013" w="4191013">
                <a:moveTo>
                  <a:pt x="0" y="0"/>
                </a:moveTo>
                <a:lnTo>
                  <a:pt x="4191012" y="0"/>
                </a:lnTo>
                <a:lnTo>
                  <a:pt x="4191012" y="4191012"/>
                </a:lnTo>
                <a:lnTo>
                  <a:pt x="0" y="419101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87962" y="5985119"/>
            <a:ext cx="2085109" cy="208510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0F53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560220" y="1728186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262642" y="-3904566"/>
            <a:ext cx="7649527" cy="7649527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0F53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562121" y="3200665"/>
            <a:ext cx="14812404" cy="6429681"/>
          </a:xfrm>
          <a:custGeom>
            <a:avLst/>
            <a:gdLst/>
            <a:ahLst/>
            <a:cxnLst/>
            <a:rect r="r" b="b" t="t" l="l"/>
            <a:pathLst>
              <a:path h="6429681" w="14812404">
                <a:moveTo>
                  <a:pt x="0" y="0"/>
                </a:moveTo>
                <a:lnTo>
                  <a:pt x="14812405" y="0"/>
                </a:lnTo>
                <a:lnTo>
                  <a:pt x="14812405" y="6429681"/>
                </a:lnTo>
                <a:lnTo>
                  <a:pt x="0" y="642968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78723" y="242931"/>
            <a:ext cx="5605439" cy="1791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26"/>
              </a:lnSpc>
              <a:spcBef>
                <a:spcPct val="0"/>
              </a:spcBef>
            </a:pPr>
            <a:r>
              <a:rPr lang="en-US" sz="4946" spc="484">
                <a:solidFill>
                  <a:srgbClr val="FFFFFF"/>
                </a:solidFill>
                <a:latin typeface="Codec Pro ExtraBold"/>
              </a:rPr>
              <a:t>Sobre el Desarrollo 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743343" y="569895"/>
            <a:ext cx="5040313" cy="14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7735" indent="-233867" lvl="1">
              <a:lnSpc>
                <a:spcPts val="2989"/>
              </a:lnSpc>
              <a:spcBef>
                <a:spcPct val="0"/>
              </a:spcBef>
              <a:buFont typeface="Arial"/>
              <a:buChar char="•"/>
            </a:pPr>
            <a:r>
              <a:rPr lang="en-US" sz="2166" spc="212" strike="noStrike" u="none">
                <a:solidFill>
                  <a:srgbClr val="231F20"/>
                </a:solidFill>
                <a:latin typeface="Open Sauce"/>
              </a:rPr>
              <a:t>Enfoques del Desarrollo</a:t>
            </a:r>
          </a:p>
          <a:p>
            <a:pPr algn="l" marL="467735" indent="-233867" lvl="1">
              <a:lnSpc>
                <a:spcPts val="2989"/>
              </a:lnSpc>
              <a:spcBef>
                <a:spcPct val="0"/>
              </a:spcBef>
              <a:buFont typeface="Arial"/>
              <a:buChar char="•"/>
            </a:pPr>
            <a:r>
              <a:rPr lang="en-US" sz="2166" spc="212" strike="noStrike" u="none">
                <a:solidFill>
                  <a:srgbClr val="231F20"/>
                </a:solidFill>
                <a:latin typeface="Open Sauce"/>
              </a:rPr>
              <a:t>Organismos Internacionales</a:t>
            </a:r>
          </a:p>
          <a:p>
            <a:pPr algn="l" marL="467735" indent="-233867" lvl="1">
              <a:lnSpc>
                <a:spcPts val="2989"/>
              </a:lnSpc>
              <a:spcBef>
                <a:spcPct val="0"/>
              </a:spcBef>
              <a:buFont typeface="Arial"/>
              <a:buChar char="•"/>
            </a:pPr>
            <a:r>
              <a:rPr lang="en-US" sz="2166" spc="212" strike="noStrike" u="none">
                <a:solidFill>
                  <a:srgbClr val="231F20"/>
                </a:solidFill>
                <a:latin typeface="Open Sauce"/>
              </a:rPr>
              <a:t>Impactos del Envejecimiento</a:t>
            </a:r>
          </a:p>
          <a:p>
            <a:pPr algn="l" marL="467735" indent="-233867" lvl="1">
              <a:lnSpc>
                <a:spcPts val="2989"/>
              </a:lnSpc>
              <a:spcBef>
                <a:spcPct val="0"/>
              </a:spcBef>
              <a:buFont typeface="Arial"/>
              <a:buChar char="•"/>
            </a:pPr>
            <a:r>
              <a:rPr lang="en-US" sz="2166" spc="212" strike="noStrike" u="none">
                <a:solidFill>
                  <a:srgbClr val="231F20"/>
                </a:solidFill>
                <a:latin typeface="Open Sauce"/>
              </a:rPr>
              <a:t>Desarollo Potenciado</a:t>
            </a:r>
          </a:p>
        </p:txBody>
      </p:sp>
    </p:spTree>
  </p:cSld>
  <p:clrMapOvr>
    <a:masterClrMapping/>
  </p:clrMapOvr>
</p:sld>
</file>

<file path=ppt/slides/slide1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92495" y="7573922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87962" y="5985119"/>
            <a:ext cx="2085109" cy="208510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0F53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560220" y="1728186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262642" y="-3904566"/>
            <a:ext cx="8637895" cy="863789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0F53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1794834" y="2483099"/>
            <a:ext cx="12797660" cy="7678596"/>
          </a:xfrm>
          <a:custGeom>
            <a:avLst/>
            <a:gdLst/>
            <a:ahLst/>
            <a:cxnLst/>
            <a:rect r="r" b="b" t="t" l="l"/>
            <a:pathLst>
              <a:path h="7678596" w="12797660">
                <a:moveTo>
                  <a:pt x="0" y="0"/>
                </a:moveTo>
                <a:lnTo>
                  <a:pt x="12797661" y="0"/>
                </a:lnTo>
                <a:lnTo>
                  <a:pt x="12797661" y="7678596"/>
                </a:lnTo>
                <a:lnTo>
                  <a:pt x="0" y="7678596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78723" y="242931"/>
            <a:ext cx="6096530" cy="1791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26"/>
              </a:lnSpc>
              <a:spcBef>
                <a:spcPct val="0"/>
              </a:spcBef>
            </a:pPr>
            <a:r>
              <a:rPr lang="en-US" sz="4946" spc="484">
                <a:solidFill>
                  <a:srgbClr val="FFFFFF"/>
                </a:solidFill>
                <a:latin typeface="Codec Pro ExtraBold"/>
              </a:rPr>
              <a:t>Sobre la Cooperación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096714" y="263236"/>
            <a:ext cx="6191286" cy="14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7735" indent="-233867" lvl="1">
              <a:lnSpc>
                <a:spcPts val="2989"/>
              </a:lnSpc>
              <a:spcBef>
                <a:spcPct val="0"/>
              </a:spcBef>
              <a:buFont typeface="Arial"/>
              <a:buChar char="•"/>
            </a:pPr>
            <a:r>
              <a:rPr lang="en-US" sz="2166" spc="212">
                <a:solidFill>
                  <a:srgbClr val="231F20"/>
                </a:solidFill>
                <a:latin typeface="Open Sauce"/>
              </a:rPr>
              <a:t>Modalidades de la Cooperación</a:t>
            </a:r>
          </a:p>
          <a:p>
            <a:pPr algn="l" marL="467735" indent="-233867" lvl="1">
              <a:lnSpc>
                <a:spcPts val="2989"/>
              </a:lnSpc>
              <a:spcBef>
                <a:spcPct val="0"/>
              </a:spcBef>
              <a:buFont typeface="Arial"/>
              <a:buChar char="•"/>
            </a:pPr>
            <a:r>
              <a:rPr lang="en-US" sz="2166" spc="212" strike="noStrike" u="none">
                <a:solidFill>
                  <a:srgbClr val="231F20"/>
                </a:solidFill>
                <a:latin typeface="Open Sauce"/>
              </a:rPr>
              <a:t>La efectividad de la Cooperación</a:t>
            </a:r>
          </a:p>
          <a:p>
            <a:pPr algn="l" marL="467735" indent="-233867" lvl="1">
              <a:lnSpc>
                <a:spcPts val="2989"/>
              </a:lnSpc>
              <a:spcBef>
                <a:spcPct val="0"/>
              </a:spcBef>
              <a:buFont typeface="Arial"/>
              <a:buChar char="•"/>
            </a:pPr>
            <a:r>
              <a:rPr lang="en-US" sz="2166" spc="212" strike="noStrike" u="none">
                <a:solidFill>
                  <a:srgbClr val="231F20"/>
                </a:solidFill>
                <a:latin typeface="Open Sauce"/>
              </a:rPr>
              <a:t>Impactos del Envejecimiento</a:t>
            </a:r>
          </a:p>
          <a:p>
            <a:pPr algn="l" marL="467735" indent="-233867" lvl="1">
              <a:lnSpc>
                <a:spcPts val="2989"/>
              </a:lnSpc>
              <a:spcBef>
                <a:spcPct val="0"/>
              </a:spcBef>
              <a:buFont typeface="Arial"/>
              <a:buChar char="•"/>
            </a:pPr>
            <a:r>
              <a:rPr lang="en-US" sz="2166" spc="212" strike="noStrike" u="none">
                <a:solidFill>
                  <a:srgbClr val="231F20"/>
                </a:solidFill>
                <a:latin typeface="Open Sauce"/>
              </a:rPr>
              <a:t>¿Herramienta de Compensación?</a:t>
            </a:r>
          </a:p>
        </p:txBody>
      </p:sp>
    </p:spTree>
  </p:cSld>
  <p:clrMapOvr>
    <a:masterClrMapping/>
  </p:clrMapOvr>
</p:sld>
</file>

<file path=ppt/slides/slide1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14592495" y="7573922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16887962" y="5985119"/>
            <a:ext cx="2085109" cy="2085109"/>
            <a:chOff x="0" y="0"/>
            <a:chExt cx="812800" cy="812800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0F53"/>
            </a:solidFill>
            <a:ln cap="sq">
              <a:noFill/>
              <a:prstDash val="solid"/>
              <a:miter/>
            </a:ln>
          </p:spPr>
        </p:sp>
        <p:sp>
          <p:nvSpPr>
            <p:cNvPr name="TextBox 5" id="5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6" id="6"/>
          <p:cNvSpPr/>
          <p:nvPr/>
        </p:nvSpPr>
        <p:spPr>
          <a:xfrm flipH="false" flipV="false" rot="0">
            <a:off x="-1560220" y="1728186"/>
            <a:ext cx="4687320" cy="4687320"/>
          </a:xfrm>
          <a:custGeom>
            <a:avLst/>
            <a:gdLst/>
            <a:ahLst/>
            <a:cxnLst/>
            <a:rect r="r" b="b" t="t" l="l"/>
            <a:pathLst>
              <a:path h="4687320" w="4687320">
                <a:moveTo>
                  <a:pt x="0" y="0"/>
                </a:moveTo>
                <a:lnTo>
                  <a:pt x="4687320" y="0"/>
                </a:lnTo>
                <a:lnTo>
                  <a:pt x="4687320" y="4687319"/>
                </a:lnTo>
                <a:lnTo>
                  <a:pt x="0" y="468731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7" id="7"/>
          <p:cNvGrpSpPr/>
          <p:nvPr/>
        </p:nvGrpSpPr>
        <p:grpSpPr>
          <a:xfrm rot="0">
            <a:off x="-2262642" y="-3904566"/>
            <a:ext cx="8637895" cy="8637895"/>
            <a:chOff x="0" y="0"/>
            <a:chExt cx="812800" cy="812800"/>
          </a:xfrm>
        </p:grpSpPr>
        <p:sp>
          <p:nvSpPr>
            <p:cNvPr name="Freeform 8" id="8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0F53"/>
            </a:solidFill>
            <a:ln cap="sq">
              <a:noFill/>
              <a:prstDash val="solid"/>
              <a:miter/>
            </a:ln>
          </p:spPr>
        </p:sp>
        <p:sp>
          <p:nvSpPr>
            <p:cNvPr name="TextBox 9" id="9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Freeform 10" id="10"/>
          <p:cNvSpPr/>
          <p:nvPr/>
        </p:nvSpPr>
        <p:spPr>
          <a:xfrm flipH="false" flipV="false" rot="0">
            <a:off x="3443213" y="2034845"/>
            <a:ext cx="11663990" cy="8252155"/>
          </a:xfrm>
          <a:custGeom>
            <a:avLst/>
            <a:gdLst/>
            <a:ahLst/>
            <a:cxnLst/>
            <a:rect r="r" b="b" t="t" l="l"/>
            <a:pathLst>
              <a:path h="8252155" w="11663990">
                <a:moveTo>
                  <a:pt x="0" y="0"/>
                </a:moveTo>
                <a:lnTo>
                  <a:pt x="11663990" y="0"/>
                </a:lnTo>
                <a:lnTo>
                  <a:pt x="11663990" y="8252155"/>
                </a:lnTo>
                <a:lnTo>
                  <a:pt x="0" y="825215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1" id="11"/>
          <p:cNvSpPr txBox="true"/>
          <p:nvPr/>
        </p:nvSpPr>
        <p:spPr>
          <a:xfrm rot="0">
            <a:off x="278723" y="242931"/>
            <a:ext cx="6096530" cy="1791914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6826"/>
              </a:lnSpc>
              <a:spcBef>
                <a:spcPct val="0"/>
              </a:spcBef>
            </a:pPr>
            <a:r>
              <a:rPr lang="en-US" sz="4946" spc="484">
                <a:solidFill>
                  <a:srgbClr val="FFFFFF"/>
                </a:solidFill>
                <a:latin typeface="Codec Pro ExtraBold"/>
              </a:rPr>
              <a:t>Sobre la Cooperación</a:t>
            </a:r>
          </a:p>
        </p:txBody>
      </p:sp>
      <p:sp>
        <p:nvSpPr>
          <p:cNvPr name="TextBox 12" id="12"/>
          <p:cNvSpPr txBox="true"/>
          <p:nvPr/>
        </p:nvSpPr>
        <p:spPr>
          <a:xfrm rot="0">
            <a:off x="12096714" y="263236"/>
            <a:ext cx="6191286" cy="146495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467735" indent="-233867" lvl="1">
              <a:lnSpc>
                <a:spcPts val="2989"/>
              </a:lnSpc>
              <a:spcBef>
                <a:spcPct val="0"/>
              </a:spcBef>
              <a:buFont typeface="Arial"/>
              <a:buChar char="•"/>
            </a:pPr>
            <a:r>
              <a:rPr lang="en-US" sz="2166" spc="212">
                <a:solidFill>
                  <a:srgbClr val="231F20"/>
                </a:solidFill>
                <a:latin typeface="Open Sauce"/>
              </a:rPr>
              <a:t>Modalidades de la Cooperación</a:t>
            </a:r>
          </a:p>
          <a:p>
            <a:pPr algn="l" marL="467735" indent="-233867" lvl="1">
              <a:lnSpc>
                <a:spcPts val="2989"/>
              </a:lnSpc>
              <a:spcBef>
                <a:spcPct val="0"/>
              </a:spcBef>
              <a:buFont typeface="Arial"/>
              <a:buChar char="•"/>
            </a:pPr>
            <a:r>
              <a:rPr lang="en-US" sz="2166" spc="212" strike="noStrike" u="none">
                <a:solidFill>
                  <a:srgbClr val="231F20"/>
                </a:solidFill>
                <a:latin typeface="Open Sauce"/>
              </a:rPr>
              <a:t>La efectividad de la Cooperación</a:t>
            </a:r>
          </a:p>
          <a:p>
            <a:pPr algn="l" marL="467735" indent="-233867" lvl="1">
              <a:lnSpc>
                <a:spcPts val="2989"/>
              </a:lnSpc>
              <a:spcBef>
                <a:spcPct val="0"/>
              </a:spcBef>
              <a:buFont typeface="Arial"/>
              <a:buChar char="•"/>
            </a:pPr>
            <a:r>
              <a:rPr lang="en-US" sz="2166" spc="212" strike="noStrike" u="none">
                <a:solidFill>
                  <a:srgbClr val="231F20"/>
                </a:solidFill>
                <a:latin typeface="Open Sauce"/>
              </a:rPr>
              <a:t>Impactos del Envejecimiento</a:t>
            </a:r>
          </a:p>
          <a:p>
            <a:pPr algn="l" marL="467735" indent="-233867" lvl="1">
              <a:lnSpc>
                <a:spcPts val="2989"/>
              </a:lnSpc>
              <a:spcBef>
                <a:spcPct val="0"/>
              </a:spcBef>
              <a:buFont typeface="Arial"/>
              <a:buChar char="•"/>
            </a:pPr>
            <a:r>
              <a:rPr lang="en-US" sz="2166" spc="212" strike="noStrike" u="none">
                <a:solidFill>
                  <a:srgbClr val="231F20"/>
                </a:solidFill>
                <a:latin typeface="Open Sauce"/>
              </a:rPr>
              <a:t>¿Herramienta de Compensación?</a:t>
            </a:r>
          </a:p>
        </p:txBody>
      </p:sp>
    </p:spTree>
  </p:cSld>
  <p:clrMapOvr>
    <a:masterClrMapping/>
  </p:clrMapOvr>
</p:sld>
</file>

<file path=ppt/slides/slide2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2043149" y="2351211"/>
            <a:ext cx="1400485" cy="6107900"/>
            <a:chOff x="0" y="0"/>
            <a:chExt cx="368852" cy="1608665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368852" cy="1608665"/>
            </a:xfrm>
            <a:custGeom>
              <a:avLst/>
              <a:gdLst/>
              <a:ahLst/>
              <a:cxnLst/>
              <a:rect r="r" b="b" t="t" l="l"/>
              <a:pathLst>
                <a:path h="1608665" w="368852">
                  <a:moveTo>
                    <a:pt x="0" y="0"/>
                  </a:moveTo>
                  <a:lnTo>
                    <a:pt x="368852" y="0"/>
                  </a:lnTo>
                  <a:lnTo>
                    <a:pt x="368852" y="1608665"/>
                  </a:lnTo>
                  <a:lnTo>
                    <a:pt x="0" y="1608665"/>
                  </a:lnTo>
                  <a:close/>
                </a:path>
              </a:pathLst>
            </a:custGeom>
            <a:solidFill>
              <a:srgbClr val="270F53"/>
            </a:solidFill>
            <a:ln cap="sq">
              <a:noFill/>
              <a:prstDash val="solid"/>
              <a:miter/>
            </a:ln>
          </p:spPr>
        </p:sp>
        <p:sp>
          <p:nvSpPr>
            <p:cNvPr name="TextBox 4" id="4"/>
            <p:cNvSpPr txBox="true"/>
            <p:nvPr/>
          </p:nvSpPr>
          <p:spPr>
            <a:xfrm>
              <a:off x="0" y="-19050"/>
              <a:ext cx="368852" cy="162771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grpSp>
        <p:nvGrpSpPr>
          <p:cNvPr name="Group 5" id="5"/>
          <p:cNvGrpSpPr/>
          <p:nvPr/>
        </p:nvGrpSpPr>
        <p:grpSpPr>
          <a:xfrm rot="0">
            <a:off x="-1543050" y="-558218"/>
            <a:ext cx="3086100" cy="11299900"/>
            <a:chOff x="0" y="0"/>
            <a:chExt cx="812800" cy="2976105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812800" cy="2976105"/>
            </a:xfrm>
            <a:custGeom>
              <a:avLst/>
              <a:gdLst/>
              <a:ahLst/>
              <a:cxnLst/>
              <a:rect r="r" b="b" t="t" l="l"/>
              <a:pathLst>
                <a:path h="2976105" w="812800">
                  <a:moveTo>
                    <a:pt x="0" y="0"/>
                  </a:moveTo>
                  <a:lnTo>
                    <a:pt x="812800" y="0"/>
                  </a:lnTo>
                  <a:lnTo>
                    <a:pt x="812800" y="2976105"/>
                  </a:lnTo>
                  <a:lnTo>
                    <a:pt x="0" y="2976105"/>
                  </a:lnTo>
                  <a:close/>
                </a:path>
              </a:pathLst>
            </a:custGeom>
            <a:solidFill>
              <a:srgbClr val="270F5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812800" cy="299515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0">
            <a:off x="12193216" y="1415447"/>
            <a:ext cx="5408984" cy="7979428"/>
            <a:chOff x="0" y="0"/>
            <a:chExt cx="1424588" cy="2101578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1424588" cy="2101578"/>
            </a:xfrm>
            <a:custGeom>
              <a:avLst/>
              <a:gdLst/>
              <a:ahLst/>
              <a:cxnLst/>
              <a:rect r="r" b="b" t="t" l="l"/>
              <a:pathLst>
                <a:path h="2101578" w="1424588">
                  <a:moveTo>
                    <a:pt x="0" y="0"/>
                  </a:moveTo>
                  <a:lnTo>
                    <a:pt x="1424588" y="0"/>
                  </a:lnTo>
                  <a:lnTo>
                    <a:pt x="1424588" y="2101578"/>
                  </a:lnTo>
                  <a:lnTo>
                    <a:pt x="0" y="2101578"/>
                  </a:lnTo>
                  <a:close/>
                </a:path>
              </a:pathLst>
            </a:custGeom>
            <a:solidFill>
              <a:srgbClr val="270F5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1424588" cy="2120628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Freeform 11" id="11"/>
          <p:cNvSpPr/>
          <p:nvPr/>
        </p:nvSpPr>
        <p:spPr>
          <a:xfrm flipH="false" flipV="false" rot="0">
            <a:off x="15698915" y="8697813"/>
            <a:ext cx="3806571" cy="2083232"/>
          </a:xfrm>
          <a:custGeom>
            <a:avLst/>
            <a:gdLst/>
            <a:ahLst/>
            <a:cxnLst/>
            <a:rect r="r" b="b" t="t" l="l"/>
            <a:pathLst>
              <a:path h="2083232" w="3806571">
                <a:moveTo>
                  <a:pt x="0" y="0"/>
                </a:moveTo>
                <a:lnTo>
                  <a:pt x="3806570" y="0"/>
                </a:lnTo>
                <a:lnTo>
                  <a:pt x="3806570" y="2083232"/>
                </a:lnTo>
                <a:lnTo>
                  <a:pt x="0" y="208323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2274782" y="2818316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01</a:t>
            </a:r>
          </a:p>
        </p:txBody>
      </p:sp>
      <p:sp>
        <p:nvSpPr>
          <p:cNvPr name="TextBox 13" id="13"/>
          <p:cNvSpPr txBox="true"/>
          <p:nvPr/>
        </p:nvSpPr>
        <p:spPr>
          <a:xfrm rot="0">
            <a:off x="2274782" y="4219171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02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2274782" y="5619346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03</a:t>
            </a:r>
          </a:p>
        </p:txBody>
      </p:sp>
      <p:sp>
        <p:nvSpPr>
          <p:cNvPr name="TextBox 15" id="15"/>
          <p:cNvSpPr txBox="true"/>
          <p:nvPr/>
        </p:nvSpPr>
        <p:spPr>
          <a:xfrm rot="0">
            <a:off x="2274782" y="7115451"/>
            <a:ext cx="937219" cy="71437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5126"/>
              </a:lnSpc>
            </a:pPr>
            <a:r>
              <a:rPr lang="en-US" sz="4271" spc="350">
                <a:solidFill>
                  <a:srgbClr val="FFFFFF"/>
                </a:solidFill>
                <a:latin typeface="Codec Pro ExtraBold Italics"/>
              </a:rPr>
              <a:t>04</a:t>
            </a:r>
          </a:p>
        </p:txBody>
      </p:sp>
      <p:sp>
        <p:nvSpPr>
          <p:cNvPr name="TextBox 16" id="16"/>
          <p:cNvSpPr txBox="true"/>
          <p:nvPr/>
        </p:nvSpPr>
        <p:spPr>
          <a:xfrm rot="0">
            <a:off x="3619661" y="2761442"/>
            <a:ext cx="7371784" cy="85669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483"/>
              </a:lnSpc>
            </a:pPr>
            <a:r>
              <a:rPr lang="en-US" sz="2524" spc="247">
                <a:solidFill>
                  <a:srgbClr val="231F20"/>
                </a:solidFill>
                <a:latin typeface="Open Sauce"/>
              </a:rPr>
              <a:t>Cooperación Técnica en medición de Huella  Hídrica.</a:t>
            </a:r>
          </a:p>
        </p:txBody>
      </p:sp>
      <p:sp>
        <p:nvSpPr>
          <p:cNvPr name="TextBox 17" id="17"/>
          <p:cNvSpPr txBox="true"/>
          <p:nvPr/>
        </p:nvSpPr>
        <p:spPr>
          <a:xfrm rot="0">
            <a:off x="3619661" y="4381372"/>
            <a:ext cx="7180357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</a:rPr>
              <a:t>Cooperación Triangular y Migración</a:t>
            </a:r>
          </a:p>
        </p:txBody>
      </p:sp>
      <p:sp>
        <p:nvSpPr>
          <p:cNvPr name="TextBox 18" id="18"/>
          <p:cNvSpPr txBox="true"/>
          <p:nvPr/>
        </p:nvSpPr>
        <p:spPr>
          <a:xfrm rot="0">
            <a:off x="3619661" y="5782227"/>
            <a:ext cx="7877519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</a:rPr>
              <a:t>Envejecimiento, Desarrollo y Cooperación </a:t>
            </a:r>
          </a:p>
        </p:txBody>
      </p:sp>
      <p:sp>
        <p:nvSpPr>
          <p:cNvPr name="TextBox 19" id="19"/>
          <p:cNvSpPr txBox="true"/>
          <p:nvPr/>
        </p:nvSpPr>
        <p:spPr>
          <a:xfrm rot="0">
            <a:off x="3619661" y="7277652"/>
            <a:ext cx="7180357" cy="418548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483"/>
              </a:lnSpc>
              <a:spcBef>
                <a:spcPct val="0"/>
              </a:spcBef>
            </a:pPr>
            <a:r>
              <a:rPr lang="en-US" sz="2524" spc="247">
                <a:solidFill>
                  <a:srgbClr val="231F20"/>
                </a:solidFill>
                <a:latin typeface="Open Sauce"/>
              </a:rPr>
              <a:t>Preguntas y comentarios </a:t>
            </a:r>
          </a:p>
        </p:txBody>
      </p:sp>
      <p:sp>
        <p:nvSpPr>
          <p:cNvPr name="Freeform 20" id="20"/>
          <p:cNvSpPr/>
          <p:nvPr/>
        </p:nvSpPr>
        <p:spPr>
          <a:xfrm flipH="false" flipV="false" rot="0">
            <a:off x="11776329" y="580047"/>
            <a:ext cx="5482971" cy="9023371"/>
          </a:xfrm>
          <a:custGeom>
            <a:avLst/>
            <a:gdLst/>
            <a:ahLst/>
            <a:cxnLst/>
            <a:rect r="r" b="b" t="t" l="l"/>
            <a:pathLst>
              <a:path h="9023371" w="5482971">
                <a:moveTo>
                  <a:pt x="0" y="0"/>
                </a:moveTo>
                <a:lnTo>
                  <a:pt x="5482971" y="0"/>
                </a:lnTo>
                <a:lnTo>
                  <a:pt x="5482971" y="9023371"/>
                </a:lnTo>
                <a:lnTo>
                  <a:pt x="0" y="902337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114570" t="0" r="-114570" b="0"/>
            </a:stretch>
          </a:blipFill>
        </p:spPr>
      </p:sp>
    </p:spTree>
  </p:cSld>
  <p:clrMapOvr>
    <a:masterClrMapping/>
  </p:clrMapOvr>
</p:sld>
</file>

<file path=ppt/slides/slide20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-890260" y="0"/>
            <a:ext cx="20519334" cy="10287000"/>
          </a:xfrm>
          <a:custGeom>
            <a:avLst/>
            <a:gdLst/>
            <a:ahLst/>
            <a:cxnLst/>
            <a:rect r="r" b="b" t="t" l="l"/>
            <a:pathLst>
              <a:path h="10287000" w="20519334">
                <a:moveTo>
                  <a:pt x="0" y="0"/>
                </a:moveTo>
                <a:lnTo>
                  <a:pt x="20519334" y="0"/>
                </a:lnTo>
                <a:lnTo>
                  <a:pt x="205193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9329" t="0" r="-9329" b="0"/>
            </a:stretch>
          </a:blipFill>
        </p:spPr>
      </p:sp>
      <p:sp>
        <p:nvSpPr>
          <p:cNvPr name="Freeform 3" id="3"/>
          <p:cNvSpPr/>
          <p:nvPr/>
        </p:nvSpPr>
        <p:spPr>
          <a:xfrm flipH="false" flipV="false" rot="0">
            <a:off x="-832443" y="1129952"/>
            <a:ext cx="2834976" cy="2834976"/>
          </a:xfrm>
          <a:custGeom>
            <a:avLst/>
            <a:gdLst/>
            <a:ahLst/>
            <a:cxnLst/>
            <a:rect r="r" b="b" t="t" l="l"/>
            <a:pathLst>
              <a:path h="2834976" w="2834976">
                <a:moveTo>
                  <a:pt x="0" y="0"/>
                </a:moveTo>
                <a:lnTo>
                  <a:pt x="2834976" y="0"/>
                </a:lnTo>
                <a:lnTo>
                  <a:pt x="2834976" y="2834977"/>
                </a:lnTo>
                <a:lnTo>
                  <a:pt x="0" y="2834977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grpSp>
        <p:nvGrpSpPr>
          <p:cNvPr name="Group 4" id="4"/>
          <p:cNvGrpSpPr/>
          <p:nvPr/>
        </p:nvGrpSpPr>
        <p:grpSpPr>
          <a:xfrm rot="0">
            <a:off x="-1257281" y="-2276839"/>
            <a:ext cx="5224356" cy="5224356"/>
            <a:chOff x="0" y="0"/>
            <a:chExt cx="812800" cy="81280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812800" cy="812800"/>
            </a:xfrm>
            <a:custGeom>
              <a:avLst/>
              <a:gdLst/>
              <a:ahLst/>
              <a:cxnLst/>
              <a:rect r="r" b="b" t="t" l="l"/>
              <a:pathLst>
                <a:path h="812800" w="812800">
                  <a:moveTo>
                    <a:pt x="406400" y="0"/>
                  </a:moveTo>
                  <a:cubicBezTo>
                    <a:pt x="181951" y="0"/>
                    <a:pt x="0" y="181951"/>
                    <a:pt x="0" y="406400"/>
                  </a:cubicBezTo>
                  <a:cubicBezTo>
                    <a:pt x="0" y="630849"/>
                    <a:pt x="181951" y="812800"/>
                    <a:pt x="406400" y="812800"/>
                  </a:cubicBezTo>
                  <a:cubicBezTo>
                    <a:pt x="630849" y="812800"/>
                    <a:pt x="812800" y="630849"/>
                    <a:pt x="812800" y="406400"/>
                  </a:cubicBezTo>
                  <a:cubicBezTo>
                    <a:pt x="812800" y="181951"/>
                    <a:pt x="630849" y="0"/>
                    <a:pt x="406400" y="0"/>
                  </a:cubicBezTo>
                  <a:close/>
                </a:path>
              </a:pathLst>
            </a:custGeom>
            <a:solidFill>
              <a:srgbClr val="270F53"/>
            </a:solidFill>
            <a:ln cap="sq">
              <a:noFill/>
              <a:prstDash val="solid"/>
              <a:miter/>
            </a:ln>
          </p:spPr>
        </p:sp>
        <p:sp>
          <p:nvSpPr>
            <p:cNvPr name="TextBox 6" id="6"/>
            <p:cNvSpPr txBox="true"/>
            <p:nvPr/>
          </p:nvSpPr>
          <p:spPr>
            <a:xfrm>
              <a:off x="76200" y="57150"/>
              <a:ext cx="660400" cy="679450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 marL="0" indent="0" lvl="0">
                <a:lnSpc>
                  <a:spcPts val="2859"/>
                </a:lnSpc>
                <a:spcBef>
                  <a:spcPct val="0"/>
                </a:spcBef>
              </a:pPr>
            </a:p>
          </p:txBody>
        </p:sp>
      </p:grpSp>
      <p:sp>
        <p:nvSpPr>
          <p:cNvPr name="TextBox 7" id="7"/>
          <p:cNvSpPr txBox="true"/>
          <p:nvPr/>
        </p:nvSpPr>
        <p:spPr>
          <a:xfrm rot="0">
            <a:off x="207972" y="759147"/>
            <a:ext cx="3184611" cy="627310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4680"/>
              </a:lnSpc>
              <a:spcBef>
                <a:spcPct val="0"/>
              </a:spcBef>
            </a:pPr>
            <a:r>
              <a:rPr lang="en-US" sz="3391" spc="332">
                <a:solidFill>
                  <a:srgbClr val="FFFFFF"/>
                </a:solidFill>
                <a:latin typeface="Codec Pro ExtraBold"/>
              </a:rPr>
              <a:t>Comentarios</a:t>
            </a:r>
          </a:p>
        </p:txBody>
      </p:sp>
    </p:spTree>
  </p:cSld>
  <p:clrMapOvr>
    <a:masterClrMapping/>
  </p:clrMapOvr>
</p:sld>
</file>

<file path=ppt/slides/slide21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true" flipV="tru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18288000" y="10287000"/>
                </a:moveTo>
                <a:lnTo>
                  <a:pt x="0" y="10287000"/>
                </a:lnTo>
                <a:lnTo>
                  <a:pt x="0" y="0"/>
                </a:lnTo>
                <a:lnTo>
                  <a:pt x="18288000" y="0"/>
                </a:lnTo>
                <a:lnTo>
                  <a:pt x="18288000" y="10287000"/>
                </a:lnTo>
                <a:close/>
              </a:path>
            </a:pathLst>
          </a:custGeom>
          <a:blipFill>
            <a:blip r:embed="rId2"/>
            <a:stretch>
              <a:fillRect l="0" t="-38888" r="0" b="-38888"/>
            </a:stretch>
          </a:blipFill>
        </p:spPr>
      </p:sp>
      <p:grpSp>
        <p:nvGrpSpPr>
          <p:cNvPr name="Group 3" id="3"/>
          <p:cNvGrpSpPr>
            <a:grpSpLocks noChangeAspect="true"/>
          </p:cNvGrpSpPr>
          <p:nvPr/>
        </p:nvGrpSpPr>
        <p:grpSpPr>
          <a:xfrm rot="0">
            <a:off x="9684427" y="0"/>
            <a:ext cx="8603573" cy="10287000"/>
            <a:chOff x="0" y="0"/>
            <a:chExt cx="8603361" cy="10286746"/>
          </a:xfrm>
        </p:grpSpPr>
        <p:sp>
          <p:nvSpPr>
            <p:cNvPr name="Freeform 4" id="4"/>
            <p:cNvSpPr/>
            <p:nvPr/>
          </p:nvSpPr>
          <p:spPr>
            <a:xfrm flipH="false" flipV="false" rot="0">
              <a:off x="-2794" y="-128"/>
              <a:ext cx="8606155" cy="10286874"/>
            </a:xfrm>
            <a:custGeom>
              <a:avLst/>
              <a:gdLst/>
              <a:ahLst/>
              <a:cxnLst/>
              <a:rect r="r" b="b" t="t" l="l"/>
              <a:pathLst>
                <a:path h="10286874" w="8606155">
                  <a:moveTo>
                    <a:pt x="8606155" y="10251441"/>
                  </a:moveTo>
                  <a:cubicBezTo>
                    <a:pt x="8606155" y="10284588"/>
                    <a:pt x="8595487" y="10286874"/>
                    <a:pt x="8567674" y="10286874"/>
                  </a:cubicBezTo>
                  <a:cubicBezTo>
                    <a:pt x="5713094" y="10286239"/>
                    <a:pt x="2858643" y="10286239"/>
                    <a:pt x="4064" y="10286239"/>
                  </a:cubicBezTo>
                  <a:cubicBezTo>
                    <a:pt x="0" y="10272396"/>
                    <a:pt x="6350" y="10259823"/>
                    <a:pt x="9271" y="10246996"/>
                  </a:cubicBezTo>
                  <a:cubicBezTo>
                    <a:pt x="134747" y="9685402"/>
                    <a:pt x="260350" y="9123935"/>
                    <a:pt x="386207" y="8562467"/>
                  </a:cubicBezTo>
                  <a:cubicBezTo>
                    <a:pt x="565658" y="7761986"/>
                    <a:pt x="745490" y="6961633"/>
                    <a:pt x="924814" y="6161151"/>
                  </a:cubicBezTo>
                  <a:cubicBezTo>
                    <a:pt x="1146302" y="5172583"/>
                    <a:pt x="1367282" y="4184015"/>
                    <a:pt x="1588643" y="3195574"/>
                  </a:cubicBezTo>
                  <a:cubicBezTo>
                    <a:pt x="1813560" y="2191385"/>
                    <a:pt x="2038604" y="1187323"/>
                    <a:pt x="2264156" y="183261"/>
                  </a:cubicBezTo>
                  <a:cubicBezTo>
                    <a:pt x="2277872" y="122174"/>
                    <a:pt x="2286635" y="59690"/>
                    <a:pt x="2308860" y="635"/>
                  </a:cubicBezTo>
                  <a:cubicBezTo>
                    <a:pt x="4395216" y="635"/>
                    <a:pt x="6481572" y="635"/>
                    <a:pt x="8567928" y="0"/>
                  </a:cubicBezTo>
                  <a:cubicBezTo>
                    <a:pt x="8596249" y="0"/>
                    <a:pt x="8605901" y="3429"/>
                    <a:pt x="8605901" y="35814"/>
                  </a:cubicBezTo>
                  <a:cubicBezTo>
                    <a:pt x="8605139" y="3441066"/>
                    <a:pt x="8605139" y="6846317"/>
                    <a:pt x="8606155" y="10251441"/>
                  </a:cubicBezTo>
                  <a:close/>
                </a:path>
              </a:pathLst>
            </a:custGeom>
            <a:blipFill>
              <a:blip r:embed="rId3"/>
              <a:stretch>
                <a:fillRect l="-84723" t="0" r="-84723" b="0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826432">
            <a:off x="-18353104" y="-3567159"/>
            <a:ext cx="21026341" cy="12831921"/>
            <a:chOff x="0" y="0"/>
            <a:chExt cx="5537802" cy="3379601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5537802" cy="3379601"/>
            </a:xfrm>
            <a:custGeom>
              <a:avLst/>
              <a:gdLst/>
              <a:ahLst/>
              <a:cxnLst/>
              <a:rect r="r" b="b" t="t" l="l"/>
              <a:pathLst>
                <a:path h="3379601" w="5537802">
                  <a:moveTo>
                    <a:pt x="0" y="0"/>
                  </a:moveTo>
                  <a:lnTo>
                    <a:pt x="5537802" y="0"/>
                  </a:lnTo>
                  <a:lnTo>
                    <a:pt x="5537802" y="3379601"/>
                  </a:lnTo>
                  <a:lnTo>
                    <a:pt x="0" y="3379601"/>
                  </a:lnTo>
                  <a:close/>
                </a:path>
              </a:pathLst>
            </a:custGeom>
            <a:solidFill>
              <a:srgbClr val="270F53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5537802" cy="339865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773821">
            <a:off x="10036024" y="4365564"/>
            <a:ext cx="313833" cy="8482349"/>
            <a:chOff x="0" y="0"/>
            <a:chExt cx="82656" cy="2234034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82656" cy="2234034"/>
            </a:xfrm>
            <a:custGeom>
              <a:avLst/>
              <a:gdLst/>
              <a:ahLst/>
              <a:cxnLst/>
              <a:rect r="r" b="b" t="t" l="l"/>
              <a:pathLst>
                <a:path h="2234034" w="82656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270F53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773821">
            <a:off x="3741572" y="-4834013"/>
            <a:ext cx="313833" cy="8482349"/>
            <a:chOff x="0" y="0"/>
            <a:chExt cx="82656" cy="2234034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82656" cy="2234034"/>
            </a:xfrm>
            <a:custGeom>
              <a:avLst/>
              <a:gdLst/>
              <a:ahLst/>
              <a:cxnLst/>
              <a:rect r="r" b="b" t="t" l="l"/>
              <a:pathLst>
                <a:path h="2234034" w="82656">
                  <a:moveTo>
                    <a:pt x="0" y="0"/>
                  </a:moveTo>
                  <a:lnTo>
                    <a:pt x="82656" y="0"/>
                  </a:lnTo>
                  <a:lnTo>
                    <a:pt x="82656" y="2234034"/>
                  </a:lnTo>
                  <a:lnTo>
                    <a:pt x="0" y="2234034"/>
                  </a:lnTo>
                  <a:close/>
                </a:path>
              </a:pathLst>
            </a:custGeom>
            <a:solidFill>
              <a:srgbClr val="270F53"/>
            </a:solidFill>
          </p:spPr>
        </p:sp>
        <p:sp>
          <p:nvSpPr>
            <p:cNvPr name="TextBox 13" id="13"/>
            <p:cNvSpPr txBox="true"/>
            <p:nvPr/>
          </p:nvSpPr>
          <p:spPr>
            <a:xfrm>
              <a:off x="0" y="-19050"/>
              <a:ext cx="82656" cy="2253084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4" id="14"/>
          <p:cNvGrpSpPr>
            <a:grpSpLocks noChangeAspect="true"/>
          </p:cNvGrpSpPr>
          <p:nvPr/>
        </p:nvGrpSpPr>
        <p:grpSpPr>
          <a:xfrm rot="0">
            <a:off x="841959" y="6036641"/>
            <a:ext cx="2801925" cy="2801925"/>
            <a:chOff x="0" y="0"/>
            <a:chExt cx="6350000" cy="63500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655320" y="655320"/>
              <a:ext cx="5039360" cy="5039360"/>
            </a:xfrm>
            <a:custGeom>
              <a:avLst/>
              <a:gdLst/>
              <a:ahLst/>
              <a:cxnLst/>
              <a:rect r="r" b="b" t="t" l="l"/>
              <a:pathLst>
                <a:path h="5039360" w="5039360">
                  <a:moveTo>
                    <a:pt x="2519680" y="0"/>
                  </a:moveTo>
                  <a:cubicBezTo>
                    <a:pt x="1127760" y="0"/>
                    <a:pt x="0" y="1127760"/>
                    <a:pt x="0" y="2519680"/>
                  </a:cubicBezTo>
                  <a:cubicBezTo>
                    <a:pt x="0" y="3911600"/>
                    <a:pt x="1127760" y="5039360"/>
                    <a:pt x="2519680" y="5039360"/>
                  </a:cubicBezTo>
                  <a:cubicBezTo>
                    <a:pt x="3911600" y="5039360"/>
                    <a:pt x="5039360" y="3911600"/>
                    <a:pt x="5039360" y="2519680"/>
                  </a:cubicBezTo>
                  <a:cubicBezTo>
                    <a:pt x="5039360" y="1127760"/>
                    <a:pt x="3911600" y="0"/>
                    <a:pt x="2519680" y="0"/>
                  </a:cubicBezTo>
                  <a:close/>
                </a:path>
              </a:pathLst>
            </a:custGeom>
            <a:blipFill>
              <a:blip r:embed="rId4"/>
              <a:stretch>
                <a:fillRect l="0" t="-141" r="0" b="-141"/>
              </a:stretch>
            </a:blipFill>
          </p:spPr>
        </p:sp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6350000" cy="6350000"/>
            </a:xfrm>
            <a:custGeom>
              <a:avLst/>
              <a:gdLst/>
              <a:ahLst/>
              <a:cxnLst/>
              <a:rect r="r" b="b" t="t" l="l"/>
              <a:pathLst>
                <a:path h="6350000" w="6350000">
                  <a:moveTo>
                    <a:pt x="3175000" y="0"/>
                  </a:moveTo>
                  <a:cubicBezTo>
                    <a:pt x="1423670" y="0"/>
                    <a:pt x="0" y="1424940"/>
                    <a:pt x="0" y="3175000"/>
                  </a:cubicBezTo>
                  <a:cubicBezTo>
                    <a:pt x="0" y="4925060"/>
                    <a:pt x="1423670" y="6350000"/>
                    <a:pt x="3175000" y="6350000"/>
                  </a:cubicBezTo>
                  <a:cubicBezTo>
                    <a:pt x="4925060" y="6350000"/>
                    <a:pt x="6350000" y="4926330"/>
                    <a:pt x="6350000" y="3175000"/>
                  </a:cubicBezTo>
                  <a:cubicBezTo>
                    <a:pt x="6350000" y="1424940"/>
                    <a:pt x="4926330" y="0"/>
                    <a:pt x="3175000" y="0"/>
                  </a:cubicBezTo>
                  <a:close/>
                  <a:moveTo>
                    <a:pt x="3175000" y="5833110"/>
                  </a:moveTo>
                  <a:cubicBezTo>
                    <a:pt x="1709420" y="5833110"/>
                    <a:pt x="516890" y="4640580"/>
                    <a:pt x="516890" y="3175000"/>
                  </a:cubicBezTo>
                  <a:cubicBezTo>
                    <a:pt x="516890" y="1709420"/>
                    <a:pt x="1709420" y="516890"/>
                    <a:pt x="3175000" y="516890"/>
                  </a:cubicBezTo>
                  <a:cubicBezTo>
                    <a:pt x="4640580" y="516890"/>
                    <a:pt x="5833110" y="1709420"/>
                    <a:pt x="5833110" y="3175000"/>
                  </a:cubicBezTo>
                  <a:cubicBezTo>
                    <a:pt x="5833110" y="4640580"/>
                    <a:pt x="4640580" y="5833110"/>
                    <a:pt x="3175000" y="5833110"/>
                  </a:cubicBezTo>
                  <a:close/>
                </a:path>
              </a:pathLst>
            </a:custGeom>
            <a:solidFill>
              <a:srgbClr val="270F53"/>
            </a:solidFill>
          </p:spPr>
        </p:sp>
      </p:grpSp>
      <p:sp>
        <p:nvSpPr>
          <p:cNvPr name="Freeform 17" id="17"/>
          <p:cNvSpPr/>
          <p:nvPr/>
        </p:nvSpPr>
        <p:spPr>
          <a:xfrm flipH="false" flipV="false" rot="0">
            <a:off x="7425324" y="6663262"/>
            <a:ext cx="2330077" cy="2330077"/>
          </a:xfrm>
          <a:custGeom>
            <a:avLst/>
            <a:gdLst/>
            <a:ahLst/>
            <a:cxnLst/>
            <a:rect r="r" b="b" t="t" l="l"/>
            <a:pathLst>
              <a:path h="2330077" w="2330077">
                <a:moveTo>
                  <a:pt x="0" y="0"/>
                </a:moveTo>
                <a:lnTo>
                  <a:pt x="2330077" y="0"/>
                </a:lnTo>
                <a:lnTo>
                  <a:pt x="2330077" y="2330077"/>
                </a:lnTo>
                <a:lnTo>
                  <a:pt x="0" y="233007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l="0" t="0" r="0" b="0"/>
            </a:stretch>
          </a:blipFill>
        </p:spPr>
      </p:sp>
      <p:sp>
        <p:nvSpPr>
          <p:cNvPr name="Freeform 18" id="18"/>
          <p:cNvSpPr/>
          <p:nvPr/>
        </p:nvSpPr>
        <p:spPr>
          <a:xfrm flipH="false" flipV="false" rot="0">
            <a:off x="3898489" y="6690448"/>
            <a:ext cx="3275410" cy="2302891"/>
          </a:xfrm>
          <a:custGeom>
            <a:avLst/>
            <a:gdLst/>
            <a:ahLst/>
            <a:cxnLst/>
            <a:rect r="r" b="b" t="t" l="l"/>
            <a:pathLst>
              <a:path h="2302891" w="3275410">
                <a:moveTo>
                  <a:pt x="0" y="0"/>
                </a:moveTo>
                <a:lnTo>
                  <a:pt x="3275410" y="0"/>
                </a:lnTo>
                <a:lnTo>
                  <a:pt x="3275410" y="2302891"/>
                </a:lnTo>
                <a:lnTo>
                  <a:pt x="0" y="2302891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l="0" t="0" r="0" b="0"/>
            </a:stretch>
          </a:blipFill>
        </p:spPr>
      </p:sp>
      <p:sp>
        <p:nvSpPr>
          <p:cNvPr name="TextBox 19" id="19"/>
          <p:cNvSpPr txBox="true"/>
          <p:nvPr/>
        </p:nvSpPr>
        <p:spPr>
          <a:xfrm rot="0">
            <a:off x="4006544" y="708072"/>
            <a:ext cx="5435861" cy="11521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 marL="0" indent="0" lvl="0">
              <a:lnSpc>
                <a:spcPts val="7602"/>
              </a:lnSpc>
            </a:pPr>
            <a:r>
              <a:rPr lang="en-US" sz="8174" spc="882">
                <a:solidFill>
                  <a:srgbClr val="231F20"/>
                </a:solidFill>
                <a:latin typeface="Codec Pro ExtraBold"/>
              </a:rPr>
              <a:t>GRACIAS</a:t>
            </a:r>
          </a:p>
        </p:txBody>
      </p:sp>
      <p:grpSp>
        <p:nvGrpSpPr>
          <p:cNvPr name="Group 20" id="20"/>
          <p:cNvGrpSpPr/>
          <p:nvPr/>
        </p:nvGrpSpPr>
        <p:grpSpPr>
          <a:xfrm rot="0">
            <a:off x="3827048" y="3434609"/>
            <a:ext cx="5857379" cy="834231"/>
            <a:chOff x="0" y="0"/>
            <a:chExt cx="7809838" cy="1112308"/>
          </a:xfrm>
        </p:grpSpPr>
        <p:sp>
          <p:nvSpPr>
            <p:cNvPr name="Freeform 21" id="21"/>
            <p:cNvSpPr/>
            <p:nvPr/>
          </p:nvSpPr>
          <p:spPr>
            <a:xfrm flipH="false" flipV="false" rot="0">
              <a:off x="0" y="599034"/>
              <a:ext cx="513274" cy="513274"/>
            </a:xfrm>
            <a:custGeom>
              <a:avLst/>
              <a:gdLst/>
              <a:ahLst/>
              <a:cxnLst/>
              <a:rect r="r" b="b" t="t" l="l"/>
              <a:pathLst>
                <a:path h="513274" w="513274">
                  <a:moveTo>
                    <a:pt x="0" y="0"/>
                  </a:moveTo>
                  <a:lnTo>
                    <a:pt x="513274" y="0"/>
                  </a:lnTo>
                  <a:lnTo>
                    <a:pt x="513274" y="513274"/>
                  </a:lnTo>
                  <a:lnTo>
                    <a:pt x="0" y="51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2" id="22"/>
            <p:cNvSpPr txBox="true"/>
            <p:nvPr/>
          </p:nvSpPr>
          <p:spPr>
            <a:xfrm rot="0">
              <a:off x="713666" y="551409"/>
              <a:ext cx="6417124" cy="4598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8"/>
                </a:lnSpc>
              </a:pPr>
              <a:r>
                <a:rPr lang="en-US" sz="2077">
                  <a:solidFill>
                    <a:srgbClr val="000000"/>
                  </a:solidFill>
                  <a:latin typeface="Open Sauce"/>
                </a:rPr>
                <a:t>cristina.moran8195@alumnos.udg.mx</a:t>
              </a:r>
            </a:p>
          </p:txBody>
        </p:sp>
        <p:sp>
          <p:nvSpPr>
            <p:cNvPr name="TextBox 23" id="23"/>
            <p:cNvSpPr txBox="true"/>
            <p:nvPr/>
          </p:nvSpPr>
          <p:spPr>
            <a:xfrm rot="0">
              <a:off x="0" y="-47625"/>
              <a:ext cx="7809838" cy="563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468"/>
                </a:lnSpc>
              </a:pPr>
              <a:r>
                <a:rPr lang="en-US" sz="2477">
                  <a:solidFill>
                    <a:srgbClr val="000000"/>
                  </a:solidFill>
                  <a:latin typeface="Montserrat Light Bold"/>
                </a:rPr>
                <a:t>Cristina Morán Mirabal</a:t>
              </a:r>
            </a:p>
          </p:txBody>
        </p:sp>
      </p:grpSp>
      <p:grpSp>
        <p:nvGrpSpPr>
          <p:cNvPr name="Group 24" id="24"/>
          <p:cNvGrpSpPr/>
          <p:nvPr/>
        </p:nvGrpSpPr>
        <p:grpSpPr>
          <a:xfrm rot="0">
            <a:off x="3795785" y="5443214"/>
            <a:ext cx="5857379" cy="834231"/>
            <a:chOff x="0" y="0"/>
            <a:chExt cx="7809838" cy="1112308"/>
          </a:xfrm>
        </p:grpSpPr>
        <p:sp>
          <p:nvSpPr>
            <p:cNvPr name="Freeform 25" id="25"/>
            <p:cNvSpPr/>
            <p:nvPr/>
          </p:nvSpPr>
          <p:spPr>
            <a:xfrm flipH="false" flipV="false" rot="0">
              <a:off x="0" y="599034"/>
              <a:ext cx="513274" cy="513274"/>
            </a:xfrm>
            <a:custGeom>
              <a:avLst/>
              <a:gdLst/>
              <a:ahLst/>
              <a:cxnLst/>
              <a:rect r="r" b="b" t="t" l="l"/>
              <a:pathLst>
                <a:path h="513274" w="513274">
                  <a:moveTo>
                    <a:pt x="0" y="0"/>
                  </a:moveTo>
                  <a:lnTo>
                    <a:pt x="513274" y="0"/>
                  </a:lnTo>
                  <a:lnTo>
                    <a:pt x="513274" y="513274"/>
                  </a:lnTo>
                  <a:lnTo>
                    <a:pt x="0" y="51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26" id="26"/>
            <p:cNvSpPr txBox="true"/>
            <p:nvPr/>
          </p:nvSpPr>
          <p:spPr>
            <a:xfrm rot="0">
              <a:off x="713666" y="551409"/>
              <a:ext cx="6602513" cy="4598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8"/>
                </a:lnSpc>
              </a:pPr>
              <a:r>
                <a:rPr lang="en-US" sz="2077">
                  <a:solidFill>
                    <a:srgbClr val="000000"/>
                  </a:solidFill>
                  <a:latin typeface="Open Sauce"/>
                </a:rPr>
                <a:t>darlan.barbosa8194@alumnos.udg.mx</a:t>
              </a:r>
            </a:p>
          </p:txBody>
        </p:sp>
        <p:sp>
          <p:nvSpPr>
            <p:cNvPr name="TextBox 27" id="27"/>
            <p:cNvSpPr txBox="true"/>
            <p:nvPr/>
          </p:nvSpPr>
          <p:spPr>
            <a:xfrm rot="0">
              <a:off x="0" y="-47625"/>
              <a:ext cx="7809838" cy="563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468"/>
                </a:lnSpc>
              </a:pPr>
              <a:r>
                <a:rPr lang="en-US" sz="2477">
                  <a:solidFill>
                    <a:srgbClr val="000000"/>
                  </a:solidFill>
                  <a:latin typeface="Montserrat Light Bold"/>
                </a:rPr>
                <a:t>Darlan Barbosa de Almeida</a:t>
              </a:r>
            </a:p>
          </p:txBody>
        </p:sp>
      </p:grpSp>
      <p:grpSp>
        <p:nvGrpSpPr>
          <p:cNvPr name="Group 28" id="28"/>
          <p:cNvGrpSpPr/>
          <p:nvPr/>
        </p:nvGrpSpPr>
        <p:grpSpPr>
          <a:xfrm rot="0">
            <a:off x="3795785" y="2431686"/>
            <a:ext cx="5857379" cy="834231"/>
            <a:chOff x="0" y="0"/>
            <a:chExt cx="7809838" cy="1112308"/>
          </a:xfrm>
        </p:grpSpPr>
        <p:sp>
          <p:nvSpPr>
            <p:cNvPr name="Freeform 29" id="29"/>
            <p:cNvSpPr/>
            <p:nvPr/>
          </p:nvSpPr>
          <p:spPr>
            <a:xfrm flipH="false" flipV="false" rot="0">
              <a:off x="0" y="599034"/>
              <a:ext cx="513274" cy="513274"/>
            </a:xfrm>
            <a:custGeom>
              <a:avLst/>
              <a:gdLst/>
              <a:ahLst/>
              <a:cxnLst/>
              <a:rect r="r" b="b" t="t" l="l"/>
              <a:pathLst>
                <a:path h="513274" w="513274">
                  <a:moveTo>
                    <a:pt x="0" y="0"/>
                  </a:moveTo>
                  <a:lnTo>
                    <a:pt x="513274" y="0"/>
                  </a:lnTo>
                  <a:lnTo>
                    <a:pt x="513274" y="513274"/>
                  </a:lnTo>
                  <a:lnTo>
                    <a:pt x="0" y="51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0" id="30"/>
            <p:cNvSpPr txBox="true"/>
            <p:nvPr/>
          </p:nvSpPr>
          <p:spPr>
            <a:xfrm rot="0">
              <a:off x="713666" y="551409"/>
              <a:ext cx="7096172" cy="4598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8"/>
                </a:lnSpc>
              </a:pPr>
              <a:r>
                <a:rPr lang="en-US" sz="2077">
                  <a:solidFill>
                    <a:srgbClr val="000000"/>
                  </a:solidFill>
                  <a:latin typeface="Open Sauce"/>
                </a:rPr>
                <a:t>andrea.ruvalcaba@academicos.udg.mx</a:t>
              </a:r>
            </a:p>
          </p:txBody>
        </p:sp>
        <p:sp>
          <p:nvSpPr>
            <p:cNvPr name="TextBox 31" id="31"/>
            <p:cNvSpPr txBox="true"/>
            <p:nvPr/>
          </p:nvSpPr>
          <p:spPr>
            <a:xfrm rot="0">
              <a:off x="0" y="-47625"/>
              <a:ext cx="7809838" cy="562294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468"/>
                </a:lnSpc>
              </a:pPr>
              <a:r>
                <a:rPr lang="en-US" sz="2477">
                  <a:solidFill>
                    <a:srgbClr val="000000"/>
                  </a:solidFill>
                  <a:latin typeface="Montserrat Light Bold"/>
                </a:rPr>
                <a:t>Andrea Ruvalcaba Castañeda</a:t>
              </a:r>
            </a:p>
          </p:txBody>
        </p:sp>
      </p:grpSp>
      <p:grpSp>
        <p:nvGrpSpPr>
          <p:cNvPr name="Group 32" id="32"/>
          <p:cNvGrpSpPr/>
          <p:nvPr/>
        </p:nvGrpSpPr>
        <p:grpSpPr>
          <a:xfrm rot="0">
            <a:off x="3795785" y="4437533"/>
            <a:ext cx="5857379" cy="834231"/>
            <a:chOff x="0" y="0"/>
            <a:chExt cx="7809838" cy="1112308"/>
          </a:xfrm>
        </p:grpSpPr>
        <p:sp>
          <p:nvSpPr>
            <p:cNvPr name="Freeform 33" id="33"/>
            <p:cNvSpPr/>
            <p:nvPr/>
          </p:nvSpPr>
          <p:spPr>
            <a:xfrm flipH="false" flipV="false" rot="0">
              <a:off x="0" y="599034"/>
              <a:ext cx="513274" cy="513274"/>
            </a:xfrm>
            <a:custGeom>
              <a:avLst/>
              <a:gdLst/>
              <a:ahLst/>
              <a:cxnLst/>
              <a:rect r="r" b="b" t="t" l="l"/>
              <a:pathLst>
                <a:path h="513274" w="513274">
                  <a:moveTo>
                    <a:pt x="0" y="0"/>
                  </a:moveTo>
                  <a:lnTo>
                    <a:pt x="513274" y="0"/>
                  </a:lnTo>
                  <a:lnTo>
                    <a:pt x="513274" y="513274"/>
                  </a:lnTo>
                  <a:lnTo>
                    <a:pt x="0" y="51327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7">
                <a:extLst>
                  <a:ext uri="{96DAC541-7B7A-43D3-8B79-37D633B846F1}">
                    <asvg:svgBlip xmlns:asvg="http://schemas.microsoft.com/office/drawing/2016/SVG/main" r:embed="rId8"/>
                  </a:ext>
                </a:extLst>
              </a:blip>
              <a:stretch>
                <a:fillRect l="0" t="0" r="0" b="0"/>
              </a:stretch>
            </a:blipFill>
          </p:spPr>
        </p:sp>
        <p:sp>
          <p:nvSpPr>
            <p:cNvPr name="TextBox 34" id="34"/>
            <p:cNvSpPr txBox="true"/>
            <p:nvPr/>
          </p:nvSpPr>
          <p:spPr>
            <a:xfrm rot="0">
              <a:off x="713666" y="551409"/>
              <a:ext cx="6602513" cy="459865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2908"/>
                </a:lnSpc>
              </a:pPr>
              <a:r>
                <a:rPr lang="en-US" sz="2077">
                  <a:solidFill>
                    <a:srgbClr val="000000"/>
                  </a:solidFill>
                  <a:latin typeface="Open Sauce"/>
                </a:rPr>
                <a:t>cesar.reyes8192@alumnos.udg.mx</a:t>
              </a:r>
            </a:p>
          </p:txBody>
        </p:sp>
        <p:sp>
          <p:nvSpPr>
            <p:cNvPr name="TextBox 35" id="35"/>
            <p:cNvSpPr txBox="true"/>
            <p:nvPr/>
          </p:nvSpPr>
          <p:spPr>
            <a:xfrm rot="0">
              <a:off x="0" y="-47625"/>
              <a:ext cx="7809838" cy="563413"/>
            </a:xfrm>
            <a:prstGeom prst="rect">
              <a:avLst/>
            </a:prstGeom>
          </p:spPr>
          <p:txBody>
            <a:bodyPr anchor="t" rtlCol="false" tIns="0" lIns="0" bIns="0" rIns="0">
              <a:spAutoFit/>
            </a:bodyPr>
            <a:lstStyle/>
            <a:p>
              <a:pPr>
                <a:lnSpc>
                  <a:spcPts val="3468"/>
                </a:lnSpc>
              </a:pPr>
              <a:r>
                <a:rPr lang="en-US" sz="2477">
                  <a:solidFill>
                    <a:srgbClr val="000000"/>
                  </a:solidFill>
                  <a:latin typeface="Montserrat Light Bold"/>
                </a:rPr>
                <a:t>Cesar Omar Reyes Valdez</a:t>
              </a:r>
            </a:p>
          </p:txBody>
        </p:sp>
      </p:grpSp>
    </p:spTree>
  </p:cSld>
  <p:clrMapOvr>
    <a:masterClrMapping/>
  </p:clrMapOvr>
</p:sld>
</file>

<file path=ppt/slides/slide3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0" y="0"/>
            <a:ext cx="18288000" cy="10287000"/>
          </a:xfrm>
          <a:custGeom>
            <a:avLst/>
            <a:gdLst/>
            <a:ahLst/>
            <a:cxnLst/>
            <a:rect r="r" b="b" t="t" l="l"/>
            <a:pathLst>
              <a:path h="10287000" w="18288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-9222" r="0" b="-9222"/>
            </a:stretch>
          </a:blipFill>
        </p:spPr>
      </p:sp>
      <p:sp>
        <p:nvSpPr>
          <p:cNvPr name="TextBox 3" id="3"/>
          <p:cNvSpPr txBox="true"/>
          <p:nvPr/>
        </p:nvSpPr>
        <p:spPr>
          <a:xfrm rot="0">
            <a:off x="2514961" y="2457638"/>
            <a:ext cx="13258078" cy="268586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6911"/>
              </a:lnSpc>
            </a:pPr>
            <a:r>
              <a:rPr lang="en-US" sz="5008" spc="490">
                <a:solidFill>
                  <a:srgbClr val="FFFFFF"/>
                </a:solidFill>
                <a:latin typeface="Codec Pro ExtraBold"/>
              </a:rPr>
              <a:t>COOPERACIÓN TÉCNICA PARA LA MEDICIÓN DE LA HUELLA HÍDRICA EN LA PRODUCCIÓN GLOBAL </a:t>
            </a:r>
          </a:p>
        </p:txBody>
      </p:sp>
      <p:sp>
        <p:nvSpPr>
          <p:cNvPr name="Freeform 4" id="4"/>
          <p:cNvSpPr/>
          <p:nvPr/>
        </p:nvSpPr>
        <p:spPr>
          <a:xfrm flipH="true" flipV="true" rot="0">
            <a:off x="-3801253" y="0"/>
            <a:ext cx="7602505" cy="6745495"/>
          </a:xfrm>
          <a:custGeom>
            <a:avLst/>
            <a:gdLst/>
            <a:ahLst/>
            <a:cxnLst/>
            <a:rect r="r" b="b" t="t" l="l"/>
            <a:pathLst>
              <a:path h="6745495" w="7602505">
                <a:moveTo>
                  <a:pt x="7602506" y="6745495"/>
                </a:moveTo>
                <a:lnTo>
                  <a:pt x="0" y="6745495"/>
                </a:lnTo>
                <a:lnTo>
                  <a:pt x="0" y="0"/>
                </a:lnTo>
                <a:lnTo>
                  <a:pt x="7602506" y="0"/>
                </a:lnTo>
                <a:lnTo>
                  <a:pt x="7602506" y="6745495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5" id="5"/>
          <p:cNvSpPr/>
          <p:nvPr/>
        </p:nvSpPr>
        <p:spPr>
          <a:xfrm flipH="true" flipV="false" rot="0">
            <a:off x="14486747" y="3541505"/>
            <a:ext cx="7602505" cy="6745495"/>
          </a:xfrm>
          <a:custGeom>
            <a:avLst/>
            <a:gdLst/>
            <a:ahLst/>
            <a:cxnLst/>
            <a:rect r="r" b="b" t="t" l="l"/>
            <a:pathLst>
              <a:path h="6745495" w="7602505">
                <a:moveTo>
                  <a:pt x="7602506" y="0"/>
                </a:moveTo>
                <a:lnTo>
                  <a:pt x="0" y="0"/>
                </a:lnTo>
                <a:lnTo>
                  <a:pt x="0" y="6745495"/>
                </a:lnTo>
                <a:lnTo>
                  <a:pt x="7602506" y="6745495"/>
                </a:lnTo>
                <a:lnTo>
                  <a:pt x="760250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6" id="6"/>
          <p:cNvSpPr txBox="true"/>
          <p:nvPr/>
        </p:nvSpPr>
        <p:spPr>
          <a:xfrm rot="0">
            <a:off x="4191694" y="5366723"/>
            <a:ext cx="9904611" cy="27003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ctr">
              <a:lnSpc>
                <a:spcPts val="4216"/>
              </a:lnSpc>
            </a:pPr>
            <a:r>
              <a:rPr lang="en-US" sz="3055" spc="299">
                <a:solidFill>
                  <a:srgbClr val="F5FFF5"/>
                </a:solidFill>
                <a:latin typeface="Open Sauce Bold"/>
              </a:rPr>
              <a:t>Cristina Morán</a:t>
            </a:r>
          </a:p>
          <a:p>
            <a:pPr algn="ctr">
              <a:lnSpc>
                <a:spcPts val="4216"/>
              </a:lnSpc>
            </a:pPr>
          </a:p>
          <a:p>
            <a:pPr algn="ctr">
              <a:lnSpc>
                <a:spcPts val="3250"/>
              </a:lnSpc>
            </a:pPr>
            <a:r>
              <a:rPr lang="en-US" sz="2355" spc="230">
                <a:solidFill>
                  <a:srgbClr val="F5FFF5"/>
                </a:solidFill>
                <a:latin typeface="Open Sauce Bold"/>
              </a:rPr>
              <a:t>Maestría en Relaciones Económicas Internacionales y Cooperación - AL-UE</a:t>
            </a:r>
          </a:p>
          <a:p>
            <a:pPr algn="ctr">
              <a:lnSpc>
                <a:spcPts val="3250"/>
              </a:lnSpc>
            </a:pPr>
          </a:p>
          <a:p>
            <a:pPr algn="ctr">
              <a:lnSpc>
                <a:spcPts val="3250"/>
              </a:lnSpc>
            </a:pPr>
            <a:r>
              <a:rPr lang="en-US" sz="2355" spc="230">
                <a:solidFill>
                  <a:srgbClr val="F5FFF5"/>
                </a:solidFill>
                <a:latin typeface="Open Sauce Bold"/>
              </a:rPr>
              <a:t>Universidad de Guadalajara</a:t>
            </a:r>
          </a:p>
        </p:txBody>
      </p:sp>
    </p:spTree>
  </p:cSld>
  <p:clrMapOvr>
    <a:masterClrMapping/>
  </p:clrMapOvr>
</p:sld>
</file>

<file path=ppt/slides/slide4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05555" y="2387454"/>
            <a:ext cx="380297" cy="362766"/>
            <a:chOff x="0" y="0"/>
            <a:chExt cx="587326" cy="5602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474751" y="2387454"/>
            <a:ext cx="380297" cy="362766"/>
            <a:chOff x="0" y="0"/>
            <a:chExt cx="587326" cy="56025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842043" y="2387454"/>
            <a:ext cx="380297" cy="362766"/>
            <a:chOff x="0" y="0"/>
            <a:chExt cx="587326" cy="56025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209335" y="2387454"/>
            <a:ext cx="380297" cy="362766"/>
            <a:chOff x="0" y="0"/>
            <a:chExt cx="587326" cy="56025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name="TextBox 10" id="10"/>
          <p:cNvSpPr txBox="true"/>
          <p:nvPr/>
        </p:nvSpPr>
        <p:spPr>
          <a:xfrm rot="0">
            <a:off x="1903977" y="1963455"/>
            <a:ext cx="6534273" cy="1583055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0">
              <a:lnSpc>
                <a:spcPts val="3959"/>
              </a:lnSpc>
              <a:spcBef>
                <a:spcPct val="0"/>
              </a:spcBef>
            </a:pPr>
            <a:r>
              <a:rPr lang="en-US" sz="3999" spc="139">
                <a:solidFill>
                  <a:srgbClr val="040506"/>
                </a:solidFill>
                <a:latin typeface="Codec Pro ExtraBold"/>
              </a:rPr>
              <a:t>Importancia del uso del agua en la producción mundial</a:t>
            </a:r>
          </a:p>
        </p:txBody>
      </p:sp>
      <p:sp>
        <p:nvSpPr>
          <p:cNvPr name="Freeform 11" id="11"/>
          <p:cNvSpPr/>
          <p:nvPr/>
        </p:nvSpPr>
        <p:spPr>
          <a:xfrm flipH="false" flipV="false" rot="-10800000">
            <a:off x="-305814" y="-323115"/>
            <a:ext cx="8744064" cy="2511931"/>
          </a:xfrm>
          <a:custGeom>
            <a:avLst/>
            <a:gdLst/>
            <a:ahLst/>
            <a:cxnLst/>
            <a:rect r="r" b="b" t="t" l="l"/>
            <a:pathLst>
              <a:path h="2511931" w="8744064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2" id="12"/>
          <p:cNvSpPr/>
          <p:nvPr/>
        </p:nvSpPr>
        <p:spPr>
          <a:xfrm flipH="false" flipV="false" rot="0">
            <a:off x="9339233" y="3790491"/>
            <a:ext cx="7250398" cy="6050950"/>
          </a:xfrm>
          <a:custGeom>
            <a:avLst/>
            <a:gdLst/>
            <a:ahLst/>
            <a:cxnLst/>
            <a:rect r="r" b="b" t="t" l="l"/>
            <a:pathLst>
              <a:path h="6050950" w="7250398">
                <a:moveTo>
                  <a:pt x="0" y="0"/>
                </a:moveTo>
                <a:lnTo>
                  <a:pt x="7250399" y="0"/>
                </a:lnTo>
                <a:lnTo>
                  <a:pt x="7250399" y="6050949"/>
                </a:lnTo>
                <a:lnTo>
                  <a:pt x="0" y="605094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3" id="13"/>
          <p:cNvSpPr txBox="true"/>
          <p:nvPr/>
        </p:nvSpPr>
        <p:spPr>
          <a:xfrm rot="0">
            <a:off x="1903977" y="4047003"/>
            <a:ext cx="6534273" cy="1873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83"/>
              </a:lnSpc>
              <a:spcBef>
                <a:spcPct val="0"/>
              </a:spcBef>
            </a:pPr>
            <a:r>
              <a:rPr lang="en-US" sz="1800" spc="176">
                <a:solidFill>
                  <a:srgbClr val="231F20"/>
                </a:solidFill>
                <a:latin typeface="Open Sauce"/>
              </a:rPr>
              <a:t>La idea de reflexionar sobre el </a:t>
            </a:r>
            <a:r>
              <a:rPr lang="en-US" sz="1800" spc="176">
                <a:solidFill>
                  <a:srgbClr val="231F20"/>
                </a:solidFill>
                <a:latin typeface="Open Sauce Bold"/>
              </a:rPr>
              <a:t>uso del agua</a:t>
            </a:r>
            <a:r>
              <a:rPr lang="en-US" sz="1800" spc="176">
                <a:solidFill>
                  <a:srgbClr val="231F20"/>
                </a:solidFill>
                <a:latin typeface="Open Sauce"/>
              </a:rPr>
              <a:t> en las cadenas de suministro ha ganado peso tras la introducción de los conceptos de, </a:t>
            </a:r>
            <a:r>
              <a:rPr lang="en-US" sz="1800" spc="176">
                <a:solidFill>
                  <a:srgbClr val="231F20"/>
                </a:solidFill>
                <a:latin typeface="Open Sauce Bold"/>
              </a:rPr>
              <a:t>agua virtual</a:t>
            </a:r>
            <a:r>
              <a:rPr lang="en-US" sz="1800" spc="176">
                <a:solidFill>
                  <a:srgbClr val="231F20"/>
                </a:solidFill>
                <a:latin typeface="Open Sauce"/>
              </a:rPr>
              <a:t> creado por John Anthony Allan en 1993, y </a:t>
            </a:r>
            <a:r>
              <a:rPr lang="en-US" sz="1800" spc="176">
                <a:solidFill>
                  <a:srgbClr val="231F20"/>
                </a:solidFill>
                <a:latin typeface="Open Sauce Bold"/>
              </a:rPr>
              <a:t>huella hídrica</a:t>
            </a:r>
            <a:r>
              <a:rPr lang="en-US" sz="1800" spc="176">
                <a:solidFill>
                  <a:srgbClr val="231F20"/>
                </a:solidFill>
                <a:latin typeface="Open Sauce"/>
              </a:rPr>
              <a:t> formulado por Arjen Hoekstra en 2002. </a:t>
            </a:r>
          </a:p>
        </p:txBody>
      </p:sp>
      <p:sp>
        <p:nvSpPr>
          <p:cNvPr name="TextBox 14" id="14"/>
          <p:cNvSpPr txBox="true"/>
          <p:nvPr/>
        </p:nvSpPr>
        <p:spPr>
          <a:xfrm rot="0">
            <a:off x="1903977" y="6244701"/>
            <a:ext cx="6534273" cy="34450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83"/>
              </a:lnSpc>
            </a:pPr>
            <a:r>
              <a:rPr lang="en-US" sz="1800" spc="176">
                <a:solidFill>
                  <a:srgbClr val="231F20"/>
                </a:solidFill>
                <a:latin typeface="Open Sauce"/>
              </a:rPr>
              <a:t>“Agua virtual” toda el agua dulce que se consume o transforma para producir bienes o servicios en su punto de origen, y que luego se comercializa a través de líneas internacionales integradas en estos bienes o servicios.</a:t>
            </a:r>
          </a:p>
          <a:p>
            <a:pPr algn="just">
              <a:lnSpc>
                <a:spcPts val="2483"/>
              </a:lnSpc>
            </a:pPr>
          </a:p>
          <a:p>
            <a:pPr algn="just">
              <a:lnSpc>
                <a:spcPts val="2483"/>
              </a:lnSpc>
            </a:pPr>
          </a:p>
          <a:p>
            <a:pPr algn="just" marL="0" indent="0" lvl="0">
              <a:lnSpc>
                <a:spcPts val="2483"/>
              </a:lnSpc>
              <a:spcBef>
                <a:spcPct val="0"/>
              </a:spcBef>
            </a:pPr>
            <a:r>
              <a:rPr lang="en-US" sz="1800" spc="176">
                <a:solidFill>
                  <a:srgbClr val="231F20"/>
                </a:solidFill>
                <a:latin typeface="Open Sauce"/>
              </a:rPr>
              <a:t>El concepto de huella hídrica considera, según Hoekstra: “el consumo total de agua, las características del clima y la eficiencia al utilizar este recurso” </a:t>
            </a:r>
          </a:p>
        </p:txBody>
      </p:sp>
    </p:spTree>
  </p:cSld>
  <p:clrMapOvr>
    <a:masterClrMapping/>
  </p:clrMapOvr>
</p:sld>
</file>

<file path=ppt/slides/slide5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bg>
      <p:bgPr>
        <a:solidFill>
          <a:srgbClr val="FDFBFB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>
            <a:grpSpLocks noChangeAspect="true"/>
          </p:cNvGrpSpPr>
          <p:nvPr/>
        </p:nvGrpSpPr>
        <p:grpSpPr>
          <a:xfrm rot="0">
            <a:off x="45435" y="75735"/>
            <a:ext cx="9551719" cy="5372843"/>
            <a:chOff x="0" y="0"/>
            <a:chExt cx="6089457" cy="342532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solidFill>
              <a:srgbClr val="F9D549"/>
            </a:solidFill>
          </p:spPr>
        </p:sp>
        <p:sp>
          <p:nvSpPr>
            <p:cNvPr name="Freeform 4" id="4"/>
            <p:cNvSpPr/>
            <p:nvPr/>
          </p:nvSpPr>
          <p:spPr>
            <a:xfrm flipH="false" flipV="false" rot="0">
              <a:off x="0" y="0"/>
              <a:ext cx="6089457" cy="3425320"/>
            </a:xfrm>
            <a:custGeom>
              <a:avLst/>
              <a:gdLst/>
              <a:ahLst/>
              <a:cxnLst/>
              <a:rect r="r" b="b" t="t" l="l"/>
              <a:pathLst>
                <a:path h="3425320" w="6089457">
                  <a:moveTo>
                    <a:pt x="0" y="3425320"/>
                  </a:moveTo>
                  <a:lnTo>
                    <a:pt x="0" y="0"/>
                  </a:lnTo>
                  <a:lnTo>
                    <a:pt x="6089457" y="0"/>
                  </a:lnTo>
                  <a:cubicBezTo>
                    <a:pt x="4059638" y="1141773"/>
                    <a:pt x="2029819" y="2283546"/>
                    <a:pt x="0" y="3425320"/>
                  </a:cubicBezTo>
                  <a:close/>
                </a:path>
              </a:pathLst>
            </a:custGeom>
            <a:blipFill>
              <a:blip r:embed="rId2"/>
              <a:stretch>
                <a:fillRect l="0" t="-9222" r="0" b="-9222"/>
              </a:stretch>
            </a:blipFill>
          </p:spPr>
        </p:sp>
      </p:grpSp>
      <p:grpSp>
        <p:nvGrpSpPr>
          <p:cNvPr name="Group 5" id="5"/>
          <p:cNvGrpSpPr/>
          <p:nvPr/>
        </p:nvGrpSpPr>
        <p:grpSpPr>
          <a:xfrm rot="-1660488">
            <a:off x="-4233206" y="5189176"/>
            <a:ext cx="8282376" cy="404757"/>
            <a:chOff x="0" y="0"/>
            <a:chExt cx="2181367" cy="106603"/>
          </a:xfrm>
        </p:grpSpPr>
        <p:sp>
          <p:nvSpPr>
            <p:cNvPr name="Freeform 6" id="6"/>
            <p:cNvSpPr/>
            <p:nvPr/>
          </p:nvSpPr>
          <p:spPr>
            <a:xfrm flipH="false" flipV="false" rot="0">
              <a:off x="0" y="0"/>
              <a:ext cx="2181366" cy="106603"/>
            </a:xfrm>
            <a:custGeom>
              <a:avLst/>
              <a:gdLst/>
              <a:ahLst/>
              <a:cxnLst/>
              <a:rect r="r" b="b" t="t" l="l"/>
              <a:pathLst>
                <a:path h="106603" w="2181366">
                  <a:moveTo>
                    <a:pt x="0" y="0"/>
                  </a:moveTo>
                  <a:lnTo>
                    <a:pt x="2181366" y="0"/>
                  </a:lnTo>
                  <a:lnTo>
                    <a:pt x="2181366" y="106603"/>
                  </a:lnTo>
                  <a:lnTo>
                    <a:pt x="0" y="106603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7" id="7"/>
            <p:cNvSpPr txBox="true"/>
            <p:nvPr/>
          </p:nvSpPr>
          <p:spPr>
            <a:xfrm>
              <a:off x="0" y="-19050"/>
              <a:ext cx="2181367" cy="125653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8" id="8"/>
          <p:cNvGrpSpPr/>
          <p:nvPr/>
        </p:nvGrpSpPr>
        <p:grpSpPr>
          <a:xfrm rot="-1747322">
            <a:off x="3921959" y="1003562"/>
            <a:ext cx="8282376" cy="111180"/>
            <a:chOff x="0" y="0"/>
            <a:chExt cx="2181367" cy="2928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181366" cy="29282"/>
            </a:xfrm>
            <a:custGeom>
              <a:avLst/>
              <a:gdLst/>
              <a:ahLst/>
              <a:cxnLst/>
              <a:rect r="r" b="b" t="t" l="l"/>
              <a:pathLst>
                <a:path h="29282" w="2181366">
                  <a:moveTo>
                    <a:pt x="0" y="0"/>
                  </a:moveTo>
                  <a:lnTo>
                    <a:pt x="2181366" y="0"/>
                  </a:lnTo>
                  <a:lnTo>
                    <a:pt x="2181366" y="29282"/>
                  </a:lnTo>
                  <a:lnTo>
                    <a:pt x="0" y="29282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10" id="10"/>
            <p:cNvSpPr txBox="true"/>
            <p:nvPr/>
          </p:nvSpPr>
          <p:spPr>
            <a:xfrm>
              <a:off x="0" y="-19050"/>
              <a:ext cx="2181367" cy="48332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11" id="11"/>
          <p:cNvGrpSpPr/>
          <p:nvPr/>
        </p:nvGrpSpPr>
        <p:grpSpPr>
          <a:xfrm rot="0">
            <a:off x="12691275" y="2179745"/>
            <a:ext cx="4486336" cy="1594049"/>
            <a:chOff x="0" y="0"/>
            <a:chExt cx="4073040" cy="1447200"/>
          </a:xfrm>
        </p:grpSpPr>
        <p:sp>
          <p:nvSpPr>
            <p:cNvPr name="Freeform 12" id="12"/>
            <p:cNvSpPr/>
            <p:nvPr/>
          </p:nvSpPr>
          <p:spPr>
            <a:xfrm flipH="false" flipV="false" rot="0">
              <a:off x="0" y="0"/>
              <a:ext cx="4073017" cy="1447165"/>
            </a:xfrm>
            <a:custGeom>
              <a:avLst/>
              <a:gdLst/>
              <a:ahLst/>
              <a:cxnLst/>
              <a:rect r="r" b="b" t="t" l="l"/>
              <a:pathLst>
                <a:path h="1447165" w="4073017">
                  <a:moveTo>
                    <a:pt x="33492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49244" y="1447165"/>
                    <a:pt x="3349244" y="1447165"/>
                    <a:pt x="3349244" y="1447165"/>
                  </a:cubicBezTo>
                  <a:cubicBezTo>
                    <a:pt x="3747897" y="1447165"/>
                    <a:pt x="4073017" y="1122172"/>
                    <a:pt x="4073017" y="723519"/>
                  </a:cubicBezTo>
                  <a:cubicBezTo>
                    <a:pt x="4073017" y="324866"/>
                    <a:pt x="3747897" y="0"/>
                    <a:pt x="3349244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13" id="13"/>
          <p:cNvGrpSpPr/>
          <p:nvPr/>
        </p:nvGrpSpPr>
        <p:grpSpPr>
          <a:xfrm rot="0">
            <a:off x="11638092" y="1512782"/>
            <a:ext cx="2264977" cy="2263391"/>
            <a:chOff x="0" y="0"/>
            <a:chExt cx="2056320" cy="2054880"/>
          </a:xfrm>
        </p:grpSpPr>
        <p:sp>
          <p:nvSpPr>
            <p:cNvPr name="Freeform 14" id="14"/>
            <p:cNvSpPr/>
            <p:nvPr/>
          </p:nvSpPr>
          <p:spPr>
            <a:xfrm flipH="false" flipV="false" rot="0">
              <a:off x="0" y="0"/>
              <a:ext cx="2056384" cy="2054860"/>
            </a:xfrm>
            <a:custGeom>
              <a:avLst/>
              <a:gdLst/>
              <a:ahLst/>
              <a:cxnLst/>
              <a:rect r="r" b="b" t="t" l="l"/>
              <a:pathLst>
                <a:path h="2054860" w="2056384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15" id="15"/>
          <p:cNvGrpSpPr/>
          <p:nvPr/>
        </p:nvGrpSpPr>
        <p:grpSpPr>
          <a:xfrm rot="0">
            <a:off x="10928304" y="4033124"/>
            <a:ext cx="4490302" cy="1596428"/>
            <a:chOff x="0" y="0"/>
            <a:chExt cx="4076640" cy="1449360"/>
          </a:xfrm>
        </p:grpSpPr>
        <p:sp>
          <p:nvSpPr>
            <p:cNvPr name="Freeform 16" id="16"/>
            <p:cNvSpPr/>
            <p:nvPr/>
          </p:nvSpPr>
          <p:spPr>
            <a:xfrm flipH="false" flipV="false" rot="0">
              <a:off x="0" y="0"/>
              <a:ext cx="4076573" cy="1449324"/>
            </a:xfrm>
            <a:custGeom>
              <a:avLst/>
              <a:gdLst/>
              <a:ahLst/>
              <a:cxnLst/>
              <a:rect r="r" b="b" t="t" l="l"/>
              <a:pathLst>
                <a:path h="1449324" w="4076573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17" id="17"/>
          <p:cNvGrpSpPr/>
          <p:nvPr/>
        </p:nvGrpSpPr>
        <p:grpSpPr>
          <a:xfrm rot="0">
            <a:off x="9871949" y="3363782"/>
            <a:ext cx="2267356" cy="2265770"/>
            <a:chOff x="0" y="0"/>
            <a:chExt cx="2058480" cy="2057040"/>
          </a:xfrm>
        </p:grpSpPr>
        <p:sp>
          <p:nvSpPr>
            <p:cNvPr name="Freeform 18" id="18"/>
            <p:cNvSpPr/>
            <p:nvPr/>
          </p:nvSpPr>
          <p:spPr>
            <a:xfrm flipH="false" flipV="false" rot="0">
              <a:off x="0" y="0"/>
              <a:ext cx="2058416" cy="2057146"/>
            </a:xfrm>
            <a:custGeom>
              <a:avLst/>
              <a:gdLst/>
              <a:ahLst/>
              <a:cxnLst/>
              <a:rect r="r" b="b" t="t" l="l"/>
              <a:pathLst>
                <a:path h="2057146" w="205841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19" id="19"/>
          <p:cNvGrpSpPr/>
          <p:nvPr/>
        </p:nvGrpSpPr>
        <p:grpSpPr>
          <a:xfrm rot="0">
            <a:off x="9190711" y="5888883"/>
            <a:ext cx="4489509" cy="1594842"/>
            <a:chOff x="0" y="0"/>
            <a:chExt cx="4075920" cy="1447920"/>
          </a:xfrm>
        </p:grpSpPr>
        <p:sp>
          <p:nvSpPr>
            <p:cNvPr name="Freeform 20" id="20"/>
            <p:cNvSpPr/>
            <p:nvPr/>
          </p:nvSpPr>
          <p:spPr>
            <a:xfrm flipH="false" flipV="false" rot="0">
              <a:off x="0" y="0"/>
              <a:ext cx="4075811" cy="1447927"/>
            </a:xfrm>
            <a:custGeom>
              <a:avLst/>
              <a:gdLst/>
              <a:ahLst/>
              <a:cxnLst/>
              <a:rect r="r" b="b" t="t" l="l"/>
              <a:pathLst>
                <a:path h="1447927" w="4075811">
                  <a:moveTo>
                    <a:pt x="33515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3351530" y="1447927"/>
                    <a:pt x="3351530" y="1447927"/>
                    <a:pt x="3351530" y="1447927"/>
                  </a:cubicBezTo>
                  <a:cubicBezTo>
                    <a:pt x="3750564" y="1447927"/>
                    <a:pt x="4075811" y="1122807"/>
                    <a:pt x="4075811" y="724027"/>
                  </a:cubicBezTo>
                  <a:cubicBezTo>
                    <a:pt x="4075811" y="325247"/>
                    <a:pt x="3750564" y="0"/>
                    <a:pt x="3351530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21" id="21"/>
          <p:cNvGrpSpPr/>
          <p:nvPr/>
        </p:nvGrpSpPr>
        <p:grpSpPr>
          <a:xfrm rot="0">
            <a:off x="8001122" y="5217162"/>
            <a:ext cx="2264184" cy="2264184"/>
            <a:chOff x="0" y="0"/>
            <a:chExt cx="2055600" cy="2055600"/>
          </a:xfrm>
        </p:grpSpPr>
        <p:sp>
          <p:nvSpPr>
            <p:cNvPr name="Freeform 22" id="22"/>
            <p:cNvSpPr/>
            <p:nvPr/>
          </p:nvSpPr>
          <p:spPr>
            <a:xfrm flipH="false" flipV="false" rot="0">
              <a:off x="0" y="0"/>
              <a:ext cx="2055622" cy="2055622"/>
            </a:xfrm>
            <a:custGeom>
              <a:avLst/>
              <a:gdLst/>
              <a:ahLst/>
              <a:cxnLst/>
              <a:rect r="r" b="b" t="t" l="l"/>
              <a:pathLst>
                <a:path h="2055622" w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23" id="23"/>
          <p:cNvGrpSpPr/>
          <p:nvPr/>
        </p:nvGrpSpPr>
        <p:grpSpPr>
          <a:xfrm rot="0">
            <a:off x="7353193" y="7739090"/>
            <a:ext cx="4487922" cy="1594049"/>
            <a:chOff x="0" y="0"/>
            <a:chExt cx="4074480" cy="1447200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4074414" cy="1447165"/>
            </a:xfrm>
            <a:custGeom>
              <a:avLst/>
              <a:gdLst/>
              <a:ahLst/>
              <a:cxnLst/>
              <a:rect r="r" b="b" t="t" l="l"/>
              <a:pathLst>
                <a:path h="1447165" w="4074414">
                  <a:moveTo>
                    <a:pt x="33503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50387" y="1447165"/>
                    <a:pt x="3350387" y="1447165"/>
                    <a:pt x="3350387" y="1447165"/>
                  </a:cubicBezTo>
                  <a:cubicBezTo>
                    <a:pt x="3749294" y="1447165"/>
                    <a:pt x="4074414" y="1122172"/>
                    <a:pt x="4074414" y="723519"/>
                  </a:cubicBezTo>
                  <a:cubicBezTo>
                    <a:pt x="4074414" y="324866"/>
                    <a:pt x="3749294" y="0"/>
                    <a:pt x="3350387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25" id="25"/>
          <p:cNvGrpSpPr/>
          <p:nvPr/>
        </p:nvGrpSpPr>
        <p:grpSpPr>
          <a:xfrm rot="0">
            <a:off x="6238151" y="7067369"/>
            <a:ext cx="2263391" cy="2265770"/>
            <a:chOff x="0" y="0"/>
            <a:chExt cx="2054880" cy="2057040"/>
          </a:xfrm>
        </p:grpSpPr>
        <p:sp>
          <p:nvSpPr>
            <p:cNvPr name="Freeform 26" id="26"/>
            <p:cNvSpPr/>
            <p:nvPr/>
          </p:nvSpPr>
          <p:spPr>
            <a:xfrm flipH="false" flipV="false" rot="0">
              <a:off x="0" y="0"/>
              <a:ext cx="2054860" cy="2057146"/>
            </a:xfrm>
            <a:custGeom>
              <a:avLst/>
              <a:gdLst/>
              <a:ahLst/>
              <a:cxnLst/>
              <a:rect r="r" b="b" t="t" l="l"/>
              <a:pathLst>
                <a:path h="2057146" w="2054860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name="Freeform 27" id="27"/>
          <p:cNvSpPr/>
          <p:nvPr/>
        </p:nvSpPr>
        <p:spPr>
          <a:xfrm flipH="false" flipV="false" rot="0">
            <a:off x="6781296" y="7639659"/>
            <a:ext cx="1177102" cy="1121189"/>
          </a:xfrm>
          <a:custGeom>
            <a:avLst/>
            <a:gdLst/>
            <a:ahLst/>
            <a:cxnLst/>
            <a:rect r="r" b="b" t="t" l="l"/>
            <a:pathLst>
              <a:path h="1121189" w="1177102">
                <a:moveTo>
                  <a:pt x="0" y="0"/>
                </a:moveTo>
                <a:lnTo>
                  <a:pt x="1177102" y="0"/>
                </a:lnTo>
                <a:lnTo>
                  <a:pt x="1177102" y="1121190"/>
                </a:lnTo>
                <a:lnTo>
                  <a:pt x="0" y="112119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8" id="28"/>
          <p:cNvSpPr/>
          <p:nvPr/>
        </p:nvSpPr>
        <p:spPr>
          <a:xfrm flipH="false" flipV="false" rot="0">
            <a:off x="8792556" y="5810297"/>
            <a:ext cx="796309" cy="1077914"/>
          </a:xfrm>
          <a:custGeom>
            <a:avLst/>
            <a:gdLst/>
            <a:ahLst/>
            <a:cxnLst/>
            <a:rect r="r" b="b" t="t" l="l"/>
            <a:pathLst>
              <a:path h="1077914" w="796309">
                <a:moveTo>
                  <a:pt x="0" y="0"/>
                </a:moveTo>
                <a:lnTo>
                  <a:pt x="796309" y="0"/>
                </a:lnTo>
                <a:lnTo>
                  <a:pt x="796309" y="1077914"/>
                </a:lnTo>
                <a:lnTo>
                  <a:pt x="0" y="107791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9" id="29"/>
          <p:cNvSpPr/>
          <p:nvPr/>
        </p:nvSpPr>
        <p:spPr>
          <a:xfrm flipH="false" flipV="false" rot="0">
            <a:off x="10284340" y="4001097"/>
            <a:ext cx="1442575" cy="1009802"/>
          </a:xfrm>
          <a:custGeom>
            <a:avLst/>
            <a:gdLst/>
            <a:ahLst/>
            <a:cxnLst/>
            <a:rect r="r" b="b" t="t" l="l"/>
            <a:pathLst>
              <a:path h="1009802" w="1442575">
                <a:moveTo>
                  <a:pt x="0" y="0"/>
                </a:moveTo>
                <a:lnTo>
                  <a:pt x="1442574" y="0"/>
                </a:lnTo>
                <a:lnTo>
                  <a:pt x="1442574" y="1009802"/>
                </a:lnTo>
                <a:lnTo>
                  <a:pt x="0" y="1009802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30" id="30"/>
          <p:cNvSpPr/>
          <p:nvPr/>
        </p:nvSpPr>
        <p:spPr>
          <a:xfrm flipH="false" flipV="false" rot="0">
            <a:off x="12349656" y="1918746"/>
            <a:ext cx="841848" cy="1451463"/>
          </a:xfrm>
          <a:custGeom>
            <a:avLst/>
            <a:gdLst/>
            <a:ahLst/>
            <a:cxnLst/>
            <a:rect r="r" b="b" t="t" l="l"/>
            <a:pathLst>
              <a:path h="1451463" w="841848">
                <a:moveTo>
                  <a:pt x="0" y="0"/>
                </a:moveTo>
                <a:lnTo>
                  <a:pt x="841849" y="0"/>
                </a:lnTo>
                <a:lnTo>
                  <a:pt x="841849" y="1451463"/>
                </a:lnTo>
                <a:lnTo>
                  <a:pt x="0" y="145146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TextBox 31" id="31"/>
          <p:cNvSpPr txBox="true"/>
          <p:nvPr/>
        </p:nvSpPr>
        <p:spPr>
          <a:xfrm rot="0">
            <a:off x="8745932" y="7997381"/>
            <a:ext cx="2259695" cy="930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388620" indent="-194310" lvl="1">
              <a:lnSpc>
                <a:spcPts val="2483"/>
              </a:lnSpc>
              <a:buFont typeface="Arial"/>
              <a:buChar char="•"/>
            </a:pPr>
            <a:r>
              <a:rPr lang="en-US" sz="1800" spc="176">
                <a:solidFill>
                  <a:srgbClr val="231F20"/>
                </a:solidFill>
                <a:latin typeface="Open Sauce Bold"/>
              </a:rPr>
              <a:t>Aumento del comercio agrícola 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0505194" y="6175552"/>
            <a:ext cx="2732632" cy="616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483"/>
              </a:lnSpc>
              <a:spcBef>
                <a:spcPct val="0"/>
              </a:spcBef>
            </a:pPr>
            <a:r>
              <a:rPr lang="en-US" sz="1800" spc="176" u="none">
                <a:solidFill>
                  <a:srgbClr val="231F20"/>
                </a:solidFill>
                <a:latin typeface="Open Sauce Bold"/>
              </a:rPr>
              <a:t>2. Comercio virtual de agua</a:t>
            </a:r>
          </a:p>
        </p:txBody>
      </p:sp>
      <p:sp>
        <p:nvSpPr>
          <p:cNvPr name="TextBox 33" id="33"/>
          <p:cNvSpPr txBox="true"/>
          <p:nvPr/>
        </p:nvSpPr>
        <p:spPr>
          <a:xfrm rot="0">
            <a:off x="12377430" y="4333142"/>
            <a:ext cx="2732632" cy="930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483"/>
              </a:lnSpc>
              <a:spcBef>
                <a:spcPct val="0"/>
              </a:spcBef>
            </a:pPr>
            <a:r>
              <a:rPr lang="en-US" sz="1800" spc="176">
                <a:solidFill>
                  <a:srgbClr val="231F20"/>
                </a:solidFill>
                <a:latin typeface="Open Sauce Bold"/>
              </a:rPr>
              <a:t>3. Escasez de agua y seguridad alimentaria-ODS 2</a:t>
            </a:r>
          </a:p>
        </p:txBody>
      </p:sp>
      <p:sp>
        <p:nvSpPr>
          <p:cNvPr name="TextBox 34" id="34"/>
          <p:cNvSpPr txBox="true"/>
          <p:nvPr/>
        </p:nvSpPr>
        <p:spPr>
          <a:xfrm rot="0">
            <a:off x="14052289" y="2340118"/>
            <a:ext cx="2732632" cy="1244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2483"/>
              </a:lnSpc>
              <a:spcBef>
                <a:spcPct val="0"/>
              </a:spcBef>
            </a:pPr>
            <a:r>
              <a:rPr lang="en-US" sz="1800" spc="176">
                <a:solidFill>
                  <a:srgbClr val="231F20"/>
                </a:solidFill>
                <a:latin typeface="Open Sauce Bold"/>
              </a:rPr>
              <a:t>4. Desvincular crecimiento económico y uso de recursos-ODS 8</a:t>
            </a:r>
          </a:p>
        </p:txBody>
      </p:sp>
      <p:sp>
        <p:nvSpPr>
          <p:cNvPr name="TextBox 35" id="35"/>
          <p:cNvSpPr txBox="true"/>
          <p:nvPr/>
        </p:nvSpPr>
        <p:spPr>
          <a:xfrm rot="0">
            <a:off x="608539" y="5648602"/>
            <a:ext cx="5488313" cy="1034796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3762"/>
              </a:lnSpc>
            </a:pPr>
            <a:r>
              <a:rPr lang="en-US" sz="3800" spc="133">
                <a:solidFill>
                  <a:srgbClr val="040506"/>
                </a:solidFill>
                <a:latin typeface="Codec Pro ExtraBold"/>
              </a:rPr>
              <a:t>Huella hídrica a nivel global-Agenda 2030</a:t>
            </a:r>
          </a:p>
        </p:txBody>
      </p:sp>
      <p:sp>
        <p:nvSpPr>
          <p:cNvPr name="TextBox 36" id="36"/>
          <p:cNvSpPr txBox="true"/>
          <p:nvPr/>
        </p:nvSpPr>
        <p:spPr>
          <a:xfrm rot="0">
            <a:off x="608539" y="6918077"/>
            <a:ext cx="5362912" cy="250150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83"/>
              </a:lnSpc>
            </a:pPr>
            <a:r>
              <a:rPr lang="en-US" sz="1800" spc="176">
                <a:solidFill>
                  <a:srgbClr val="231F20"/>
                </a:solidFill>
                <a:latin typeface="Open Sauce"/>
              </a:rPr>
              <a:t>La globalización y la huella hídrica en la agricultura se encuentran estrechamente relacionadas, y comprender esta relación es crucial para abordar </a:t>
            </a:r>
            <a:r>
              <a:rPr lang="en-US" sz="1800" spc="176">
                <a:solidFill>
                  <a:srgbClr val="231F20"/>
                </a:solidFill>
                <a:latin typeface="Open Sauce Bold"/>
              </a:rPr>
              <a:t>la escasez de agua y la sostenibilidad </a:t>
            </a:r>
            <a:r>
              <a:rPr lang="en-US" sz="1800" spc="176">
                <a:solidFill>
                  <a:srgbClr val="231F20"/>
                </a:solidFill>
                <a:latin typeface="Open Sauce"/>
              </a:rPr>
              <a:t>en un mundo globalizado.</a:t>
            </a:r>
          </a:p>
          <a:p>
            <a:pPr>
              <a:lnSpc>
                <a:spcPts val="2546"/>
              </a:lnSpc>
            </a:pPr>
          </a:p>
        </p:txBody>
      </p:sp>
    </p:spTree>
  </p:cSld>
  <p:clrMapOvr>
    <a:masterClrMapping/>
  </p:clrMapOvr>
</p:sld>
</file>

<file path=ppt/slides/slide6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05555" y="2387454"/>
            <a:ext cx="380297" cy="362766"/>
            <a:chOff x="0" y="0"/>
            <a:chExt cx="587326" cy="5602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474751" y="2387454"/>
            <a:ext cx="380297" cy="362766"/>
            <a:chOff x="0" y="0"/>
            <a:chExt cx="587326" cy="56025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842043" y="2387454"/>
            <a:ext cx="380297" cy="362766"/>
            <a:chOff x="0" y="0"/>
            <a:chExt cx="587326" cy="56025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209335" y="2387454"/>
            <a:ext cx="380297" cy="362766"/>
            <a:chOff x="0" y="0"/>
            <a:chExt cx="587326" cy="56025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-10800000">
            <a:off x="-305814" y="-323115"/>
            <a:ext cx="8744064" cy="2511931"/>
          </a:xfrm>
          <a:custGeom>
            <a:avLst/>
            <a:gdLst/>
            <a:ahLst/>
            <a:cxnLst/>
            <a:rect r="r" b="b" t="t" l="l"/>
            <a:pathLst>
              <a:path h="2511931" w="8744064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5701636" y="2950245"/>
            <a:ext cx="11546230" cy="6862382"/>
          </a:xfrm>
          <a:custGeom>
            <a:avLst/>
            <a:gdLst/>
            <a:ahLst/>
            <a:cxnLst/>
            <a:rect r="r" b="b" t="t" l="l"/>
            <a:pathLst>
              <a:path h="6862382" w="11546230">
                <a:moveTo>
                  <a:pt x="0" y="0"/>
                </a:moveTo>
                <a:lnTo>
                  <a:pt x="11546230" y="0"/>
                </a:lnTo>
                <a:lnTo>
                  <a:pt x="11546230" y="6862382"/>
                </a:lnTo>
                <a:lnTo>
                  <a:pt x="0" y="6862382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47135" y="1327756"/>
            <a:ext cx="4993015" cy="1244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 marL="0" indent="0" lvl="0">
              <a:lnSpc>
                <a:spcPts val="2483"/>
              </a:lnSpc>
              <a:spcBef>
                <a:spcPct val="0"/>
              </a:spcBef>
            </a:pPr>
            <a:r>
              <a:rPr lang="en-US" sz="1800" spc="176">
                <a:solidFill>
                  <a:srgbClr val="231F20"/>
                </a:solidFill>
                <a:latin typeface="Open Sauce"/>
              </a:rPr>
              <a:t>En 2020 el sector agropecuario reportó el mayor uso del agua con </a:t>
            </a:r>
            <a:r>
              <a:rPr lang="en-US" sz="1800" spc="176">
                <a:solidFill>
                  <a:srgbClr val="231F20"/>
                </a:solidFill>
                <a:latin typeface="Open Sauce Bold"/>
              </a:rPr>
              <a:t>76%</a:t>
            </a:r>
            <a:r>
              <a:rPr lang="en-US" sz="1800" spc="176">
                <a:solidFill>
                  <a:srgbClr val="231F20"/>
                </a:solidFill>
                <a:latin typeface="Open Sauce"/>
              </a:rPr>
              <a:t> del total concesionado </a:t>
            </a:r>
            <a:r>
              <a:rPr lang="en-US" sz="1800" spc="176">
                <a:solidFill>
                  <a:srgbClr val="231F20"/>
                </a:solidFill>
                <a:latin typeface="Open Sauce Bold"/>
              </a:rPr>
              <a:t>para riego de cultivos y ganadería. </a:t>
            </a:r>
          </a:p>
        </p:txBody>
      </p:sp>
    </p:spTree>
  </p:cSld>
  <p:clrMapOvr>
    <a:masterClrMapping/>
  </p:clrMapOvr>
</p:sld>
</file>

<file path=ppt/slides/slide7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name="Freeform 2" id="2"/>
          <p:cNvSpPr/>
          <p:nvPr/>
        </p:nvSpPr>
        <p:spPr>
          <a:xfrm flipH="false" flipV="false" rot="0">
            <a:off x="4913452" y="1263859"/>
            <a:ext cx="8461095" cy="7759282"/>
          </a:xfrm>
          <a:custGeom>
            <a:avLst/>
            <a:gdLst/>
            <a:ahLst/>
            <a:cxnLst/>
            <a:rect r="r" b="b" t="t" l="l"/>
            <a:pathLst>
              <a:path h="7759282" w="8461095">
                <a:moveTo>
                  <a:pt x="0" y="0"/>
                </a:moveTo>
                <a:lnTo>
                  <a:pt x="8461096" y="0"/>
                </a:lnTo>
                <a:lnTo>
                  <a:pt x="8461096" y="7759282"/>
                </a:lnTo>
                <a:lnTo>
                  <a:pt x="0" y="77592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0" t="0" r="0" b="-9044"/>
            </a:stretch>
          </a:blipFill>
        </p:spPr>
      </p:sp>
      <p:grpSp>
        <p:nvGrpSpPr>
          <p:cNvPr name="Group 3" id="3"/>
          <p:cNvGrpSpPr/>
          <p:nvPr/>
        </p:nvGrpSpPr>
        <p:grpSpPr>
          <a:xfrm rot="0">
            <a:off x="9144000" y="570085"/>
            <a:ext cx="7484077" cy="362766"/>
            <a:chOff x="0" y="0"/>
            <a:chExt cx="9978769" cy="483688"/>
          </a:xfrm>
        </p:grpSpPr>
        <p:grpSp>
          <p:nvGrpSpPr>
            <p:cNvPr name="Group 4" id="4"/>
            <p:cNvGrpSpPr/>
            <p:nvPr/>
          </p:nvGrpSpPr>
          <p:grpSpPr>
            <a:xfrm rot="0">
              <a:off x="0" y="0"/>
              <a:ext cx="507062" cy="483688"/>
              <a:chOff x="0" y="0"/>
              <a:chExt cx="587326" cy="560252"/>
            </a:xfrm>
          </p:grpSpPr>
          <p:sp>
            <p:nvSpPr>
              <p:cNvPr name="Freeform 5" id="5"/>
              <p:cNvSpPr/>
              <p:nvPr/>
            </p:nvSpPr>
            <p:spPr>
              <a:xfrm flipH="false" flipV="false" rot="0">
                <a:off x="0" y="0"/>
                <a:ext cx="587375" cy="560197"/>
              </a:xfrm>
              <a:custGeom>
                <a:avLst/>
                <a:gdLst/>
                <a:ahLst/>
                <a:cxnLst/>
                <a:rect r="r" b="b" t="t" l="l"/>
                <a:pathLst>
                  <a:path h="560197" w="587375">
                    <a:moveTo>
                      <a:pt x="0" y="280162"/>
                    </a:moveTo>
                    <a:cubicBezTo>
                      <a:pt x="0" y="125476"/>
                      <a:pt x="131445" y="0"/>
                      <a:pt x="293624" y="0"/>
                    </a:cubicBezTo>
                    <a:cubicBezTo>
                      <a:pt x="455803" y="0"/>
                      <a:pt x="587375" y="125476"/>
                      <a:pt x="587375" y="280162"/>
                    </a:cubicBezTo>
                    <a:cubicBezTo>
                      <a:pt x="587375" y="434848"/>
                      <a:pt x="455803" y="560197"/>
                      <a:pt x="293624" y="560197"/>
                    </a:cubicBezTo>
                    <a:cubicBezTo>
                      <a:pt x="131445" y="560197"/>
                      <a:pt x="0" y="434848"/>
                      <a:pt x="0" y="280162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6" id="6"/>
            <p:cNvGrpSpPr/>
            <p:nvPr/>
          </p:nvGrpSpPr>
          <p:grpSpPr>
            <a:xfrm rot="0">
              <a:off x="3158929" y="0"/>
              <a:ext cx="507062" cy="483688"/>
              <a:chOff x="0" y="0"/>
              <a:chExt cx="587326" cy="560252"/>
            </a:xfrm>
          </p:grpSpPr>
          <p:sp>
            <p:nvSpPr>
              <p:cNvPr name="Freeform 7" id="7"/>
              <p:cNvSpPr/>
              <p:nvPr/>
            </p:nvSpPr>
            <p:spPr>
              <a:xfrm flipH="false" flipV="false" rot="0">
                <a:off x="0" y="0"/>
                <a:ext cx="587375" cy="560197"/>
              </a:xfrm>
              <a:custGeom>
                <a:avLst/>
                <a:gdLst/>
                <a:ahLst/>
                <a:cxnLst/>
                <a:rect r="r" b="b" t="t" l="l"/>
                <a:pathLst>
                  <a:path h="560197" w="587375">
                    <a:moveTo>
                      <a:pt x="0" y="280162"/>
                    </a:moveTo>
                    <a:cubicBezTo>
                      <a:pt x="0" y="125476"/>
                      <a:pt x="131445" y="0"/>
                      <a:pt x="293624" y="0"/>
                    </a:cubicBezTo>
                    <a:cubicBezTo>
                      <a:pt x="455803" y="0"/>
                      <a:pt x="587375" y="125476"/>
                      <a:pt x="587375" y="280162"/>
                    </a:cubicBezTo>
                    <a:cubicBezTo>
                      <a:pt x="587375" y="434848"/>
                      <a:pt x="455803" y="560197"/>
                      <a:pt x="293624" y="560197"/>
                    </a:cubicBezTo>
                    <a:cubicBezTo>
                      <a:pt x="131445" y="560197"/>
                      <a:pt x="0" y="434848"/>
                      <a:pt x="0" y="280162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8" id="8"/>
            <p:cNvGrpSpPr/>
            <p:nvPr/>
          </p:nvGrpSpPr>
          <p:grpSpPr>
            <a:xfrm rot="0">
              <a:off x="6315318" y="0"/>
              <a:ext cx="507062" cy="483688"/>
              <a:chOff x="0" y="0"/>
              <a:chExt cx="587326" cy="560252"/>
            </a:xfrm>
          </p:grpSpPr>
          <p:sp>
            <p:nvSpPr>
              <p:cNvPr name="Freeform 9" id="9"/>
              <p:cNvSpPr/>
              <p:nvPr/>
            </p:nvSpPr>
            <p:spPr>
              <a:xfrm flipH="false" flipV="false" rot="0">
                <a:off x="0" y="0"/>
                <a:ext cx="587375" cy="560197"/>
              </a:xfrm>
              <a:custGeom>
                <a:avLst/>
                <a:gdLst/>
                <a:ahLst/>
                <a:cxnLst/>
                <a:rect r="r" b="b" t="t" l="l"/>
                <a:pathLst>
                  <a:path h="560197" w="587375">
                    <a:moveTo>
                      <a:pt x="0" y="280162"/>
                    </a:moveTo>
                    <a:cubicBezTo>
                      <a:pt x="0" y="125476"/>
                      <a:pt x="131445" y="0"/>
                      <a:pt x="293624" y="0"/>
                    </a:cubicBezTo>
                    <a:cubicBezTo>
                      <a:pt x="455803" y="0"/>
                      <a:pt x="587375" y="125476"/>
                      <a:pt x="587375" y="280162"/>
                    </a:cubicBezTo>
                    <a:cubicBezTo>
                      <a:pt x="587375" y="434848"/>
                      <a:pt x="455803" y="560197"/>
                      <a:pt x="293624" y="560197"/>
                    </a:cubicBezTo>
                    <a:cubicBezTo>
                      <a:pt x="131445" y="560197"/>
                      <a:pt x="0" y="434848"/>
                      <a:pt x="0" y="280162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  <p:grpSp>
          <p:nvGrpSpPr>
            <p:cNvPr name="Group 10" id="10"/>
            <p:cNvGrpSpPr/>
            <p:nvPr/>
          </p:nvGrpSpPr>
          <p:grpSpPr>
            <a:xfrm rot="0">
              <a:off x="9471707" y="0"/>
              <a:ext cx="507062" cy="483688"/>
              <a:chOff x="0" y="0"/>
              <a:chExt cx="587326" cy="560252"/>
            </a:xfrm>
          </p:grpSpPr>
          <p:sp>
            <p:nvSpPr>
              <p:cNvPr name="Freeform 11" id="11"/>
              <p:cNvSpPr/>
              <p:nvPr/>
            </p:nvSpPr>
            <p:spPr>
              <a:xfrm flipH="false" flipV="false" rot="0">
                <a:off x="0" y="0"/>
                <a:ext cx="587375" cy="560197"/>
              </a:xfrm>
              <a:custGeom>
                <a:avLst/>
                <a:gdLst/>
                <a:ahLst/>
                <a:cxnLst/>
                <a:rect r="r" b="b" t="t" l="l"/>
                <a:pathLst>
                  <a:path h="560197" w="587375">
                    <a:moveTo>
                      <a:pt x="0" y="280162"/>
                    </a:moveTo>
                    <a:cubicBezTo>
                      <a:pt x="0" y="125476"/>
                      <a:pt x="131445" y="0"/>
                      <a:pt x="293624" y="0"/>
                    </a:cubicBezTo>
                    <a:cubicBezTo>
                      <a:pt x="455803" y="0"/>
                      <a:pt x="587375" y="125476"/>
                      <a:pt x="587375" y="280162"/>
                    </a:cubicBezTo>
                    <a:cubicBezTo>
                      <a:pt x="587375" y="434848"/>
                      <a:pt x="455803" y="560197"/>
                      <a:pt x="293624" y="560197"/>
                    </a:cubicBezTo>
                    <a:cubicBezTo>
                      <a:pt x="131445" y="560197"/>
                      <a:pt x="0" y="434848"/>
                      <a:pt x="0" y="280162"/>
                    </a:cubicBezTo>
                    <a:close/>
                  </a:path>
                </a:pathLst>
              </a:custGeom>
              <a:solidFill>
                <a:srgbClr val="1C5739"/>
              </a:solidFill>
            </p:spPr>
          </p:sp>
        </p:grpSp>
      </p:grpSp>
      <p:sp>
        <p:nvSpPr>
          <p:cNvPr name="Freeform 12" id="12"/>
          <p:cNvSpPr/>
          <p:nvPr/>
        </p:nvSpPr>
        <p:spPr>
          <a:xfrm flipH="false" flipV="false" rot="-10800000">
            <a:off x="-305814" y="-323115"/>
            <a:ext cx="8744064" cy="2511931"/>
          </a:xfrm>
          <a:custGeom>
            <a:avLst/>
            <a:gdLst/>
            <a:ahLst/>
            <a:cxnLst/>
            <a:rect r="r" b="b" t="t" l="l"/>
            <a:pathLst>
              <a:path h="2511931" w="8744064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 l="0" t="0" r="0" b="0"/>
            </a:stretch>
          </a:blipFill>
        </p:spPr>
      </p:sp>
    </p:spTree>
  </p:cSld>
  <p:clrMapOvr>
    <a:masterClrMapping/>
  </p:clrMapOvr>
</p:sld>
</file>

<file path=ppt/slides/slide8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13239689" y="2179745"/>
            <a:ext cx="4486336" cy="1594049"/>
            <a:chOff x="0" y="0"/>
            <a:chExt cx="4073040" cy="1447200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4073017" cy="1447165"/>
            </a:xfrm>
            <a:custGeom>
              <a:avLst/>
              <a:gdLst/>
              <a:ahLst/>
              <a:cxnLst/>
              <a:rect r="r" b="b" t="t" l="l"/>
              <a:pathLst>
                <a:path h="1447165" w="4073017">
                  <a:moveTo>
                    <a:pt x="334924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49244" y="1447165"/>
                    <a:pt x="3349244" y="1447165"/>
                    <a:pt x="3349244" y="1447165"/>
                  </a:cubicBezTo>
                  <a:cubicBezTo>
                    <a:pt x="3747897" y="1447165"/>
                    <a:pt x="4073017" y="1122172"/>
                    <a:pt x="4073017" y="723519"/>
                  </a:cubicBezTo>
                  <a:cubicBezTo>
                    <a:pt x="4073017" y="324866"/>
                    <a:pt x="3747897" y="0"/>
                    <a:pt x="3349244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2186506" y="1512782"/>
            <a:ext cx="2264977" cy="2263391"/>
            <a:chOff x="0" y="0"/>
            <a:chExt cx="2056320" cy="2054880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2056384" cy="2054860"/>
            </a:xfrm>
            <a:custGeom>
              <a:avLst/>
              <a:gdLst/>
              <a:ahLst/>
              <a:cxnLst/>
              <a:rect r="r" b="b" t="t" l="l"/>
              <a:pathLst>
                <a:path h="2054860" w="2056384">
                  <a:moveTo>
                    <a:pt x="0" y="1027430"/>
                  </a:moveTo>
                  <a:cubicBezTo>
                    <a:pt x="0" y="459994"/>
                    <a:pt x="460375" y="0"/>
                    <a:pt x="1028192" y="0"/>
                  </a:cubicBezTo>
                  <a:cubicBezTo>
                    <a:pt x="1596009" y="0"/>
                    <a:pt x="2056384" y="459994"/>
                    <a:pt x="2056384" y="1027430"/>
                  </a:cubicBezTo>
                  <a:cubicBezTo>
                    <a:pt x="2056384" y="1594866"/>
                    <a:pt x="1596009" y="2054860"/>
                    <a:pt x="1028192" y="2054860"/>
                  </a:cubicBezTo>
                  <a:cubicBezTo>
                    <a:pt x="460375" y="2054860"/>
                    <a:pt x="0" y="1594866"/>
                    <a:pt x="0" y="1027430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1476718" y="4033124"/>
            <a:ext cx="4490302" cy="1596428"/>
            <a:chOff x="0" y="0"/>
            <a:chExt cx="4076640" cy="1449360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4076573" cy="1449324"/>
            </a:xfrm>
            <a:custGeom>
              <a:avLst/>
              <a:gdLst/>
              <a:ahLst/>
              <a:cxnLst/>
              <a:rect r="r" b="b" t="t" l="l"/>
              <a:pathLst>
                <a:path h="1449324" w="4076573">
                  <a:moveTo>
                    <a:pt x="335216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9324"/>
                    <a:pt x="0" y="1449324"/>
                    <a:pt x="0" y="1449324"/>
                  </a:cubicBezTo>
                  <a:cubicBezTo>
                    <a:pt x="3352165" y="1449324"/>
                    <a:pt x="3352165" y="1449324"/>
                    <a:pt x="3352165" y="1449324"/>
                  </a:cubicBezTo>
                  <a:cubicBezTo>
                    <a:pt x="3751199" y="1449324"/>
                    <a:pt x="4076573" y="1123823"/>
                    <a:pt x="4076573" y="724662"/>
                  </a:cubicBezTo>
                  <a:cubicBezTo>
                    <a:pt x="4076573" y="325501"/>
                    <a:pt x="3751199" y="0"/>
                    <a:pt x="3352165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0420363" y="3363782"/>
            <a:ext cx="2267356" cy="2265770"/>
            <a:chOff x="0" y="0"/>
            <a:chExt cx="2058480" cy="2057040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2058416" cy="2057146"/>
            </a:xfrm>
            <a:custGeom>
              <a:avLst/>
              <a:gdLst/>
              <a:ahLst/>
              <a:cxnLst/>
              <a:rect r="r" b="b" t="t" l="l"/>
              <a:pathLst>
                <a:path h="2057146" w="2058416">
                  <a:moveTo>
                    <a:pt x="0" y="1028573"/>
                  </a:moveTo>
                  <a:cubicBezTo>
                    <a:pt x="0" y="460502"/>
                    <a:pt x="460756" y="0"/>
                    <a:pt x="1029208" y="0"/>
                  </a:cubicBezTo>
                  <a:cubicBezTo>
                    <a:pt x="1597660" y="0"/>
                    <a:pt x="2058416" y="460502"/>
                    <a:pt x="2058416" y="1028573"/>
                  </a:cubicBezTo>
                  <a:cubicBezTo>
                    <a:pt x="2058416" y="1596644"/>
                    <a:pt x="1597660" y="2057146"/>
                    <a:pt x="1029208" y="2057146"/>
                  </a:cubicBezTo>
                  <a:cubicBezTo>
                    <a:pt x="460756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10" id="10"/>
          <p:cNvGrpSpPr/>
          <p:nvPr/>
        </p:nvGrpSpPr>
        <p:grpSpPr>
          <a:xfrm rot="0">
            <a:off x="9739125" y="5888883"/>
            <a:ext cx="4489509" cy="1594842"/>
            <a:chOff x="0" y="0"/>
            <a:chExt cx="4075920" cy="1447920"/>
          </a:xfrm>
        </p:grpSpPr>
        <p:sp>
          <p:nvSpPr>
            <p:cNvPr name="Freeform 11" id="11"/>
            <p:cNvSpPr/>
            <p:nvPr/>
          </p:nvSpPr>
          <p:spPr>
            <a:xfrm flipH="false" flipV="false" rot="0">
              <a:off x="0" y="0"/>
              <a:ext cx="4075811" cy="1447927"/>
            </a:xfrm>
            <a:custGeom>
              <a:avLst/>
              <a:gdLst/>
              <a:ahLst/>
              <a:cxnLst/>
              <a:rect r="r" b="b" t="t" l="l"/>
              <a:pathLst>
                <a:path h="1447927" w="4075811">
                  <a:moveTo>
                    <a:pt x="3351530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927"/>
                    <a:pt x="0" y="1447927"/>
                    <a:pt x="0" y="1447927"/>
                  </a:cubicBezTo>
                  <a:cubicBezTo>
                    <a:pt x="3351530" y="1447927"/>
                    <a:pt x="3351530" y="1447927"/>
                    <a:pt x="3351530" y="1447927"/>
                  </a:cubicBezTo>
                  <a:cubicBezTo>
                    <a:pt x="3750564" y="1447927"/>
                    <a:pt x="4075811" y="1122807"/>
                    <a:pt x="4075811" y="724027"/>
                  </a:cubicBezTo>
                  <a:cubicBezTo>
                    <a:pt x="4075811" y="325247"/>
                    <a:pt x="3750564" y="0"/>
                    <a:pt x="3351530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12" id="12"/>
          <p:cNvGrpSpPr/>
          <p:nvPr/>
        </p:nvGrpSpPr>
        <p:grpSpPr>
          <a:xfrm rot="0">
            <a:off x="8549536" y="5217162"/>
            <a:ext cx="2264184" cy="2264184"/>
            <a:chOff x="0" y="0"/>
            <a:chExt cx="2055600" cy="2055600"/>
          </a:xfrm>
        </p:grpSpPr>
        <p:sp>
          <p:nvSpPr>
            <p:cNvPr name="Freeform 13" id="13"/>
            <p:cNvSpPr/>
            <p:nvPr/>
          </p:nvSpPr>
          <p:spPr>
            <a:xfrm flipH="false" flipV="false" rot="0">
              <a:off x="0" y="0"/>
              <a:ext cx="2055622" cy="2055622"/>
            </a:xfrm>
            <a:custGeom>
              <a:avLst/>
              <a:gdLst/>
              <a:ahLst/>
              <a:cxnLst/>
              <a:rect r="r" b="b" t="t" l="l"/>
              <a:pathLst>
                <a:path h="2055622" w="2055622">
                  <a:moveTo>
                    <a:pt x="0" y="1027811"/>
                  </a:moveTo>
                  <a:cubicBezTo>
                    <a:pt x="0" y="460121"/>
                    <a:pt x="460121" y="0"/>
                    <a:pt x="1027811" y="0"/>
                  </a:cubicBezTo>
                  <a:cubicBezTo>
                    <a:pt x="1595501" y="0"/>
                    <a:pt x="2055622" y="460121"/>
                    <a:pt x="2055622" y="1027811"/>
                  </a:cubicBezTo>
                  <a:cubicBezTo>
                    <a:pt x="2055622" y="1595501"/>
                    <a:pt x="1595501" y="2055622"/>
                    <a:pt x="1027811" y="2055622"/>
                  </a:cubicBezTo>
                  <a:cubicBezTo>
                    <a:pt x="460121" y="2055622"/>
                    <a:pt x="0" y="1595501"/>
                    <a:pt x="0" y="1027811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14" id="14"/>
          <p:cNvGrpSpPr/>
          <p:nvPr/>
        </p:nvGrpSpPr>
        <p:grpSpPr>
          <a:xfrm rot="0">
            <a:off x="7901607" y="7739090"/>
            <a:ext cx="4487922" cy="1594049"/>
            <a:chOff x="0" y="0"/>
            <a:chExt cx="4074480" cy="1447200"/>
          </a:xfrm>
        </p:grpSpPr>
        <p:sp>
          <p:nvSpPr>
            <p:cNvPr name="Freeform 15" id="15"/>
            <p:cNvSpPr/>
            <p:nvPr/>
          </p:nvSpPr>
          <p:spPr>
            <a:xfrm flipH="false" flipV="false" rot="0">
              <a:off x="0" y="0"/>
              <a:ext cx="4074414" cy="1447165"/>
            </a:xfrm>
            <a:custGeom>
              <a:avLst/>
              <a:gdLst/>
              <a:ahLst/>
              <a:cxnLst/>
              <a:rect r="r" b="b" t="t" l="l"/>
              <a:pathLst>
                <a:path h="1447165" w="4074414">
                  <a:moveTo>
                    <a:pt x="335038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1447165"/>
                    <a:pt x="0" y="1447165"/>
                    <a:pt x="0" y="1447165"/>
                  </a:cubicBezTo>
                  <a:cubicBezTo>
                    <a:pt x="3350387" y="1447165"/>
                    <a:pt x="3350387" y="1447165"/>
                    <a:pt x="3350387" y="1447165"/>
                  </a:cubicBezTo>
                  <a:cubicBezTo>
                    <a:pt x="3749294" y="1447165"/>
                    <a:pt x="4074414" y="1122172"/>
                    <a:pt x="4074414" y="723519"/>
                  </a:cubicBezTo>
                  <a:cubicBezTo>
                    <a:pt x="4074414" y="324866"/>
                    <a:pt x="3749294" y="0"/>
                    <a:pt x="3350387" y="0"/>
                  </a:cubicBezTo>
                  <a:close/>
                </a:path>
              </a:pathLst>
            </a:custGeom>
            <a:solidFill>
              <a:srgbClr val="F2F2F2"/>
            </a:solidFill>
          </p:spPr>
        </p:sp>
      </p:grpSp>
      <p:grpSp>
        <p:nvGrpSpPr>
          <p:cNvPr name="Group 16" id="16"/>
          <p:cNvGrpSpPr/>
          <p:nvPr/>
        </p:nvGrpSpPr>
        <p:grpSpPr>
          <a:xfrm rot="0">
            <a:off x="6786565" y="7067369"/>
            <a:ext cx="2263391" cy="2265770"/>
            <a:chOff x="0" y="0"/>
            <a:chExt cx="2054880" cy="2057040"/>
          </a:xfrm>
        </p:grpSpPr>
        <p:sp>
          <p:nvSpPr>
            <p:cNvPr name="Freeform 17" id="17"/>
            <p:cNvSpPr/>
            <p:nvPr/>
          </p:nvSpPr>
          <p:spPr>
            <a:xfrm flipH="false" flipV="false" rot="0">
              <a:off x="0" y="0"/>
              <a:ext cx="2054860" cy="2057146"/>
            </a:xfrm>
            <a:custGeom>
              <a:avLst/>
              <a:gdLst/>
              <a:ahLst/>
              <a:cxnLst/>
              <a:rect r="r" b="b" t="t" l="l"/>
              <a:pathLst>
                <a:path h="2057146" w="2054860">
                  <a:moveTo>
                    <a:pt x="0" y="1028573"/>
                  </a:moveTo>
                  <a:cubicBezTo>
                    <a:pt x="0" y="460502"/>
                    <a:pt x="459994" y="0"/>
                    <a:pt x="1027430" y="0"/>
                  </a:cubicBezTo>
                  <a:cubicBezTo>
                    <a:pt x="1594866" y="0"/>
                    <a:pt x="2054860" y="460502"/>
                    <a:pt x="2054860" y="1028573"/>
                  </a:cubicBezTo>
                  <a:cubicBezTo>
                    <a:pt x="2054860" y="1596644"/>
                    <a:pt x="1594866" y="2057146"/>
                    <a:pt x="1027430" y="2057146"/>
                  </a:cubicBezTo>
                  <a:cubicBezTo>
                    <a:pt x="459994" y="2057146"/>
                    <a:pt x="0" y="1596517"/>
                    <a:pt x="0" y="1028573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name="Freeform 18" id="18"/>
          <p:cNvSpPr/>
          <p:nvPr/>
        </p:nvSpPr>
        <p:spPr>
          <a:xfrm flipH="false" flipV="false" rot="0">
            <a:off x="7227873" y="7494166"/>
            <a:ext cx="1380776" cy="1430856"/>
          </a:xfrm>
          <a:custGeom>
            <a:avLst/>
            <a:gdLst/>
            <a:ahLst/>
            <a:cxnLst/>
            <a:rect r="r" b="b" t="t" l="l"/>
            <a:pathLst>
              <a:path h="1430856" w="1380776">
                <a:moveTo>
                  <a:pt x="0" y="0"/>
                </a:moveTo>
                <a:lnTo>
                  <a:pt x="1380776" y="0"/>
                </a:lnTo>
                <a:lnTo>
                  <a:pt x="1380776" y="1430856"/>
                </a:lnTo>
                <a:lnTo>
                  <a:pt x="0" y="143085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9" id="19"/>
          <p:cNvSpPr/>
          <p:nvPr/>
        </p:nvSpPr>
        <p:spPr>
          <a:xfrm flipH="false" flipV="false" rot="0">
            <a:off x="10887988" y="3885055"/>
            <a:ext cx="1332107" cy="1332107"/>
          </a:xfrm>
          <a:custGeom>
            <a:avLst/>
            <a:gdLst/>
            <a:ahLst/>
            <a:cxnLst/>
            <a:rect r="r" b="b" t="t" l="l"/>
            <a:pathLst>
              <a:path h="1332107" w="1332107">
                <a:moveTo>
                  <a:pt x="0" y="0"/>
                </a:moveTo>
                <a:lnTo>
                  <a:pt x="1332107" y="0"/>
                </a:lnTo>
                <a:lnTo>
                  <a:pt x="1332107" y="1332107"/>
                </a:lnTo>
                <a:lnTo>
                  <a:pt x="0" y="133210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0" id="20"/>
          <p:cNvSpPr/>
          <p:nvPr/>
        </p:nvSpPr>
        <p:spPr>
          <a:xfrm flipH="false" flipV="false" rot="0">
            <a:off x="9101061" y="5629552"/>
            <a:ext cx="1161135" cy="1374124"/>
          </a:xfrm>
          <a:custGeom>
            <a:avLst/>
            <a:gdLst/>
            <a:ahLst/>
            <a:cxnLst/>
            <a:rect r="r" b="b" t="t" l="l"/>
            <a:pathLst>
              <a:path h="1374124" w="1161135">
                <a:moveTo>
                  <a:pt x="0" y="0"/>
                </a:moveTo>
                <a:lnTo>
                  <a:pt x="1161134" y="0"/>
                </a:lnTo>
                <a:lnTo>
                  <a:pt x="1161134" y="1374124"/>
                </a:lnTo>
                <a:lnTo>
                  <a:pt x="0" y="1374124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1" id="21"/>
          <p:cNvSpPr/>
          <p:nvPr/>
        </p:nvSpPr>
        <p:spPr>
          <a:xfrm flipH="false" flipV="false" rot="0">
            <a:off x="12636397" y="1925954"/>
            <a:ext cx="1365195" cy="1437047"/>
          </a:xfrm>
          <a:custGeom>
            <a:avLst/>
            <a:gdLst/>
            <a:ahLst/>
            <a:cxnLst/>
            <a:rect r="r" b="b" t="t" l="l"/>
            <a:pathLst>
              <a:path h="1437047" w="1365195">
                <a:moveTo>
                  <a:pt x="0" y="0"/>
                </a:moveTo>
                <a:lnTo>
                  <a:pt x="1365195" y="0"/>
                </a:lnTo>
                <a:lnTo>
                  <a:pt x="1365195" y="1437047"/>
                </a:lnTo>
                <a:lnTo>
                  <a:pt x="0" y="1437047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22" id="22"/>
          <p:cNvSpPr/>
          <p:nvPr/>
        </p:nvSpPr>
        <p:spPr>
          <a:xfrm flipH="false" flipV="false" rot="0">
            <a:off x="551876" y="452273"/>
            <a:ext cx="6235056" cy="5673340"/>
          </a:xfrm>
          <a:custGeom>
            <a:avLst/>
            <a:gdLst/>
            <a:ahLst/>
            <a:cxnLst/>
            <a:rect r="r" b="b" t="t" l="l"/>
            <a:pathLst>
              <a:path h="5673340" w="6235056">
                <a:moveTo>
                  <a:pt x="0" y="0"/>
                </a:moveTo>
                <a:lnTo>
                  <a:pt x="6235057" y="0"/>
                </a:lnTo>
                <a:lnTo>
                  <a:pt x="6235057" y="5673340"/>
                </a:lnTo>
                <a:lnTo>
                  <a:pt x="0" y="5673340"/>
                </a:lnTo>
                <a:lnTo>
                  <a:pt x="0" y="0"/>
                </a:lnTo>
                <a:close/>
              </a:path>
            </a:pathLst>
          </a:custGeom>
          <a:blipFill>
            <a:blip r:embed="rId10"/>
            <a:stretch>
              <a:fillRect l="0" t="0" r="0" b="0"/>
            </a:stretch>
          </a:blipFill>
        </p:spPr>
      </p:sp>
      <p:grpSp>
        <p:nvGrpSpPr>
          <p:cNvPr name="Group 23" id="23"/>
          <p:cNvGrpSpPr/>
          <p:nvPr/>
        </p:nvGrpSpPr>
        <p:grpSpPr>
          <a:xfrm rot="-1747322">
            <a:off x="5138320" y="687607"/>
            <a:ext cx="6978017" cy="88359"/>
            <a:chOff x="0" y="0"/>
            <a:chExt cx="1837832" cy="23271"/>
          </a:xfrm>
        </p:grpSpPr>
        <p:sp>
          <p:nvSpPr>
            <p:cNvPr name="Freeform 24" id="24"/>
            <p:cNvSpPr/>
            <p:nvPr/>
          </p:nvSpPr>
          <p:spPr>
            <a:xfrm flipH="false" flipV="false" rot="0">
              <a:off x="0" y="0"/>
              <a:ext cx="1837832" cy="23271"/>
            </a:xfrm>
            <a:custGeom>
              <a:avLst/>
              <a:gdLst/>
              <a:ahLst/>
              <a:cxnLst/>
              <a:rect r="r" b="b" t="t" l="l"/>
              <a:pathLst>
                <a:path h="23271" w="1837832">
                  <a:moveTo>
                    <a:pt x="0" y="0"/>
                  </a:moveTo>
                  <a:lnTo>
                    <a:pt x="1837832" y="0"/>
                  </a:lnTo>
                  <a:lnTo>
                    <a:pt x="1837832" y="23271"/>
                  </a:lnTo>
                  <a:lnTo>
                    <a:pt x="0" y="23271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25" id="25"/>
            <p:cNvSpPr txBox="true"/>
            <p:nvPr/>
          </p:nvSpPr>
          <p:spPr>
            <a:xfrm>
              <a:off x="0" y="-19050"/>
              <a:ext cx="1837832" cy="42321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grpSp>
        <p:nvGrpSpPr>
          <p:cNvPr name="Group 26" id="26"/>
          <p:cNvGrpSpPr/>
          <p:nvPr/>
        </p:nvGrpSpPr>
        <p:grpSpPr>
          <a:xfrm rot="-1660488">
            <a:off x="-4172378" y="5436127"/>
            <a:ext cx="7246058" cy="398084"/>
            <a:chOff x="0" y="0"/>
            <a:chExt cx="1908427" cy="104845"/>
          </a:xfrm>
        </p:grpSpPr>
        <p:sp>
          <p:nvSpPr>
            <p:cNvPr name="Freeform 27" id="27"/>
            <p:cNvSpPr/>
            <p:nvPr/>
          </p:nvSpPr>
          <p:spPr>
            <a:xfrm flipH="false" flipV="false" rot="0">
              <a:off x="0" y="0"/>
              <a:ext cx="1908427" cy="104845"/>
            </a:xfrm>
            <a:custGeom>
              <a:avLst/>
              <a:gdLst/>
              <a:ahLst/>
              <a:cxnLst/>
              <a:rect r="r" b="b" t="t" l="l"/>
              <a:pathLst>
                <a:path h="104845" w="1908427">
                  <a:moveTo>
                    <a:pt x="0" y="0"/>
                  </a:moveTo>
                  <a:lnTo>
                    <a:pt x="1908427" y="0"/>
                  </a:lnTo>
                  <a:lnTo>
                    <a:pt x="1908427" y="104845"/>
                  </a:lnTo>
                  <a:lnTo>
                    <a:pt x="0" y="104845"/>
                  </a:lnTo>
                  <a:close/>
                </a:path>
              </a:pathLst>
            </a:custGeom>
            <a:solidFill>
              <a:srgbClr val="1C5739"/>
            </a:solidFill>
          </p:spPr>
        </p:sp>
        <p:sp>
          <p:nvSpPr>
            <p:cNvPr name="TextBox 28" id="28"/>
            <p:cNvSpPr txBox="true"/>
            <p:nvPr/>
          </p:nvSpPr>
          <p:spPr>
            <a:xfrm>
              <a:off x="0" y="-19050"/>
              <a:ext cx="1908427" cy="123895"/>
            </a:xfrm>
            <a:prstGeom prst="rect">
              <a:avLst/>
            </a:prstGeom>
          </p:spPr>
          <p:txBody>
            <a:bodyPr anchor="ctr" rtlCol="false" tIns="50800" lIns="50800" bIns="50800" rIns="50800"/>
            <a:lstStyle/>
            <a:p>
              <a:pPr algn="ctr">
                <a:lnSpc>
                  <a:spcPts val="2859"/>
                </a:lnSpc>
              </a:pPr>
            </a:p>
          </p:txBody>
        </p:sp>
      </p:grpSp>
      <p:sp>
        <p:nvSpPr>
          <p:cNvPr name="TextBox 29" id="29"/>
          <p:cNvSpPr txBox="true"/>
          <p:nvPr/>
        </p:nvSpPr>
        <p:spPr>
          <a:xfrm rot="0">
            <a:off x="9294346" y="7997381"/>
            <a:ext cx="2259695" cy="124472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>
              <a:lnSpc>
                <a:spcPts val="2483"/>
              </a:lnSpc>
            </a:pPr>
            <a:r>
              <a:rPr lang="en-US" sz="1800" spc="176">
                <a:solidFill>
                  <a:srgbClr val="231F20"/>
                </a:solidFill>
                <a:latin typeface="Open Sauce Bold"/>
              </a:rPr>
              <a:t>5. Cambio climático y estrés hídrico-ODS 13</a:t>
            </a:r>
          </a:p>
        </p:txBody>
      </p:sp>
      <p:sp>
        <p:nvSpPr>
          <p:cNvPr name="TextBox 30" id="30"/>
          <p:cNvSpPr txBox="true"/>
          <p:nvPr/>
        </p:nvSpPr>
        <p:spPr>
          <a:xfrm rot="0">
            <a:off x="11053608" y="6175552"/>
            <a:ext cx="2876708" cy="930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483"/>
              </a:lnSpc>
              <a:spcBef>
                <a:spcPct val="0"/>
              </a:spcBef>
            </a:pPr>
            <a:r>
              <a:rPr lang="en-US" sz="1800" spc="176">
                <a:solidFill>
                  <a:srgbClr val="231F20"/>
                </a:solidFill>
                <a:latin typeface="Open Sauce Bold"/>
              </a:rPr>
              <a:t>6. Ecosistemas, calidad del agua y la tierra-ODS 14 y 15</a:t>
            </a:r>
          </a:p>
        </p:txBody>
      </p:sp>
      <p:sp>
        <p:nvSpPr>
          <p:cNvPr name="TextBox 31" id="31"/>
          <p:cNvSpPr txBox="true"/>
          <p:nvPr/>
        </p:nvSpPr>
        <p:spPr>
          <a:xfrm rot="0">
            <a:off x="12963944" y="4468092"/>
            <a:ext cx="2732632" cy="6160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l" marL="0" indent="0" lvl="1">
              <a:lnSpc>
                <a:spcPts val="2483"/>
              </a:lnSpc>
              <a:spcBef>
                <a:spcPct val="0"/>
              </a:spcBef>
            </a:pPr>
            <a:r>
              <a:rPr lang="en-US" sz="1800" spc="176">
                <a:solidFill>
                  <a:srgbClr val="231F20"/>
                </a:solidFill>
                <a:latin typeface="Open Sauce Bold"/>
              </a:rPr>
              <a:t>7. Alianzas para los Objetivos-ODS 17</a:t>
            </a:r>
          </a:p>
        </p:txBody>
      </p:sp>
      <p:sp>
        <p:nvSpPr>
          <p:cNvPr name="TextBox 32" id="32"/>
          <p:cNvSpPr txBox="true"/>
          <p:nvPr/>
        </p:nvSpPr>
        <p:spPr>
          <a:xfrm rot="0">
            <a:off x="14600703" y="2439807"/>
            <a:ext cx="2732632" cy="930402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marL="0" indent="0" lvl="1">
              <a:lnSpc>
                <a:spcPts val="2483"/>
              </a:lnSpc>
              <a:spcBef>
                <a:spcPct val="0"/>
              </a:spcBef>
            </a:pPr>
            <a:r>
              <a:rPr lang="en-US" sz="1800" spc="176">
                <a:solidFill>
                  <a:srgbClr val="231F20"/>
                </a:solidFill>
                <a:latin typeface="Open Sauce Bold"/>
              </a:rPr>
              <a:t>8. Cadenas de suministro globales sostenibles</a:t>
            </a:r>
          </a:p>
        </p:txBody>
      </p:sp>
    </p:spTree>
  </p:cSld>
  <p:clrMapOvr>
    <a:masterClrMapping/>
  </p:clrMapOvr>
</p:sld>
</file>

<file path=ppt/slides/slide9.xml><?xml version="1.0" encoding="utf-8"?>
<p:sld xmlns:p="http://schemas.openxmlformats.org/presentationml/2006/main" xmlns:a="http://schemas.openxmlformats.org/drawing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name="Group 2" id="2"/>
          <p:cNvGrpSpPr/>
          <p:nvPr/>
        </p:nvGrpSpPr>
        <p:grpSpPr>
          <a:xfrm rot="0">
            <a:off x="9105555" y="2387454"/>
            <a:ext cx="380297" cy="362766"/>
            <a:chOff x="0" y="0"/>
            <a:chExt cx="587326" cy="560252"/>
          </a:xfrm>
        </p:grpSpPr>
        <p:sp>
          <p:nvSpPr>
            <p:cNvPr name="Freeform 3" id="3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4" id="4"/>
          <p:cNvGrpSpPr/>
          <p:nvPr/>
        </p:nvGrpSpPr>
        <p:grpSpPr>
          <a:xfrm rot="0">
            <a:off x="11474751" y="2387454"/>
            <a:ext cx="380297" cy="362766"/>
            <a:chOff x="0" y="0"/>
            <a:chExt cx="587326" cy="560252"/>
          </a:xfrm>
        </p:grpSpPr>
        <p:sp>
          <p:nvSpPr>
            <p:cNvPr name="Freeform 5" id="5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6" id="6"/>
          <p:cNvGrpSpPr/>
          <p:nvPr/>
        </p:nvGrpSpPr>
        <p:grpSpPr>
          <a:xfrm rot="0">
            <a:off x="13842043" y="2387454"/>
            <a:ext cx="380297" cy="362766"/>
            <a:chOff x="0" y="0"/>
            <a:chExt cx="587326" cy="560252"/>
          </a:xfrm>
        </p:grpSpPr>
        <p:sp>
          <p:nvSpPr>
            <p:cNvPr name="Freeform 7" id="7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grpSp>
        <p:nvGrpSpPr>
          <p:cNvPr name="Group 8" id="8"/>
          <p:cNvGrpSpPr/>
          <p:nvPr/>
        </p:nvGrpSpPr>
        <p:grpSpPr>
          <a:xfrm rot="0">
            <a:off x="16209335" y="2387454"/>
            <a:ext cx="380297" cy="362766"/>
            <a:chOff x="0" y="0"/>
            <a:chExt cx="587326" cy="560252"/>
          </a:xfrm>
        </p:grpSpPr>
        <p:sp>
          <p:nvSpPr>
            <p:cNvPr name="Freeform 9" id="9"/>
            <p:cNvSpPr/>
            <p:nvPr/>
          </p:nvSpPr>
          <p:spPr>
            <a:xfrm flipH="false" flipV="false" rot="0">
              <a:off x="0" y="0"/>
              <a:ext cx="587375" cy="560197"/>
            </a:xfrm>
            <a:custGeom>
              <a:avLst/>
              <a:gdLst/>
              <a:ahLst/>
              <a:cxnLst/>
              <a:rect r="r" b="b" t="t" l="l"/>
              <a:pathLst>
                <a:path h="560197" w="587375">
                  <a:moveTo>
                    <a:pt x="0" y="280162"/>
                  </a:moveTo>
                  <a:cubicBezTo>
                    <a:pt x="0" y="125476"/>
                    <a:pt x="131445" y="0"/>
                    <a:pt x="293624" y="0"/>
                  </a:cubicBezTo>
                  <a:cubicBezTo>
                    <a:pt x="455803" y="0"/>
                    <a:pt x="587375" y="125476"/>
                    <a:pt x="587375" y="280162"/>
                  </a:cubicBezTo>
                  <a:cubicBezTo>
                    <a:pt x="587375" y="434848"/>
                    <a:pt x="455803" y="560197"/>
                    <a:pt x="293624" y="560197"/>
                  </a:cubicBezTo>
                  <a:cubicBezTo>
                    <a:pt x="131445" y="560197"/>
                    <a:pt x="0" y="434848"/>
                    <a:pt x="0" y="280162"/>
                  </a:cubicBezTo>
                  <a:close/>
                </a:path>
              </a:pathLst>
            </a:custGeom>
            <a:solidFill>
              <a:srgbClr val="1C5739"/>
            </a:solidFill>
          </p:spPr>
        </p:sp>
      </p:grpSp>
      <p:sp>
        <p:nvSpPr>
          <p:cNvPr name="Freeform 10" id="10"/>
          <p:cNvSpPr/>
          <p:nvPr/>
        </p:nvSpPr>
        <p:spPr>
          <a:xfrm flipH="false" flipV="false" rot="-10800000">
            <a:off x="-305814" y="-323115"/>
            <a:ext cx="8744064" cy="2511931"/>
          </a:xfrm>
          <a:custGeom>
            <a:avLst/>
            <a:gdLst/>
            <a:ahLst/>
            <a:cxnLst/>
            <a:rect r="r" b="b" t="t" l="l"/>
            <a:pathLst>
              <a:path h="2511931" w="8744064">
                <a:moveTo>
                  <a:pt x="0" y="0"/>
                </a:moveTo>
                <a:lnTo>
                  <a:pt x="8744064" y="0"/>
                </a:lnTo>
                <a:lnTo>
                  <a:pt x="8744064" y="2511931"/>
                </a:lnTo>
                <a:lnTo>
                  <a:pt x="0" y="2511931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 l="0" t="0" r="0" b="0"/>
            </a:stretch>
          </a:blipFill>
        </p:spPr>
      </p:sp>
      <p:sp>
        <p:nvSpPr>
          <p:cNvPr name="Freeform 11" id="11"/>
          <p:cNvSpPr/>
          <p:nvPr/>
        </p:nvSpPr>
        <p:spPr>
          <a:xfrm flipH="false" flipV="false" rot="0">
            <a:off x="3653757" y="3401069"/>
            <a:ext cx="12935874" cy="5857231"/>
          </a:xfrm>
          <a:custGeom>
            <a:avLst/>
            <a:gdLst/>
            <a:ahLst/>
            <a:cxnLst/>
            <a:rect r="r" b="b" t="t" l="l"/>
            <a:pathLst>
              <a:path h="5857231" w="12935874">
                <a:moveTo>
                  <a:pt x="0" y="0"/>
                </a:moveTo>
                <a:lnTo>
                  <a:pt x="12935875" y="0"/>
                </a:lnTo>
                <a:lnTo>
                  <a:pt x="12935875" y="5857231"/>
                </a:lnTo>
                <a:lnTo>
                  <a:pt x="0" y="5857231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0" t="0" r="0" b="0"/>
            </a:stretch>
          </a:blipFill>
        </p:spPr>
      </p:sp>
      <p:sp>
        <p:nvSpPr>
          <p:cNvPr name="TextBox 12" id="12"/>
          <p:cNvSpPr txBox="true"/>
          <p:nvPr/>
        </p:nvSpPr>
        <p:spPr>
          <a:xfrm rot="0">
            <a:off x="1447135" y="1327756"/>
            <a:ext cx="5870837" cy="1873377"/>
          </a:xfrm>
          <a:prstGeom prst="rect">
            <a:avLst/>
          </a:prstGeom>
        </p:spPr>
        <p:txBody>
          <a:bodyPr anchor="t" rtlCol="false" tIns="0" lIns="0" bIns="0" rIns="0">
            <a:spAutoFit/>
          </a:bodyPr>
          <a:lstStyle/>
          <a:p>
            <a:pPr algn="just">
              <a:lnSpc>
                <a:spcPts val="2483"/>
              </a:lnSpc>
            </a:pPr>
            <a:r>
              <a:rPr lang="en-US" sz="1800" spc="176">
                <a:solidFill>
                  <a:srgbClr val="231F20"/>
                </a:solidFill>
                <a:latin typeface="Open Sauce"/>
              </a:rPr>
              <a:t>La gestión de la huella hídrica en un mundo globalizado plantea desafíos políticos. La coordinación y la cooperación entre países son esenciales para garantizar el uso y el comercio sostenibles del agua. </a:t>
            </a:r>
          </a:p>
          <a:p>
            <a:pPr algn="just" marL="0" indent="0" lvl="0">
              <a:lnSpc>
                <a:spcPts val="2483"/>
              </a:lnSpc>
              <a:spcBef>
                <a:spcPct val="0"/>
              </a:spcBef>
            </a:p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0</vt:i4>
      </vt:variant>
    </vt:vector>
  </HeadingPairs>
  <TitlesOfParts>
    <vt:vector size="1" baseType="lpstr">
      <vt:lpstr>Office Theme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>
  <dcterms:created xsi:type="dcterms:W3CDTF">2006-08-16T00:00:00Z</dcterms:created>
  <dc:identifier>DAFwR_waQBU</dc:identifier>
  <dcterms:modified xsi:type="dcterms:W3CDTF">2011-08-01T06:04:30Z</dcterms:modified>
  <cp:revision>1</cp:revision>
  <dc:title>Coop. y Globalización</dc:title>
</cp:coreProperties>
</file>