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8"/>
  </p:notesMasterIdLst>
  <p:sldIdLst>
    <p:sldId id="256" r:id="rId2"/>
    <p:sldId id="264" r:id="rId3"/>
    <p:sldId id="262" r:id="rId4"/>
    <p:sldId id="266" r:id="rId5"/>
    <p:sldId id="259" r:id="rId6"/>
    <p:sldId id="257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369"/>
  </p:normalViewPr>
  <p:slideViewPr>
    <p:cSldViewPr snapToGrid="0" snapToObjects="1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AD739-C3D1-467A-8A77-303CCB9BE2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A53EC3-F99F-46CE-9C0A-55A919354677}">
      <dgm:prSet/>
      <dgm:spPr/>
      <dgm:t>
        <a:bodyPr/>
        <a:lstStyle/>
        <a:p>
          <a:r>
            <a:rPr lang="es-MX"/>
            <a:t>El Estado es responsable de garantizar los derechos humanos de sus nacionalidades</a:t>
          </a:r>
          <a:endParaRPr lang="en-US"/>
        </a:p>
      </dgm:t>
    </dgm:pt>
    <dgm:pt modelId="{1511ED6A-9691-46AF-87BE-4100DA71E9C7}" type="parTrans" cxnId="{D8B91BE2-F19C-4D2B-B8B5-5D45C3729EE9}">
      <dgm:prSet/>
      <dgm:spPr/>
      <dgm:t>
        <a:bodyPr/>
        <a:lstStyle/>
        <a:p>
          <a:endParaRPr lang="en-US"/>
        </a:p>
      </dgm:t>
    </dgm:pt>
    <dgm:pt modelId="{B5A693F4-EC0F-488C-B236-89F73627C029}" type="sibTrans" cxnId="{D8B91BE2-F19C-4D2B-B8B5-5D45C3729EE9}">
      <dgm:prSet/>
      <dgm:spPr/>
      <dgm:t>
        <a:bodyPr/>
        <a:lstStyle/>
        <a:p>
          <a:endParaRPr lang="en-US"/>
        </a:p>
      </dgm:t>
    </dgm:pt>
    <dgm:pt modelId="{DD221E05-34A4-4A38-BBCC-CE855883E2FD}">
      <dgm:prSet/>
      <dgm:spPr/>
      <dgm:t>
        <a:bodyPr/>
        <a:lstStyle/>
        <a:p>
          <a:r>
            <a:rPr lang="es-MX"/>
            <a:t>En el marco del Sistema Interamericano de Derechos Humanos también es responsable de toda persona que se encuentra bajo su jurisdicción </a:t>
          </a:r>
          <a:endParaRPr lang="en-US"/>
        </a:p>
      </dgm:t>
    </dgm:pt>
    <dgm:pt modelId="{93B07DC0-E461-4BB4-85C2-2569D3C06599}" type="parTrans" cxnId="{A589B1BE-92B2-434B-AA69-875AD3CAF318}">
      <dgm:prSet/>
      <dgm:spPr/>
      <dgm:t>
        <a:bodyPr/>
        <a:lstStyle/>
        <a:p>
          <a:endParaRPr lang="en-US"/>
        </a:p>
      </dgm:t>
    </dgm:pt>
    <dgm:pt modelId="{5E7F76C9-7B4D-4C4B-B1AC-5CF5FAEFDE5D}" type="sibTrans" cxnId="{A589B1BE-92B2-434B-AA69-875AD3CAF318}">
      <dgm:prSet/>
      <dgm:spPr/>
      <dgm:t>
        <a:bodyPr/>
        <a:lstStyle/>
        <a:p>
          <a:endParaRPr lang="en-US"/>
        </a:p>
      </dgm:t>
    </dgm:pt>
    <dgm:pt modelId="{9AC19F18-5C3C-44A2-82C9-152ADED41946}">
      <dgm:prSet/>
      <dgm:spPr/>
      <dgm:t>
        <a:bodyPr/>
        <a:lstStyle/>
        <a:p>
          <a:r>
            <a:rPr lang="es-MX"/>
            <a:t>Sin discriminación de alguna por su regular o irregular estancia</a:t>
          </a:r>
          <a:endParaRPr lang="en-US"/>
        </a:p>
      </dgm:t>
    </dgm:pt>
    <dgm:pt modelId="{D353D2E6-F769-42B1-BFA2-0BD11F674766}" type="parTrans" cxnId="{2A1AD36B-237A-4C6E-8E82-F169E61C92B4}">
      <dgm:prSet/>
      <dgm:spPr/>
      <dgm:t>
        <a:bodyPr/>
        <a:lstStyle/>
        <a:p>
          <a:endParaRPr lang="en-US"/>
        </a:p>
      </dgm:t>
    </dgm:pt>
    <dgm:pt modelId="{A34E1921-1F4D-49FF-95B3-61A91B69BE84}" type="sibTrans" cxnId="{2A1AD36B-237A-4C6E-8E82-F169E61C92B4}">
      <dgm:prSet/>
      <dgm:spPr/>
      <dgm:t>
        <a:bodyPr/>
        <a:lstStyle/>
        <a:p>
          <a:endParaRPr lang="en-US"/>
        </a:p>
      </dgm:t>
    </dgm:pt>
    <dgm:pt modelId="{148BFE92-CF0C-834D-84CA-2E88B415F5F1}" type="pres">
      <dgm:prSet presAssocID="{87FAD739-C3D1-467A-8A77-303CCB9BE2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993FB3-C58B-5146-8911-ACE3F8722B23}" type="pres">
      <dgm:prSet presAssocID="{F6A53EC3-F99F-46CE-9C0A-55A919354677}" presName="hierRoot1" presStyleCnt="0"/>
      <dgm:spPr/>
    </dgm:pt>
    <dgm:pt modelId="{0346ED5B-864B-DA4C-8ED5-FCAA96B32FAC}" type="pres">
      <dgm:prSet presAssocID="{F6A53EC3-F99F-46CE-9C0A-55A919354677}" presName="composite" presStyleCnt="0"/>
      <dgm:spPr/>
    </dgm:pt>
    <dgm:pt modelId="{A7CCEC40-FCAE-CB49-95CD-95BBC821F407}" type="pres">
      <dgm:prSet presAssocID="{F6A53EC3-F99F-46CE-9C0A-55A919354677}" presName="background" presStyleLbl="node0" presStyleIdx="0" presStyleCnt="3"/>
      <dgm:spPr/>
    </dgm:pt>
    <dgm:pt modelId="{9AE1A188-5763-D14F-ABFA-3CCEAADA7C94}" type="pres">
      <dgm:prSet presAssocID="{F6A53EC3-F99F-46CE-9C0A-55A91935467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06FA0C-E4B5-0942-B933-C814DF8E7A48}" type="pres">
      <dgm:prSet presAssocID="{F6A53EC3-F99F-46CE-9C0A-55A919354677}" presName="hierChild2" presStyleCnt="0"/>
      <dgm:spPr/>
    </dgm:pt>
    <dgm:pt modelId="{F5AEB670-8A62-C445-B307-20117BC08293}" type="pres">
      <dgm:prSet presAssocID="{DD221E05-34A4-4A38-BBCC-CE855883E2FD}" presName="hierRoot1" presStyleCnt="0"/>
      <dgm:spPr/>
    </dgm:pt>
    <dgm:pt modelId="{AE899EFB-4A7C-8843-8197-D8AF56F18EC0}" type="pres">
      <dgm:prSet presAssocID="{DD221E05-34A4-4A38-BBCC-CE855883E2FD}" presName="composite" presStyleCnt="0"/>
      <dgm:spPr/>
    </dgm:pt>
    <dgm:pt modelId="{2F085909-8E20-5144-9150-3771F62B3643}" type="pres">
      <dgm:prSet presAssocID="{DD221E05-34A4-4A38-BBCC-CE855883E2FD}" presName="background" presStyleLbl="node0" presStyleIdx="1" presStyleCnt="3"/>
      <dgm:spPr/>
    </dgm:pt>
    <dgm:pt modelId="{85716CCA-1403-624D-9737-30472C1402D3}" type="pres">
      <dgm:prSet presAssocID="{DD221E05-34A4-4A38-BBCC-CE855883E2F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00284-1C27-A545-8193-0129CA4AAF78}" type="pres">
      <dgm:prSet presAssocID="{DD221E05-34A4-4A38-BBCC-CE855883E2FD}" presName="hierChild2" presStyleCnt="0"/>
      <dgm:spPr/>
    </dgm:pt>
    <dgm:pt modelId="{7583F1B1-1A6F-BA42-98B7-FC4D5DFC8DC2}" type="pres">
      <dgm:prSet presAssocID="{9AC19F18-5C3C-44A2-82C9-152ADED41946}" presName="hierRoot1" presStyleCnt="0"/>
      <dgm:spPr/>
    </dgm:pt>
    <dgm:pt modelId="{B15A9C0B-77F8-964E-ADC9-1C70F3F2563D}" type="pres">
      <dgm:prSet presAssocID="{9AC19F18-5C3C-44A2-82C9-152ADED41946}" presName="composite" presStyleCnt="0"/>
      <dgm:spPr/>
    </dgm:pt>
    <dgm:pt modelId="{E7C7A6D9-68B8-B140-9B19-71CD98D2961B}" type="pres">
      <dgm:prSet presAssocID="{9AC19F18-5C3C-44A2-82C9-152ADED41946}" presName="background" presStyleLbl="node0" presStyleIdx="2" presStyleCnt="3"/>
      <dgm:spPr/>
    </dgm:pt>
    <dgm:pt modelId="{5F2495B5-4480-0046-9094-B2963099D7E1}" type="pres">
      <dgm:prSet presAssocID="{9AC19F18-5C3C-44A2-82C9-152ADED4194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692B9A-1936-9D4E-AF3E-41BA07E2CCFE}" type="pres">
      <dgm:prSet presAssocID="{9AC19F18-5C3C-44A2-82C9-152ADED41946}" presName="hierChild2" presStyleCnt="0"/>
      <dgm:spPr/>
    </dgm:pt>
  </dgm:ptLst>
  <dgm:cxnLst>
    <dgm:cxn modelId="{D8B91BE2-F19C-4D2B-B8B5-5D45C3729EE9}" srcId="{87FAD739-C3D1-467A-8A77-303CCB9BE255}" destId="{F6A53EC3-F99F-46CE-9C0A-55A919354677}" srcOrd="0" destOrd="0" parTransId="{1511ED6A-9691-46AF-87BE-4100DA71E9C7}" sibTransId="{B5A693F4-EC0F-488C-B236-89F73627C029}"/>
    <dgm:cxn modelId="{A589B1BE-92B2-434B-AA69-875AD3CAF318}" srcId="{87FAD739-C3D1-467A-8A77-303CCB9BE255}" destId="{DD221E05-34A4-4A38-BBCC-CE855883E2FD}" srcOrd="1" destOrd="0" parTransId="{93B07DC0-E461-4BB4-85C2-2569D3C06599}" sibTransId="{5E7F76C9-7B4D-4C4B-B1AC-5CF5FAEFDE5D}"/>
    <dgm:cxn modelId="{2A1AD36B-237A-4C6E-8E82-F169E61C92B4}" srcId="{87FAD739-C3D1-467A-8A77-303CCB9BE255}" destId="{9AC19F18-5C3C-44A2-82C9-152ADED41946}" srcOrd="2" destOrd="0" parTransId="{D353D2E6-F769-42B1-BFA2-0BD11F674766}" sibTransId="{A34E1921-1F4D-49FF-95B3-61A91B69BE84}"/>
    <dgm:cxn modelId="{4E30B5FC-080C-8745-B050-ABBD7A560688}" type="presOf" srcId="{87FAD739-C3D1-467A-8A77-303CCB9BE255}" destId="{148BFE92-CF0C-834D-84CA-2E88B415F5F1}" srcOrd="0" destOrd="0" presId="urn:microsoft.com/office/officeart/2005/8/layout/hierarchy1"/>
    <dgm:cxn modelId="{6B590BFC-47C6-CE40-A6F6-27DED6174A4E}" type="presOf" srcId="{9AC19F18-5C3C-44A2-82C9-152ADED41946}" destId="{5F2495B5-4480-0046-9094-B2963099D7E1}" srcOrd="0" destOrd="0" presId="urn:microsoft.com/office/officeart/2005/8/layout/hierarchy1"/>
    <dgm:cxn modelId="{8AD3C9B4-629D-BF40-AAF2-7F1154E5ADE4}" type="presOf" srcId="{F6A53EC3-F99F-46CE-9C0A-55A919354677}" destId="{9AE1A188-5763-D14F-ABFA-3CCEAADA7C94}" srcOrd="0" destOrd="0" presId="urn:microsoft.com/office/officeart/2005/8/layout/hierarchy1"/>
    <dgm:cxn modelId="{15602FB1-E8BD-2E4F-AF5A-B0EA5148F882}" type="presOf" srcId="{DD221E05-34A4-4A38-BBCC-CE855883E2FD}" destId="{85716CCA-1403-624D-9737-30472C1402D3}" srcOrd="0" destOrd="0" presId="urn:microsoft.com/office/officeart/2005/8/layout/hierarchy1"/>
    <dgm:cxn modelId="{15BB3599-4413-8548-834E-595CC137CB60}" type="presParOf" srcId="{148BFE92-CF0C-834D-84CA-2E88B415F5F1}" destId="{2C993FB3-C58B-5146-8911-ACE3F8722B23}" srcOrd="0" destOrd="0" presId="urn:microsoft.com/office/officeart/2005/8/layout/hierarchy1"/>
    <dgm:cxn modelId="{076EAA13-0F41-6942-B65E-E06264166CB1}" type="presParOf" srcId="{2C993FB3-C58B-5146-8911-ACE3F8722B23}" destId="{0346ED5B-864B-DA4C-8ED5-FCAA96B32FAC}" srcOrd="0" destOrd="0" presId="urn:microsoft.com/office/officeart/2005/8/layout/hierarchy1"/>
    <dgm:cxn modelId="{D2C5A82B-2721-3B47-BB16-4FEACF5955F3}" type="presParOf" srcId="{0346ED5B-864B-DA4C-8ED5-FCAA96B32FAC}" destId="{A7CCEC40-FCAE-CB49-95CD-95BBC821F407}" srcOrd="0" destOrd="0" presId="urn:microsoft.com/office/officeart/2005/8/layout/hierarchy1"/>
    <dgm:cxn modelId="{5717823F-2062-B346-B39D-69C7A0DFEBD9}" type="presParOf" srcId="{0346ED5B-864B-DA4C-8ED5-FCAA96B32FAC}" destId="{9AE1A188-5763-D14F-ABFA-3CCEAADA7C94}" srcOrd="1" destOrd="0" presId="urn:microsoft.com/office/officeart/2005/8/layout/hierarchy1"/>
    <dgm:cxn modelId="{18141A9B-E8EB-1F4B-893F-330703FCE852}" type="presParOf" srcId="{2C993FB3-C58B-5146-8911-ACE3F8722B23}" destId="{D506FA0C-E4B5-0942-B933-C814DF8E7A48}" srcOrd="1" destOrd="0" presId="urn:microsoft.com/office/officeart/2005/8/layout/hierarchy1"/>
    <dgm:cxn modelId="{247EDA25-9196-0E4C-88FD-CF6AE375D68A}" type="presParOf" srcId="{148BFE92-CF0C-834D-84CA-2E88B415F5F1}" destId="{F5AEB670-8A62-C445-B307-20117BC08293}" srcOrd="1" destOrd="0" presId="urn:microsoft.com/office/officeart/2005/8/layout/hierarchy1"/>
    <dgm:cxn modelId="{927AD320-FC09-C647-8CD2-506E7202976E}" type="presParOf" srcId="{F5AEB670-8A62-C445-B307-20117BC08293}" destId="{AE899EFB-4A7C-8843-8197-D8AF56F18EC0}" srcOrd="0" destOrd="0" presId="urn:microsoft.com/office/officeart/2005/8/layout/hierarchy1"/>
    <dgm:cxn modelId="{A9DAA6B4-B0F3-A64D-BE9D-F91011611BE7}" type="presParOf" srcId="{AE899EFB-4A7C-8843-8197-D8AF56F18EC0}" destId="{2F085909-8E20-5144-9150-3771F62B3643}" srcOrd="0" destOrd="0" presId="urn:microsoft.com/office/officeart/2005/8/layout/hierarchy1"/>
    <dgm:cxn modelId="{4433E6BE-AEA5-0942-9762-364646DA6F75}" type="presParOf" srcId="{AE899EFB-4A7C-8843-8197-D8AF56F18EC0}" destId="{85716CCA-1403-624D-9737-30472C1402D3}" srcOrd="1" destOrd="0" presId="urn:microsoft.com/office/officeart/2005/8/layout/hierarchy1"/>
    <dgm:cxn modelId="{C0A882E6-DF32-0A4A-A179-2D79B8345F4A}" type="presParOf" srcId="{F5AEB670-8A62-C445-B307-20117BC08293}" destId="{F2D00284-1C27-A545-8193-0129CA4AAF78}" srcOrd="1" destOrd="0" presId="urn:microsoft.com/office/officeart/2005/8/layout/hierarchy1"/>
    <dgm:cxn modelId="{7B4C0CB3-5263-984A-AC80-ECC41A42E8ED}" type="presParOf" srcId="{148BFE92-CF0C-834D-84CA-2E88B415F5F1}" destId="{7583F1B1-1A6F-BA42-98B7-FC4D5DFC8DC2}" srcOrd="2" destOrd="0" presId="urn:microsoft.com/office/officeart/2005/8/layout/hierarchy1"/>
    <dgm:cxn modelId="{197C7088-53E9-8447-B701-64E2A2CB2F46}" type="presParOf" srcId="{7583F1B1-1A6F-BA42-98B7-FC4D5DFC8DC2}" destId="{B15A9C0B-77F8-964E-ADC9-1C70F3F2563D}" srcOrd="0" destOrd="0" presId="urn:microsoft.com/office/officeart/2005/8/layout/hierarchy1"/>
    <dgm:cxn modelId="{C5462618-DF87-A04C-8413-0E0919E10719}" type="presParOf" srcId="{B15A9C0B-77F8-964E-ADC9-1C70F3F2563D}" destId="{E7C7A6D9-68B8-B140-9B19-71CD98D2961B}" srcOrd="0" destOrd="0" presId="urn:microsoft.com/office/officeart/2005/8/layout/hierarchy1"/>
    <dgm:cxn modelId="{1D8A8B07-7662-BC4D-BAF3-EBD8352DE6AB}" type="presParOf" srcId="{B15A9C0B-77F8-964E-ADC9-1C70F3F2563D}" destId="{5F2495B5-4480-0046-9094-B2963099D7E1}" srcOrd="1" destOrd="0" presId="urn:microsoft.com/office/officeart/2005/8/layout/hierarchy1"/>
    <dgm:cxn modelId="{CFAFA169-236F-6846-AD4B-A1D99A6C5346}" type="presParOf" srcId="{7583F1B1-1A6F-BA42-98B7-FC4D5DFC8DC2}" destId="{A5692B9A-1936-9D4E-AF3E-41BA07E2CC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CEC40-FCAE-CB49-95CD-95BBC821F407}">
      <dsp:nvSpPr>
        <dsp:cNvPr id="0" name=""/>
        <dsp:cNvSpPr/>
      </dsp:nvSpPr>
      <dsp:spPr>
        <a:xfrm>
          <a:off x="0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E1A188-5763-D14F-ABFA-3CCEAADA7C94}">
      <dsp:nvSpPr>
        <dsp:cNvPr id="0" name=""/>
        <dsp:cNvSpPr/>
      </dsp:nvSpPr>
      <dsp:spPr>
        <a:xfrm>
          <a:off x="335260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El Estado es responsable de garantizar los derechos humanos de sus nacionalidades</a:t>
          </a:r>
          <a:endParaRPr lang="en-US" sz="1800" kern="1200"/>
        </a:p>
      </dsp:txBody>
      <dsp:txXfrm>
        <a:off x="391378" y="697223"/>
        <a:ext cx="2905105" cy="1803775"/>
      </dsp:txXfrm>
    </dsp:sp>
    <dsp:sp modelId="{2F085909-8E20-5144-9150-3771F62B3643}">
      <dsp:nvSpPr>
        <dsp:cNvPr id="0" name=""/>
        <dsp:cNvSpPr/>
      </dsp:nvSpPr>
      <dsp:spPr>
        <a:xfrm>
          <a:off x="3687861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716CCA-1403-624D-9737-30472C1402D3}">
      <dsp:nvSpPr>
        <dsp:cNvPr id="0" name=""/>
        <dsp:cNvSpPr/>
      </dsp:nvSpPr>
      <dsp:spPr>
        <a:xfrm>
          <a:off x="4023121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En el marco del Sistema Interamericano de Derechos Humanos también es responsable de toda persona que se encuentra bajo su jurisdicción </a:t>
          </a:r>
          <a:endParaRPr lang="en-US" sz="1800" kern="1200"/>
        </a:p>
      </dsp:txBody>
      <dsp:txXfrm>
        <a:off x="4079239" y="697223"/>
        <a:ext cx="2905105" cy="1803775"/>
      </dsp:txXfrm>
    </dsp:sp>
    <dsp:sp modelId="{E7C7A6D9-68B8-B140-9B19-71CD98D2961B}">
      <dsp:nvSpPr>
        <dsp:cNvPr id="0" name=""/>
        <dsp:cNvSpPr/>
      </dsp:nvSpPr>
      <dsp:spPr>
        <a:xfrm>
          <a:off x="7375723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495B5-4480-0046-9094-B2963099D7E1}">
      <dsp:nvSpPr>
        <dsp:cNvPr id="0" name=""/>
        <dsp:cNvSpPr/>
      </dsp:nvSpPr>
      <dsp:spPr>
        <a:xfrm>
          <a:off x="7710983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Sin discriminación de alguna por su regular o irregular estancia</a:t>
          </a:r>
          <a:endParaRPr lang="en-US" sz="1800" kern="1200"/>
        </a:p>
      </dsp:txBody>
      <dsp:txXfrm>
        <a:off x="7767101" y="697223"/>
        <a:ext cx="2905105" cy="1803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180D-E646-4B3F-8C67-703DF80E266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78C7-E247-4969-A718-0F50C6EA1C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3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78C7-E247-4969-A718-0F50C6EA1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6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October 18,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October 18,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4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9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October 18,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9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E36522-C5BA-BC49-8CE8-66A6F5129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08" y="414743"/>
            <a:ext cx="8040973" cy="35554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7200" b="1" dirty="0" smtClean="0"/>
              <a:t>Derech</a:t>
            </a:r>
            <a:r>
              <a:rPr lang="es-MX" sz="7200" b="1" dirty="0" smtClean="0"/>
              <a:t>o a la vida: Migrantes</a:t>
            </a:r>
            <a:endParaRPr lang="es-MX" sz="7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931A2-A190-E599-E967-DC9BD46BF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05" r="16932" b="-1"/>
          <a:stretch/>
        </p:blipFill>
        <p:spPr>
          <a:xfrm>
            <a:off x="8353588" y="10"/>
            <a:ext cx="3838412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290F70-26CF-F24C-BD23-AA507C2EE1FB}"/>
              </a:ext>
            </a:extLst>
          </p:cNvPr>
          <p:cNvSpPr txBox="1"/>
          <p:nvPr/>
        </p:nvSpPr>
        <p:spPr>
          <a:xfrm>
            <a:off x="656493" y="4542759"/>
            <a:ext cx="726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Dr. Melvin </a:t>
            </a:r>
            <a:r>
              <a:rPr lang="es-MX" sz="3600" b="1" dirty="0" err="1" smtClean="0"/>
              <a:t>Uziel</a:t>
            </a:r>
            <a:r>
              <a:rPr lang="es-MX" sz="3600" b="1" dirty="0" smtClean="0"/>
              <a:t> </a:t>
            </a:r>
            <a:r>
              <a:rPr lang="es-MX" sz="3600" b="1" dirty="0"/>
              <a:t>Porras Reynoso </a:t>
            </a:r>
          </a:p>
        </p:txBody>
      </p:sp>
    </p:spTree>
    <p:extLst>
      <p:ext uri="{BB962C8B-B14F-4D97-AF65-F5344CB8AC3E}">
        <p14:creationId xmlns:p14="http://schemas.microsoft.com/office/powerpoint/2010/main" val="89304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7432D-62D6-59EC-E4D3-A1537D24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s-MX" dirty="0"/>
              <a:t>Derechos Humanos.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EAA53-CAEC-703A-968A-BC77BCD1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MX" dirty="0"/>
              <a:t>Los Estados tienen la obligación nacional e internacional de respetar y proteger los derechos humanos.</a:t>
            </a:r>
          </a:p>
          <a:p>
            <a:pPr lvl="1" algn="just">
              <a:lnSpc>
                <a:spcPct val="110000"/>
              </a:lnSpc>
            </a:pPr>
            <a:r>
              <a:rPr lang="es-MX" dirty="0"/>
              <a:t>Deben abstenerse de interferir en el disfrute de estos o de  limitarlos.</a:t>
            </a:r>
          </a:p>
          <a:p>
            <a:pPr lvl="1" algn="just">
              <a:lnSpc>
                <a:spcPct val="110000"/>
              </a:lnSpc>
            </a:pPr>
            <a:r>
              <a:rPr lang="es-MX" dirty="0"/>
              <a:t>Deben impedir abusos contra individuos y grupos.</a:t>
            </a:r>
          </a:p>
          <a:p>
            <a:pPr lvl="1" algn="just">
              <a:lnSpc>
                <a:spcPct val="110000"/>
              </a:lnSpc>
            </a:pPr>
            <a:r>
              <a:rPr lang="es-MX" dirty="0"/>
              <a:t>Deben adoptar medidas para garantizar estos derechos.</a:t>
            </a:r>
          </a:p>
        </p:txBody>
      </p:sp>
      <p:pic>
        <p:nvPicPr>
          <p:cNvPr id="6" name="Imagen 5" descr="Dibujo de ave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DDC6BA24-F77B-1FBB-900C-6DB9B0A9E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71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90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3E2477-CB24-4FE6-B9C0-F9800FF83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65638C-2268-4A1B-96C3-95E79EF44B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410E30-22CB-8480-8571-E39A9FF0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s-MX" dirty="0"/>
              <a:t>La Corte Interamericana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0F635-EC7D-F717-AE62-337D74AA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2" y="2096528"/>
            <a:ext cx="5258670" cy="366134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s-MX" sz="1700" b="1" dirty="0"/>
              <a:t>Opinión Consultiva OC-18/03</a:t>
            </a:r>
            <a:r>
              <a:rPr lang="es-MX" sz="1700" dirty="0"/>
              <a:t>. La calidad migratoria de una persona no puede constituir una justificación para privarla del goce y ejercicio de sus derechos humanos.</a:t>
            </a:r>
          </a:p>
          <a:p>
            <a:pPr algn="just">
              <a:lnSpc>
                <a:spcPct val="110000"/>
              </a:lnSpc>
            </a:pPr>
            <a:r>
              <a:rPr lang="es-MX" sz="1700" b="1" dirty="0"/>
              <a:t>Caso Vélez Loor Vs. Panamá.</a:t>
            </a:r>
            <a:r>
              <a:rPr lang="es-MX" sz="1700" dirty="0"/>
              <a:t> Los Estados deben respetar sus derechos humanos y garantizar su ejercicio y goce a toda persona que se encuentre bajo su jurisdicción, sin discriminación alguna por su regular o irregular estancia</a:t>
            </a:r>
            <a:r>
              <a:rPr lang="es-MX" sz="17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s-ES" sz="1700" b="1" dirty="0" smtClean="0"/>
              <a:t>Caso Familia </a:t>
            </a:r>
            <a:r>
              <a:rPr lang="es-ES" sz="1700" b="1" dirty="0"/>
              <a:t>Pacheco Tineo vs. Bolivia: </a:t>
            </a:r>
            <a:r>
              <a:rPr lang="es-ES" sz="1700" dirty="0"/>
              <a:t>“La detención de personas por incumplimiento de las leyes migratorias nunca debe ser con fines punitivos y que serán arbitrarias las políticas migratorias cuyo eje central es la detención obligatoria de los migrantes irregulares</a:t>
            </a:r>
            <a:endParaRPr lang="es-MX" sz="1700" dirty="0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1C5184-918A-AD9E-51DE-F67108B7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09" y="720000"/>
            <a:ext cx="3827106" cy="5409338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094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B6E1D1-AA66-3BAB-126A-71ABB223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s-MX" dirty="0"/>
              <a:t>Derecho a la vida.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E6F8C2-A570-6675-57BB-BEEB0286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936376"/>
            <a:ext cx="5519435" cy="38214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Comprende, no sólo el derecho de todo ser humano de no ser privado de la vida arbitrariamente, sino también el derecho a que no se le impida el acceso a las condiciones que garanticen una existencia digna.</a:t>
            </a:r>
          </a:p>
          <a:p>
            <a:pPr algn="just"/>
            <a:r>
              <a:rPr lang="es-MX" dirty="0"/>
              <a:t>Es decir, el Estado es responsable de garantizar los derechos mínimos esenciales para garantizar la vida digna.</a:t>
            </a:r>
          </a:p>
          <a:p>
            <a:pPr algn="just"/>
            <a:r>
              <a:rPr lang="es-MX" dirty="0"/>
              <a:t>En el caso de los 40 migrantes, desafortunadamente no sólo no garantizaron esos derechos mínimos, sino que hubo privación de la vida a estas personas.</a:t>
            </a:r>
          </a:p>
          <a:p>
            <a:pPr marL="0" indent="0" algn="r">
              <a:buNone/>
            </a:pPr>
            <a:endParaRPr lang="es-MX" dirty="0"/>
          </a:p>
          <a:p>
            <a:pPr algn="just"/>
            <a:endParaRPr lang="en-US" dirty="0"/>
          </a:p>
        </p:txBody>
      </p:sp>
      <p:pic>
        <p:nvPicPr>
          <p:cNvPr id="5" name="Marcador de contenido 4" descr="Planta con flores blancas&#10;&#10;Descripción generada automáticamente">
            <a:extLst>
              <a:ext uri="{FF2B5EF4-FFF2-40B4-BE49-F238E27FC236}">
                <a16:creationId xmlns:a16="http://schemas.microsoft.com/office/drawing/2014/main" id="{81ADE972-5359-A3EB-D216-9E139B4B2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3" r="27078" b="-1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266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247FE6-E9B9-B040-9A94-C92E6C4A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278" y="3429000"/>
            <a:ext cx="4991961" cy="1477328"/>
          </a:xfrm>
        </p:spPr>
        <p:txBody>
          <a:bodyPr wrap="square" anchor="ctr">
            <a:normAutofit fontScale="90000"/>
          </a:bodyPr>
          <a:lstStyle/>
          <a:p>
            <a:r>
              <a:rPr lang="es-MX" dirty="0"/>
              <a:t>* El Estado mexicano no puede ser omiso en el reconocimiento y protección a derechos de personas migrantes 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* Las personas migrantes tienen derechos constitucionales, convencionales y jurisprudenciales del sistema interamericano 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8BCE47-4261-2647-B6AB-45E73F075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3" r="20373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994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133437-BFEB-412D-978C-59379BF57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B7988C-0A17-344D-ADE4-B592CA5F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6" y="619200"/>
            <a:ext cx="8831988" cy="681586"/>
          </a:xfrm>
        </p:spPr>
        <p:txBody>
          <a:bodyPr wrap="square">
            <a:normAutofit/>
          </a:bodyPr>
          <a:lstStyle/>
          <a:p>
            <a:pPr algn="ctr"/>
            <a:r>
              <a:rPr lang="es-MX" dirty="0"/>
              <a:t>Responsabilidades </a:t>
            </a:r>
            <a:endParaRPr lang="es-MX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8907C4-FC8B-4436-8D59-610E373613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F2DAC1FA-67FB-485E-99AD-1D35808FAD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80135264-D47B-4DA1-B607-272AC7552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7E6A5C45-96C1-4BE7-BEF8-CD041B512D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9D18AC-8DBF-44B9-B251-652985A6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08" y="268792"/>
            <a:ext cx="632305" cy="1606552"/>
            <a:chOff x="10224385" y="954724"/>
            <a:chExt cx="1324087" cy="3364228"/>
          </a:xfrm>
        </p:grpSpPr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4B04572D-211A-45E4-9FCC-BDF9788427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03D89CFC-3412-4CF0-BCB9-14BA1B201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27B2BC09-FADA-48B1-ABBF-D28310E5A0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277D65C-DA10-481D-B5A1-7DB78CF63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589984"/>
            <a:ext cx="12180637" cy="4268018"/>
          </a:xfrm>
          <a:custGeom>
            <a:avLst/>
            <a:gdLst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2474433 w 12180637"/>
              <a:gd name="connsiteY9" fmla="*/ 136660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5089365 w 12180637"/>
              <a:gd name="connsiteY11" fmla="*/ 38184 h 4483555"/>
              <a:gd name="connsiteX12" fmla="*/ 9245089 w 12180637"/>
              <a:gd name="connsiteY12" fmla="*/ 0 h 4483555"/>
              <a:gd name="connsiteX0" fmla="*/ 9245089 w 12180637"/>
              <a:gd name="connsiteY0" fmla="*/ 8084 h 4491639"/>
              <a:gd name="connsiteX1" fmla="*/ 10751325 w 12180637"/>
              <a:gd name="connsiteY1" fmla="*/ 86706 h 4491639"/>
              <a:gd name="connsiteX2" fmla="*/ 11353161 w 12180637"/>
              <a:gd name="connsiteY2" fmla="*/ 74558 h 4491639"/>
              <a:gd name="connsiteX3" fmla="*/ 12085768 w 12180637"/>
              <a:gd name="connsiteY3" fmla="*/ 59771 h 4491639"/>
              <a:gd name="connsiteX4" fmla="*/ 12180637 w 12180637"/>
              <a:gd name="connsiteY4" fmla="*/ 57856 h 4491639"/>
              <a:gd name="connsiteX5" fmla="*/ 12180637 w 12180637"/>
              <a:gd name="connsiteY5" fmla="*/ 4491639 h 4491639"/>
              <a:gd name="connsiteX6" fmla="*/ 0 w 12180637"/>
              <a:gd name="connsiteY6" fmla="*/ 4491639 h 4491639"/>
              <a:gd name="connsiteX7" fmla="*/ 0 w 12180637"/>
              <a:gd name="connsiteY7" fmla="*/ 118025 h 4491639"/>
              <a:gd name="connsiteX8" fmla="*/ 60108 w 12180637"/>
              <a:gd name="connsiteY8" fmla="*/ 120439 h 4491639"/>
              <a:gd name="connsiteX9" fmla="*/ 1944662 w 12180637"/>
              <a:gd name="connsiteY9" fmla="*/ 106907 h 4491639"/>
              <a:gd name="connsiteX10" fmla="*/ 3226727 w 12180637"/>
              <a:gd name="connsiteY10" fmla="*/ 129559 h 4491639"/>
              <a:gd name="connsiteX11" fmla="*/ 5089365 w 12180637"/>
              <a:gd name="connsiteY11" fmla="*/ 46268 h 4491639"/>
              <a:gd name="connsiteX12" fmla="*/ 9245089 w 12180637"/>
              <a:gd name="connsiteY12" fmla="*/ 8084 h 4491639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1353161 w 12180637"/>
              <a:gd name="connsiteY2" fmla="*/ 35855 h 4452936"/>
              <a:gd name="connsiteX3" fmla="*/ 12085768 w 12180637"/>
              <a:gd name="connsiteY3" fmla="*/ 21068 h 4452936"/>
              <a:gd name="connsiteX4" fmla="*/ 12180637 w 12180637"/>
              <a:gd name="connsiteY4" fmla="*/ 19153 h 4452936"/>
              <a:gd name="connsiteX5" fmla="*/ 12180637 w 12180637"/>
              <a:gd name="connsiteY5" fmla="*/ 4452936 h 4452936"/>
              <a:gd name="connsiteX6" fmla="*/ 0 w 12180637"/>
              <a:gd name="connsiteY6" fmla="*/ 4452936 h 4452936"/>
              <a:gd name="connsiteX7" fmla="*/ 0 w 12180637"/>
              <a:gd name="connsiteY7" fmla="*/ 79322 h 4452936"/>
              <a:gd name="connsiteX8" fmla="*/ 60108 w 12180637"/>
              <a:gd name="connsiteY8" fmla="*/ 81736 h 4452936"/>
              <a:gd name="connsiteX9" fmla="*/ 1944662 w 12180637"/>
              <a:gd name="connsiteY9" fmla="*/ 68204 h 4452936"/>
              <a:gd name="connsiteX10" fmla="*/ 3226727 w 12180637"/>
              <a:gd name="connsiteY10" fmla="*/ 90856 h 4452936"/>
              <a:gd name="connsiteX11" fmla="*/ 5089365 w 12180637"/>
              <a:gd name="connsiteY11" fmla="*/ 7565 h 4452936"/>
              <a:gd name="connsiteX12" fmla="*/ 9027375 w 12180637"/>
              <a:gd name="connsiteY12" fmla="*/ 37489 h 4452936"/>
              <a:gd name="connsiteX0" fmla="*/ 9027375 w 12180637"/>
              <a:gd name="connsiteY0" fmla="*/ 67310 h 4482757"/>
              <a:gd name="connsiteX1" fmla="*/ 10751325 w 12180637"/>
              <a:gd name="connsiteY1" fmla="*/ 77824 h 4482757"/>
              <a:gd name="connsiteX2" fmla="*/ 11353161 w 12180637"/>
              <a:gd name="connsiteY2" fmla="*/ 65676 h 4482757"/>
              <a:gd name="connsiteX3" fmla="*/ 11360054 w 12180637"/>
              <a:gd name="connsiteY3" fmla="*/ 1004384 h 4482757"/>
              <a:gd name="connsiteX4" fmla="*/ 12180637 w 12180637"/>
              <a:gd name="connsiteY4" fmla="*/ 48974 h 4482757"/>
              <a:gd name="connsiteX5" fmla="*/ 12180637 w 12180637"/>
              <a:gd name="connsiteY5" fmla="*/ 4482757 h 4482757"/>
              <a:gd name="connsiteX6" fmla="*/ 0 w 12180637"/>
              <a:gd name="connsiteY6" fmla="*/ 4482757 h 4482757"/>
              <a:gd name="connsiteX7" fmla="*/ 0 w 12180637"/>
              <a:gd name="connsiteY7" fmla="*/ 109143 h 4482757"/>
              <a:gd name="connsiteX8" fmla="*/ 60108 w 12180637"/>
              <a:gd name="connsiteY8" fmla="*/ 111557 h 4482757"/>
              <a:gd name="connsiteX9" fmla="*/ 1944662 w 12180637"/>
              <a:gd name="connsiteY9" fmla="*/ 98025 h 4482757"/>
              <a:gd name="connsiteX10" fmla="*/ 3226727 w 12180637"/>
              <a:gd name="connsiteY10" fmla="*/ 120677 h 4482757"/>
              <a:gd name="connsiteX11" fmla="*/ 5089365 w 12180637"/>
              <a:gd name="connsiteY11" fmla="*/ 37386 h 4482757"/>
              <a:gd name="connsiteX12" fmla="*/ 9027375 w 12180637"/>
              <a:gd name="connsiteY12" fmla="*/ 67310 h 4482757"/>
              <a:gd name="connsiteX0" fmla="*/ 9027375 w 12180637"/>
              <a:gd name="connsiteY0" fmla="*/ 342299 h 4757746"/>
              <a:gd name="connsiteX1" fmla="*/ 10751325 w 12180637"/>
              <a:gd name="connsiteY1" fmla="*/ 352813 h 4757746"/>
              <a:gd name="connsiteX2" fmla="*/ 11353161 w 12180637"/>
              <a:gd name="connsiteY2" fmla="*/ 340665 h 4757746"/>
              <a:gd name="connsiteX3" fmla="*/ 12180637 w 12180637"/>
              <a:gd name="connsiteY3" fmla="*/ 323963 h 4757746"/>
              <a:gd name="connsiteX4" fmla="*/ 12180637 w 12180637"/>
              <a:gd name="connsiteY4" fmla="*/ 4757746 h 4757746"/>
              <a:gd name="connsiteX5" fmla="*/ 0 w 12180637"/>
              <a:gd name="connsiteY5" fmla="*/ 4757746 h 4757746"/>
              <a:gd name="connsiteX6" fmla="*/ 0 w 12180637"/>
              <a:gd name="connsiteY6" fmla="*/ 384132 h 4757746"/>
              <a:gd name="connsiteX7" fmla="*/ 60108 w 12180637"/>
              <a:gd name="connsiteY7" fmla="*/ 386546 h 4757746"/>
              <a:gd name="connsiteX8" fmla="*/ 1944662 w 12180637"/>
              <a:gd name="connsiteY8" fmla="*/ 373014 h 4757746"/>
              <a:gd name="connsiteX9" fmla="*/ 3226727 w 12180637"/>
              <a:gd name="connsiteY9" fmla="*/ 395666 h 4757746"/>
              <a:gd name="connsiteX10" fmla="*/ 5089365 w 12180637"/>
              <a:gd name="connsiteY10" fmla="*/ 312375 h 4757746"/>
              <a:gd name="connsiteX11" fmla="*/ 9027375 w 12180637"/>
              <a:gd name="connsiteY11" fmla="*/ 342299 h 4757746"/>
              <a:gd name="connsiteX0" fmla="*/ 9027375 w 12180637"/>
              <a:gd name="connsiteY0" fmla="*/ 337966 h 4753413"/>
              <a:gd name="connsiteX1" fmla="*/ 10751325 w 12180637"/>
              <a:gd name="connsiteY1" fmla="*/ 348480 h 4753413"/>
              <a:gd name="connsiteX2" fmla="*/ 12180637 w 12180637"/>
              <a:gd name="connsiteY2" fmla="*/ 319630 h 4753413"/>
              <a:gd name="connsiteX3" fmla="*/ 12180637 w 12180637"/>
              <a:gd name="connsiteY3" fmla="*/ 4753413 h 4753413"/>
              <a:gd name="connsiteX4" fmla="*/ 0 w 12180637"/>
              <a:gd name="connsiteY4" fmla="*/ 4753413 h 4753413"/>
              <a:gd name="connsiteX5" fmla="*/ 0 w 12180637"/>
              <a:gd name="connsiteY5" fmla="*/ 379799 h 4753413"/>
              <a:gd name="connsiteX6" fmla="*/ 60108 w 12180637"/>
              <a:gd name="connsiteY6" fmla="*/ 382213 h 4753413"/>
              <a:gd name="connsiteX7" fmla="*/ 1944662 w 12180637"/>
              <a:gd name="connsiteY7" fmla="*/ 368681 h 4753413"/>
              <a:gd name="connsiteX8" fmla="*/ 3226727 w 12180637"/>
              <a:gd name="connsiteY8" fmla="*/ 391333 h 4753413"/>
              <a:gd name="connsiteX9" fmla="*/ 5089365 w 12180637"/>
              <a:gd name="connsiteY9" fmla="*/ 308042 h 4753413"/>
              <a:gd name="connsiteX10" fmla="*/ 9027375 w 12180637"/>
              <a:gd name="connsiteY10" fmla="*/ 337966 h 4753413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2180637 w 12180637"/>
              <a:gd name="connsiteY2" fmla="*/ 19153 h 4452936"/>
              <a:gd name="connsiteX3" fmla="*/ 12180637 w 12180637"/>
              <a:gd name="connsiteY3" fmla="*/ 4452936 h 4452936"/>
              <a:gd name="connsiteX4" fmla="*/ 0 w 12180637"/>
              <a:gd name="connsiteY4" fmla="*/ 4452936 h 4452936"/>
              <a:gd name="connsiteX5" fmla="*/ 0 w 12180637"/>
              <a:gd name="connsiteY5" fmla="*/ 79322 h 4452936"/>
              <a:gd name="connsiteX6" fmla="*/ 60108 w 12180637"/>
              <a:gd name="connsiteY6" fmla="*/ 81736 h 4452936"/>
              <a:gd name="connsiteX7" fmla="*/ 1944662 w 12180637"/>
              <a:gd name="connsiteY7" fmla="*/ 68204 h 4452936"/>
              <a:gd name="connsiteX8" fmla="*/ 3226727 w 12180637"/>
              <a:gd name="connsiteY8" fmla="*/ 90856 h 4452936"/>
              <a:gd name="connsiteX9" fmla="*/ 5089365 w 12180637"/>
              <a:gd name="connsiteY9" fmla="*/ 7565 h 4452936"/>
              <a:gd name="connsiteX10" fmla="*/ 9027375 w 12180637"/>
              <a:gd name="connsiteY10" fmla="*/ 37489 h 4452936"/>
              <a:gd name="connsiteX0" fmla="*/ 9027375 w 12180637"/>
              <a:gd name="connsiteY0" fmla="*/ 35052 h 4450499"/>
              <a:gd name="connsiteX1" fmla="*/ 10540868 w 12180637"/>
              <a:gd name="connsiteY1" fmla="*/ 30432 h 4450499"/>
              <a:gd name="connsiteX2" fmla="*/ 12180637 w 12180637"/>
              <a:gd name="connsiteY2" fmla="*/ 16716 h 4450499"/>
              <a:gd name="connsiteX3" fmla="*/ 12180637 w 12180637"/>
              <a:gd name="connsiteY3" fmla="*/ 4450499 h 4450499"/>
              <a:gd name="connsiteX4" fmla="*/ 0 w 12180637"/>
              <a:gd name="connsiteY4" fmla="*/ 4450499 h 4450499"/>
              <a:gd name="connsiteX5" fmla="*/ 0 w 12180637"/>
              <a:gd name="connsiteY5" fmla="*/ 76885 h 4450499"/>
              <a:gd name="connsiteX6" fmla="*/ 60108 w 12180637"/>
              <a:gd name="connsiteY6" fmla="*/ 79299 h 4450499"/>
              <a:gd name="connsiteX7" fmla="*/ 1944662 w 12180637"/>
              <a:gd name="connsiteY7" fmla="*/ 65767 h 4450499"/>
              <a:gd name="connsiteX8" fmla="*/ 3226727 w 12180637"/>
              <a:gd name="connsiteY8" fmla="*/ 88419 h 4450499"/>
              <a:gd name="connsiteX9" fmla="*/ 5089365 w 12180637"/>
              <a:gd name="connsiteY9" fmla="*/ 5128 h 4450499"/>
              <a:gd name="connsiteX10" fmla="*/ 9027375 w 12180637"/>
              <a:gd name="connsiteY10" fmla="*/ 35052 h 44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0637" h="4450499">
                <a:moveTo>
                  <a:pt x="9027375" y="35052"/>
                </a:moveTo>
                <a:lnTo>
                  <a:pt x="10540868" y="30432"/>
                </a:lnTo>
                <a:cubicBezTo>
                  <a:pt x="11066412" y="27376"/>
                  <a:pt x="11405389" y="-13668"/>
                  <a:pt x="12180637" y="16716"/>
                </a:cubicBezTo>
                <a:lnTo>
                  <a:pt x="12180637" y="4450499"/>
                </a:lnTo>
                <a:lnTo>
                  <a:pt x="0" y="4450499"/>
                </a:lnTo>
                <a:lnTo>
                  <a:pt x="0" y="76885"/>
                </a:lnTo>
                <a:lnTo>
                  <a:pt x="60108" y="79299"/>
                </a:lnTo>
                <a:lnTo>
                  <a:pt x="1944662" y="65767"/>
                </a:lnTo>
                <a:cubicBezTo>
                  <a:pt x="2472432" y="67287"/>
                  <a:pt x="2975962" y="93481"/>
                  <a:pt x="3226727" y="88419"/>
                </a:cubicBezTo>
                <a:lnTo>
                  <a:pt x="5089365" y="5128"/>
                </a:lnTo>
                <a:cubicBezTo>
                  <a:pt x="6092425" y="-15118"/>
                  <a:pt x="8118791" y="30835"/>
                  <a:pt x="9027375" y="3505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AB64485-FD90-A675-3A2F-B28605762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94071"/>
              </p:ext>
            </p:extLst>
          </p:nvPr>
        </p:nvGraphicFramePr>
        <p:xfrm>
          <a:off x="720725" y="3249612"/>
          <a:ext cx="10728325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889410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223A3C"/>
      </a:dk2>
      <a:lt2>
        <a:srgbClr val="E8E5E2"/>
      </a:lt2>
      <a:accent1>
        <a:srgbClr val="2985E7"/>
      </a:accent1>
      <a:accent2>
        <a:srgbClr val="15B4C5"/>
      </a:accent2>
      <a:accent3>
        <a:srgbClr val="20B787"/>
      </a:accent3>
      <a:accent4>
        <a:srgbClr val="14BA40"/>
      </a:accent4>
      <a:accent5>
        <a:srgbClr val="38BA21"/>
      </a:accent5>
      <a:accent6>
        <a:srgbClr val="70B614"/>
      </a:accent6>
      <a:hlink>
        <a:srgbClr val="319332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327</Words>
  <Application>Microsoft Office PowerPoint</Application>
  <PresentationFormat>Panorámica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Rockwell Nova Light</vt:lpstr>
      <vt:lpstr>The Hand Extrablack</vt:lpstr>
      <vt:lpstr>BlobVTI</vt:lpstr>
      <vt:lpstr>Derecho a la vida: Migrantes</vt:lpstr>
      <vt:lpstr>Derechos Humanos.</vt:lpstr>
      <vt:lpstr>La Corte Interamericana</vt:lpstr>
      <vt:lpstr>Derecho a la vida.</vt:lpstr>
      <vt:lpstr>* El Estado mexicano no puede ser omiso en el reconocimiento y protección a derechos de personas migrantes   * Las personas migrantes tienen derechos constitucionales, convencionales y jurisprudenciales del sistema interamericano    </vt:lpstr>
      <vt:lpstr>Responsabilidades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responsabilidad del Estado mexicano con los derechos de personas migrantes</dc:title>
  <dc:creator>ADRIANA SLETZA ORTEGA R.</dc:creator>
  <cp:lastModifiedBy>Melvin</cp:lastModifiedBy>
  <cp:revision>5</cp:revision>
  <dcterms:created xsi:type="dcterms:W3CDTF">2023-05-17T23:41:58Z</dcterms:created>
  <dcterms:modified xsi:type="dcterms:W3CDTF">2023-10-19T04:14:07Z</dcterms:modified>
</cp:coreProperties>
</file>