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0" r:id="rId6"/>
    <p:sldId id="298" r:id="rId7"/>
    <p:sldId id="261" r:id="rId8"/>
    <p:sldId id="281" r:id="rId9"/>
    <p:sldId id="283" r:id="rId10"/>
    <p:sldId id="284" r:id="rId11"/>
    <p:sldId id="287" r:id="rId12"/>
    <p:sldId id="288" r:id="rId13"/>
    <p:sldId id="285" r:id="rId14"/>
    <p:sldId id="286" r:id="rId15"/>
    <p:sldId id="289" r:id="rId16"/>
    <p:sldId id="265" r:id="rId17"/>
    <p:sldId id="258" r:id="rId18"/>
    <p:sldId id="292" r:id="rId19"/>
    <p:sldId id="311" r:id="rId20"/>
    <p:sldId id="312" r:id="rId21"/>
    <p:sldId id="313" r:id="rId22"/>
    <p:sldId id="306" r:id="rId23"/>
    <p:sldId id="307" r:id="rId24"/>
    <p:sldId id="293" r:id="rId25"/>
    <p:sldId id="294" r:id="rId26"/>
    <p:sldId id="275" r:id="rId27"/>
    <p:sldId id="270" r:id="rId28"/>
    <p:sldId id="305" r:id="rId29"/>
    <p:sldId id="257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5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64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9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37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93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84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0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5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4742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72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3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412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940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414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386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3E87EC8-6DFE-48EF-A5C3-A8B5E0658C56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0B62FEE-EA3B-4724-9900-58A6F407749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44969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8598272-6F97-46F4-8AFD-0DD04433AFF6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59B6BA5-E3F5-4602-A5B0-8A53849B3E7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1731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1EA251A-3680-45E8-8C13-67F960BB58F9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EDAA01A-339F-48AB-B93F-39DFC08686E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99019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68C56A9-E7BF-48F4-AFDA-96D67FC96714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472372B-221B-453B-91D2-6D8FE529896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935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F17FB3F-A9C2-4AB5-B023-86F794BF5F8D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0EFCA32-93FE-44F5-A528-D6FC8A5C87F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85207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0CC3847-44D6-44D4-9E00-3219FD05169F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C0D11E05-A664-40C7-99B9-724FD794315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11041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2C3F1A9-8833-4838-AA62-764EED3B4C2B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2336E4B-91E7-4571-9295-B303CA6A046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709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096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C39D3D6-5167-4F6F-85A0-0853A677DAB4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C40EB3D-9CCC-4C53-82CC-5E03C64809E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19478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4E4A153-E7A1-4AA1-AF49-29FD9AF3E7A3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DCCCF5C-F046-416D-980B-A8AEE3FDDC0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06393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B400B7E-3B5B-4375-927E-3EAA951302EA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3D166317-CA25-4B6C-929E-C600D940084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9029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37431D8-AAC1-4D3F-87D9-45BE234FBF2D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7EBAD72-3F97-4675-8C8A-AC81588F37D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4006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3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63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4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10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9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5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478A-E8F2-4EC1-BF18-C54D417F432C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2C57-2BB6-440F-A1AD-0D8D7D9DC8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7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E399-C25D-401C-B4A0-6395367D78E9}" type="datetimeFigureOut">
              <a:rPr lang="es-MX" smtClean="0"/>
              <a:t>16/10/2023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46F0-D1C1-42AC-AE73-128B2BEC90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7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</a:p>
        </p:txBody>
      </p:sp>
      <p:sp>
        <p:nvSpPr>
          <p:cNvPr id="2051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Editar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EE611-5FDE-4886-808D-AAA5F284E730}" type="datetimeFigureOut">
              <a:rPr lang="es-ES"/>
              <a:pPr>
                <a:defRPr/>
              </a:pPr>
              <a:t>16/10/2023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D2014-6208-40C7-BEDC-5678F6C147FD}" type="slidenum">
              <a:rPr lang="es-ES" alt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727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quevedo0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1122363"/>
            <a:ext cx="10124902" cy="2387600"/>
          </a:xfrm>
        </p:spPr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La Cumbre UE-CELAC de Bruselas 2023. Balance y expectativas en las relaciones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eurolatinoamericanas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92241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Dr. Jorge Alberto Quevedo Flores</a:t>
            </a:r>
          </a:p>
          <a:p>
            <a:r>
              <a:rPr lang="es-MX" dirty="0"/>
              <a:t>Mérida, Yucatán, octubre 2023. </a:t>
            </a:r>
          </a:p>
        </p:txBody>
      </p:sp>
    </p:spTree>
    <p:extLst>
      <p:ext uri="{BB962C8B-B14F-4D97-AF65-F5344CB8AC3E}">
        <p14:creationId xmlns:p14="http://schemas.microsoft.com/office/powerpoint/2010/main" val="19401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764" y="2404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015" y="1881880"/>
            <a:ext cx="11280369" cy="4635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3.La Pasarela Mundial y el apoyo a las asociaciones para unas transiciones ecológica y digital justas</a:t>
            </a:r>
          </a:p>
          <a:p>
            <a:pPr marL="0" indent="0">
              <a:buNone/>
            </a:pPr>
            <a:r>
              <a:rPr lang="es-MX" sz="1800" u="sng" dirty="0"/>
              <a:t>c) Promover un crecimiento económico sostenible para el desarrollo humano</a:t>
            </a:r>
          </a:p>
          <a:p>
            <a:pPr marL="0" indent="0">
              <a:buNone/>
            </a:pPr>
            <a:r>
              <a:rPr lang="es-MX" sz="1800" dirty="0"/>
              <a:t>Acciones clave propuestas, también en el marco de la Pasarela Mundial:</a:t>
            </a:r>
          </a:p>
          <a:p>
            <a:pPr marL="0" indent="0">
              <a:buNone/>
            </a:pPr>
            <a:r>
              <a:rPr lang="es-MX" sz="1800" dirty="0"/>
              <a:t>-desarrollar conjuntamente, como parte de la agenda de inversión de la Pasarela Mundial, proyectos de inversión para </a:t>
            </a:r>
            <a:r>
              <a:rPr lang="es-MX" sz="1800" b="1" dirty="0"/>
              <a:t>apoyar el crecimiento económico sostenible en pro del desarrollo humano;</a:t>
            </a:r>
          </a:p>
          <a:p>
            <a:pPr marL="0" indent="0">
              <a:buNone/>
            </a:pPr>
            <a:r>
              <a:rPr lang="es-MX" sz="1800" dirty="0"/>
              <a:t>-movilizar </a:t>
            </a:r>
            <a:r>
              <a:rPr lang="es-MX" sz="1800" b="1" dirty="0"/>
              <a:t>la iniciativa regional del «Equipo Europa» sobre Sociedades Inclusivas</a:t>
            </a:r>
            <a:r>
              <a:rPr lang="es-MX" sz="1800" dirty="0"/>
              <a:t>, en particular para un nuevo Programa </a:t>
            </a:r>
            <a:r>
              <a:rPr lang="es-MX" sz="1800" b="1" dirty="0" err="1"/>
              <a:t>EUROsociAL</a:t>
            </a:r>
            <a:r>
              <a:rPr lang="es-MX" sz="1800" dirty="0"/>
              <a:t> mejorado que </a:t>
            </a:r>
            <a:r>
              <a:rPr lang="es-MX" sz="1800" b="1" dirty="0"/>
              <a:t>abarque también la educación</a:t>
            </a:r>
            <a:r>
              <a:rPr lang="es-MX" sz="1800" dirty="0"/>
              <a:t>, así como las iniciativas nacionales del «Equipo Europa» para la inclusión social, prestando especial atención a las mujeres y a la población juvenil;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promover el Programa Erasmus + para la cooperación académica UE-ALC en educación superior </a:t>
            </a:r>
            <a:r>
              <a:rPr lang="es-MX" sz="1800" dirty="0"/>
              <a:t>y en formación profesional y la Iniciativa SOCIEUX +, sobre protección social, trabajo y empleo;</a:t>
            </a:r>
          </a:p>
          <a:p>
            <a:pPr marL="0" indent="0">
              <a:buNone/>
            </a:pPr>
            <a:r>
              <a:rPr lang="es-MX" sz="1800" dirty="0"/>
              <a:t>-desarrollar conjuntamente </a:t>
            </a:r>
            <a:r>
              <a:rPr lang="es-MX" sz="1800" b="1" dirty="0"/>
              <a:t>nuevas acciones en el marco de la Asociación UE-ALC en materia de Salud</a:t>
            </a:r>
            <a:r>
              <a:rPr lang="es-MX" sz="1800" dirty="0"/>
              <a:t>, como el apoyo a las inversiones de la Pasarela Mundial en la fabricación de vacunas y medicamentos, la salud digital, las tecnologías sanitarias y el refuerzo del sistema de salud, entre otras;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reforzar la participación de ALC en el Programa Horizonte Europa y preparar la celebración de una reunión ministerial UE-ALC en materia de investigación e innovación</a:t>
            </a:r>
            <a:r>
              <a:rPr lang="es-MX" sz="1800" dirty="0"/>
              <a:t>;</a:t>
            </a:r>
          </a:p>
          <a:p>
            <a:pPr marL="0" indent="0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15430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5265" y="1825625"/>
            <a:ext cx="111639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4.Aunar fuerzas en pro de la justicia, la seguridad ciudadana y la lucha contra la delincuencia transnacional organizada</a:t>
            </a:r>
          </a:p>
          <a:p>
            <a:pPr marL="0" indent="0">
              <a:buNone/>
            </a:pPr>
            <a:r>
              <a:rPr lang="es-MX" sz="1800" dirty="0"/>
              <a:t>Acciones clave propuestas: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reforzar la Asociación UE-ALC en materia de justicia y seguridad</a:t>
            </a:r>
            <a:r>
              <a:rPr lang="es-MX" sz="1800" dirty="0"/>
              <a:t>, basándose en los Programas y la Iniciativa regional del «Equipo Europa»;</a:t>
            </a:r>
          </a:p>
          <a:p>
            <a:pPr marL="0" indent="0">
              <a:buNone/>
            </a:pPr>
            <a:r>
              <a:rPr lang="es-MX" sz="1800" dirty="0"/>
              <a:t>-apoyar que se sigan desarrollando las capacidades y la cooperación con el Comité Latinoamericano de Seguridad Interior (CLASI) y la Comunidad de Policías de América (AMERIPOL);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seguir desarrollando una estrecha colaboración entre ambas regiones en materia de políticas de drogas y redoblar los esfuerzos para abordar la reducción de la demanda y la oferta de drogas</a:t>
            </a:r>
            <a:r>
              <a:rPr lang="es-MX" sz="1800" dirty="0"/>
              <a:t>, en particular a través del diálogo de alto nivel bajo </a:t>
            </a:r>
            <a:r>
              <a:rPr lang="es-MX" sz="1800" b="1" dirty="0"/>
              <a:t>el Mecanismo de Coordinación y Cooperación en materia de Drogas UE-CELAC </a:t>
            </a:r>
            <a:r>
              <a:rPr lang="es-MX" sz="1800" dirty="0"/>
              <a:t>y el refuerzo de la resiliencia de los centros logísticos;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reforzar la cooperación en materia de ciberseguridad y conocimientos especializados en ciberdelincuencia </a:t>
            </a:r>
            <a:r>
              <a:rPr lang="es-MX" sz="1800" dirty="0"/>
              <a:t>para apoyar a los países de América Latina y el Caribe, en particular a través del Centro de Competencia Cibernética de Latinoamérica y el Caribe LAC4 en la República Dominicana.</a:t>
            </a:r>
          </a:p>
        </p:txBody>
      </p:sp>
    </p:spTree>
    <p:extLst>
      <p:ext uri="{BB962C8B-B14F-4D97-AF65-F5344CB8AC3E}">
        <p14:creationId xmlns:p14="http://schemas.microsoft.com/office/powerpoint/2010/main" val="367657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5141" y="1825625"/>
            <a:ext cx="113718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5.Trabajar juntos para promover la paz y la seguridad, la democracia, el Estado de Derecho, los derechos humanos y la ayuda humanitaria</a:t>
            </a:r>
          </a:p>
          <a:p>
            <a:pPr marL="0" indent="0">
              <a:buNone/>
            </a:pPr>
            <a:r>
              <a:rPr lang="es-MX" sz="1800" dirty="0"/>
              <a:t>Acciones clave propuestas: </a:t>
            </a:r>
          </a:p>
          <a:p>
            <a:pPr marL="0" indent="0">
              <a:buNone/>
            </a:pPr>
            <a:r>
              <a:rPr lang="es-MX" sz="1800" dirty="0"/>
              <a:t>- </a:t>
            </a:r>
            <a:r>
              <a:rPr lang="es-MX" sz="1800" b="1" dirty="0"/>
              <a:t>reforzar la cooperación para mejorar el respeto de los derechos humanos en favor del conjunto de la población</a:t>
            </a:r>
            <a:r>
              <a:rPr lang="es-MX" sz="1800" dirty="0"/>
              <a:t>, incluidos los derechos económicos, sociales y culturales y los derechos de la infancia, así como para promover la no discriminación y la igualdad de género; intensificar la consulta y la cooperación con el Sistema Interamericano de Derechos Humanos; contribuir a reforzar los principios democráticos, la paz y el Estado de Derecho, en particular mediante un diálogo y una mediación inclusivos;</a:t>
            </a:r>
          </a:p>
          <a:p>
            <a:pPr marL="0" indent="0">
              <a:buNone/>
            </a:pPr>
            <a:r>
              <a:rPr lang="es-MX" sz="1800" dirty="0"/>
              <a:t>-redoblar </a:t>
            </a:r>
            <a:r>
              <a:rPr lang="es-MX" sz="1800" b="1" dirty="0"/>
              <a:t>los esfuerzos para empoderar a las mujeres y a las niñas y erradicar la violencia de género</a:t>
            </a:r>
            <a:r>
              <a:rPr lang="es-MX" sz="1800" dirty="0"/>
              <a:t>, así como la violencia contra los niños y niñas;</a:t>
            </a:r>
          </a:p>
          <a:p>
            <a:pPr marL="0" indent="0">
              <a:buNone/>
            </a:pPr>
            <a:r>
              <a:rPr lang="es-MX" sz="1800" dirty="0"/>
              <a:t>-mantener el </a:t>
            </a:r>
            <a:r>
              <a:rPr lang="es-MX" sz="1800" b="1" dirty="0"/>
              <a:t>apoyo político y financiero en la respuesta a las crisis </a:t>
            </a:r>
            <a:r>
              <a:rPr lang="es-MX" sz="1800" dirty="0"/>
              <a:t>provocadas por el hombre y las catástrofes naturales, también en relación con las </a:t>
            </a:r>
            <a:r>
              <a:rPr lang="es-MX" sz="1800" b="1" dirty="0"/>
              <a:t>crisis migratorias y de desplazamientos</a:t>
            </a:r>
            <a:r>
              <a:rPr lang="es-MX" sz="1800" dirty="0"/>
              <a:t>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apoyar la aplicación del innovador Acuerdo Regional sobre el Acceso a la Información</a:t>
            </a:r>
            <a:r>
              <a:rPr lang="es-MX" sz="1800" dirty="0"/>
              <a:t>, la Participación Pública y el Acceso a la Justicia en Asuntos Ambientales en América Latina y el Caribe («Acuerdo de Escazú»), en particular a través </a:t>
            </a:r>
            <a:r>
              <a:rPr lang="es-MX" sz="1800" b="1" dirty="0"/>
              <a:t>de El </a:t>
            </a:r>
            <a:r>
              <a:rPr lang="es-MX" sz="1800" b="1" dirty="0" err="1"/>
              <a:t>PAcCTO</a:t>
            </a:r>
            <a:r>
              <a:rPr lang="es-MX" sz="1800" b="1" dirty="0"/>
              <a:t> 2.0</a:t>
            </a:r>
            <a:r>
              <a:rPr lang="es-MX" sz="1800" dirty="0"/>
              <a:t>;</a:t>
            </a:r>
          </a:p>
          <a:p>
            <a:pPr marL="0" indent="0">
              <a:buNone/>
            </a:pPr>
            <a:r>
              <a:rPr lang="es-MX" sz="1800" dirty="0"/>
              <a:t>-reforzar la cooperación, establecer y compartir con los socios de ALC buenas prácticas para contrarrestar la manipulación de la información y la injerencia por parte de agentes extranjeros, en particular en procesos electorales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3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826" y="1690688"/>
            <a:ext cx="113718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6. Construir una asociación interpersonal dinámica entre la UE y ALC</a:t>
            </a:r>
          </a:p>
          <a:p>
            <a:pPr marL="0" indent="0">
              <a:buNone/>
            </a:pPr>
            <a:r>
              <a:rPr lang="es-MX" sz="1800" dirty="0"/>
              <a:t>Acciones clave propuestas: </a:t>
            </a:r>
          </a:p>
          <a:p>
            <a:pPr marL="0" indent="0">
              <a:buNone/>
            </a:pPr>
            <a:r>
              <a:rPr lang="es-MX" sz="1800" dirty="0"/>
              <a:t>- </a:t>
            </a:r>
            <a:r>
              <a:rPr lang="es-MX" sz="1800" b="1" dirty="0"/>
              <a:t>aumentar el compromiso con la juventud en ALC </a:t>
            </a:r>
            <a:r>
              <a:rPr lang="es-MX" sz="1800" dirty="0"/>
              <a:t>a través de iniciativas a nivel nacional como los Consejos Consultivos de la Juventud;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FF0000"/>
                </a:solidFill>
              </a:rPr>
              <a:t>-</a:t>
            </a:r>
            <a:r>
              <a:rPr lang="es-MX" sz="1800" b="1" dirty="0">
                <a:solidFill>
                  <a:srgbClr val="FF0000"/>
                </a:solidFill>
              </a:rPr>
              <a:t>intensificar la colaboración en educación e investigación en el marco de Erasmus +, por ejemplo, las Acciones Jean </a:t>
            </a:r>
            <a:r>
              <a:rPr lang="es-MX" sz="1800" b="1" dirty="0" err="1">
                <a:solidFill>
                  <a:srgbClr val="FF0000"/>
                </a:solidFill>
              </a:rPr>
              <a:t>Monnet</a:t>
            </a:r>
            <a:r>
              <a:rPr lang="es-MX" sz="1800" b="1" dirty="0">
                <a:solidFill>
                  <a:srgbClr val="FF0000"/>
                </a:solidFill>
              </a:rPr>
              <a:t>; Horizonte Europa, incluidas las Acciones Marie </a:t>
            </a:r>
            <a:r>
              <a:rPr lang="es-MX" sz="1800" b="1" dirty="0" err="1">
                <a:solidFill>
                  <a:srgbClr val="FF0000"/>
                </a:solidFill>
              </a:rPr>
              <a:t>Skłodowska</a:t>
            </a:r>
            <a:r>
              <a:rPr lang="es-MX" sz="1800" b="1" dirty="0">
                <a:solidFill>
                  <a:srgbClr val="FF0000"/>
                </a:solidFill>
              </a:rPr>
              <a:t>-Curie; así como el Instituto Europeo de Innovación y Tecnología;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proseguir la cooperación en materia de movilidad de las personas entre las dos regiones y fomentar acuerdos de movilidad mutuamente beneficiosos con socios que promuevan la movilidad circular y contrarresten la fuga de cerebros, basándose en el paquete sobre capacidades y talentos;</a:t>
            </a:r>
          </a:p>
          <a:p>
            <a:pPr marL="0" indent="0">
              <a:buNone/>
            </a:pPr>
            <a:r>
              <a:rPr lang="es-MX" sz="1800" dirty="0"/>
              <a:t>-</a:t>
            </a:r>
            <a:r>
              <a:rPr lang="es-MX" sz="1800" b="1" dirty="0"/>
              <a:t>desarrollar una estrategia de relaciones culturales birregionales y fomentar las redes interculturales y las iniciativas conjuntas ;</a:t>
            </a:r>
          </a:p>
          <a:p>
            <a:pPr marL="0" indent="0">
              <a:buNone/>
            </a:pPr>
            <a:r>
              <a:rPr lang="es-MX" sz="1800" dirty="0"/>
              <a:t>-fomentar la participación de la sociedad civil y la creación de redes birregionales, también de las mujeres y la población juvenil, en los ámbitos de la empresa, la política, la ciencia y otras áreas;</a:t>
            </a:r>
          </a:p>
          <a:p>
            <a:pPr marL="0" indent="0">
              <a:buNone/>
            </a:pPr>
            <a:r>
              <a:rPr lang="es-MX" sz="1800" b="1" dirty="0"/>
              <a:t>- reforzar el papel de la Fundación UE-ALC </a:t>
            </a:r>
            <a:r>
              <a:rPr lang="es-MX" sz="1800" dirty="0"/>
              <a:t>en el diálogo birregional;</a:t>
            </a:r>
          </a:p>
          <a:p>
            <a:pPr marL="0" indent="0">
              <a:buNone/>
            </a:pPr>
            <a:r>
              <a:rPr lang="es-MX" sz="1800" dirty="0"/>
              <a:t>-trabajar a favor de un enfoque conjunto para la comunicación y la diplomacia pública.</a:t>
            </a:r>
          </a:p>
        </p:txBody>
      </p:sp>
    </p:spTree>
    <p:extLst>
      <p:ext uri="{BB962C8B-B14F-4D97-AF65-F5344CB8AC3E}">
        <p14:creationId xmlns:p14="http://schemas.microsoft.com/office/powerpoint/2010/main" val="388562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Prioridades de la presidencia española de la UE </a:t>
            </a:r>
            <a:r>
              <a:rPr lang="es-MX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julio-diciembre 2023</a:t>
            </a:r>
            <a:endParaRPr lang="es-MX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7671" y="1613874"/>
            <a:ext cx="11131826" cy="5170003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/>
              <a:t>España le corresponde la presidencia del consejo en el segundo semestre de 2023, lo que plantea una oportunidad </a:t>
            </a:r>
            <a:r>
              <a:rPr lang="es-MX" sz="2400" b="1" dirty="0"/>
              <a:t>“idónea” </a:t>
            </a:r>
            <a:r>
              <a:rPr lang="es-MX" sz="2400" dirty="0"/>
              <a:t>para relanzar la relación UE-ALC;</a:t>
            </a:r>
          </a:p>
          <a:p>
            <a:r>
              <a:rPr lang="es-MX" sz="2400" dirty="0"/>
              <a:t>Principales retos: lucha contra la </a:t>
            </a:r>
            <a:r>
              <a:rPr lang="es-MX" sz="2400" b="1" dirty="0"/>
              <a:t>crisis climática</a:t>
            </a:r>
            <a:r>
              <a:rPr lang="es-MX" sz="2400" dirty="0"/>
              <a:t>, el respeto por los </a:t>
            </a:r>
            <a:r>
              <a:rPr lang="es-MX" sz="2400" b="1" dirty="0"/>
              <a:t>derechos humanos</a:t>
            </a:r>
            <a:r>
              <a:rPr lang="es-MX" sz="2400" dirty="0"/>
              <a:t>, el garantizar la </a:t>
            </a:r>
            <a:r>
              <a:rPr lang="es-MX" sz="2400" b="1" dirty="0"/>
              <a:t>sostenibilidad del crecimiento </a:t>
            </a:r>
            <a:r>
              <a:rPr lang="es-MX" sz="2400" dirty="0"/>
              <a:t>y también "</a:t>
            </a:r>
            <a:r>
              <a:rPr lang="es-MX" sz="2400" b="1" dirty="0"/>
              <a:t>la paz y la seguridad internacionales</a:t>
            </a:r>
            <a:r>
              <a:rPr lang="es-MX" sz="2400" dirty="0"/>
              <a:t>, </a:t>
            </a:r>
          </a:p>
          <a:p>
            <a:r>
              <a:rPr lang="es-MX" sz="2400" dirty="0"/>
              <a:t>Algunas propuestas para dicho relanzamiento de las relaciones UE-ALC: </a:t>
            </a:r>
            <a:r>
              <a:rPr lang="es-MX" sz="2400" b="1" dirty="0"/>
              <a:t>autonomía estratégica, cooperación avanzada y recuperación digital y verde</a:t>
            </a:r>
            <a:r>
              <a:rPr lang="es-MX" sz="2400" dirty="0"/>
              <a:t>;</a:t>
            </a:r>
          </a:p>
          <a:p>
            <a:r>
              <a:rPr lang="es-MX" sz="2400" dirty="0"/>
              <a:t>España ve oportunidad de incrementar la atención de la UE hacia dos regiones cruciales: </a:t>
            </a:r>
            <a:r>
              <a:rPr lang="es-MX" sz="2400" b="1" dirty="0"/>
              <a:t>América Latina </a:t>
            </a:r>
            <a:r>
              <a:rPr lang="es-MX" sz="2400" dirty="0"/>
              <a:t>y la Vecindad Sur, </a:t>
            </a:r>
            <a:r>
              <a:rPr lang="es-MX" sz="2400" b="1" u="sng" dirty="0"/>
              <a:t>con la cumbre UE-CELAC en Bruselas </a:t>
            </a:r>
            <a:r>
              <a:rPr lang="es-MX" sz="2400" dirty="0"/>
              <a:t>y la reunión ministerial en Barcelona de la Vecindad Sur,</a:t>
            </a:r>
          </a:p>
          <a:p>
            <a:r>
              <a:rPr lang="es-MX" sz="2400" dirty="0"/>
              <a:t>Pedro Sánchez, anunció que: </a:t>
            </a:r>
            <a:r>
              <a:rPr lang="es-MX" sz="2400" b="1" dirty="0"/>
              <a:t>“durante la Presidencia de España se repondrá la Cumbre América Latina, el Caribe y la Unión Europea (EU-LAC)”, </a:t>
            </a:r>
          </a:p>
          <a:p>
            <a:r>
              <a:rPr lang="es-MX" sz="2400" dirty="0"/>
              <a:t>Se resalta la </a:t>
            </a:r>
            <a:r>
              <a:rPr lang="es-MX" sz="2400" b="1" dirty="0"/>
              <a:t>necesidad de que la UE refuerce su relación con América Latina</a:t>
            </a:r>
            <a:r>
              <a:rPr lang="es-MX" sz="2400" dirty="0"/>
              <a:t>, máxime en el contexto geopolítico y actual y con </a:t>
            </a:r>
            <a:r>
              <a:rPr lang="es-MX" sz="2400" b="1" dirty="0"/>
              <a:t>China y Rusia </a:t>
            </a:r>
            <a:r>
              <a:rPr lang="es-MX" sz="2400" dirty="0"/>
              <a:t>intentando aumentar de forma notable su presencia en esta región, </a:t>
            </a:r>
          </a:p>
          <a:p>
            <a:r>
              <a:rPr lang="es-MX" sz="2400" b="1" dirty="0"/>
              <a:t>Cumbre Iberoamericana, Santo Domingo 24 y 25 </a:t>
            </a:r>
            <a:r>
              <a:rPr lang="es-MX" sz="2400" dirty="0"/>
              <a:t>de marzo 2023, termómetro de las relaciones UE-ALC, </a:t>
            </a:r>
            <a:endParaRPr lang="es-MX" sz="2400" b="1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01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III Cumbre UE-CELAC, Bruselas, julio 17-18 2023. participantes: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Ocho años después de su última reunión, los dirigentes de la UE y los dirigentes de la Comunidad de Estados Latinoamericanos y Caribeños (CELAC) se han reunido en Bruselas para celebrar la tercera cumbre UE-CELAC.</a:t>
            </a:r>
          </a:p>
          <a:p>
            <a:r>
              <a:rPr lang="es-MX" dirty="0"/>
              <a:t>Han copresidido la cumbre el presidente del Consejo Europeo, </a:t>
            </a:r>
            <a:r>
              <a:rPr lang="es-MX" b="1" dirty="0"/>
              <a:t>Charles Michel</a:t>
            </a:r>
            <a:r>
              <a:rPr lang="es-MX" dirty="0"/>
              <a:t>, y el presidente </a:t>
            </a:r>
            <a:r>
              <a:rPr lang="es-MX" i="1" dirty="0"/>
              <a:t>pro tempore</a:t>
            </a:r>
            <a:r>
              <a:rPr lang="es-MX" dirty="0"/>
              <a:t> de la CELAC y primer ministro de San Vicente y las Granadinas, </a:t>
            </a:r>
            <a:r>
              <a:rPr lang="es-MX" b="1" dirty="0"/>
              <a:t>Ralph </a:t>
            </a:r>
            <a:r>
              <a:rPr lang="es-MX" b="1" dirty="0" err="1"/>
              <a:t>Gonsalves</a:t>
            </a:r>
            <a:r>
              <a:rPr lang="es-MX" dirty="0"/>
              <a:t>.</a:t>
            </a:r>
          </a:p>
          <a:p>
            <a:r>
              <a:rPr lang="es-MX" dirty="0"/>
              <a:t>En la cumbre, los dirigentes de la UE y de la CELAC se han comprometido a renovar su ya </a:t>
            </a:r>
            <a:r>
              <a:rPr lang="es-MX" b="1" dirty="0"/>
              <a:t>arraigada asociación</a:t>
            </a:r>
            <a:r>
              <a:rPr lang="es-MX" dirty="0"/>
              <a:t>, que se basa en valores e intereses comunes y en estrechos lazos económicos, sociales y culturales.</a:t>
            </a:r>
          </a:p>
          <a:p>
            <a:r>
              <a:rPr lang="es-MX" dirty="0"/>
              <a:t>27 UE- asistieron </a:t>
            </a:r>
            <a:r>
              <a:rPr lang="es-MX" b="1" dirty="0"/>
              <a:t>26</a:t>
            </a:r>
            <a:r>
              <a:rPr lang="es-MX" dirty="0"/>
              <a:t> (faltó representante de Eslovenia)</a:t>
            </a:r>
          </a:p>
          <a:p>
            <a:r>
              <a:rPr lang="es-MX" dirty="0"/>
              <a:t>33 CELAC- asistieron </a:t>
            </a:r>
            <a:r>
              <a:rPr lang="es-MX" b="1" dirty="0"/>
              <a:t>23</a:t>
            </a:r>
            <a:r>
              <a:rPr lang="es-MX" dirty="0"/>
              <a:t> jefes de estado y gobierno, 10 ministros de exteriores (México, Perú, Venezuela, Nicaragua, El Salvador, Guatemala, Panamá, Trinidad y Tobago, Santa Lucia, Granada) </a:t>
            </a:r>
          </a:p>
          <a:p>
            <a:r>
              <a:rPr lang="es-MX" dirty="0"/>
              <a:t>Total </a:t>
            </a:r>
            <a:r>
              <a:rPr lang="es-MX" b="1" dirty="0"/>
              <a:t>49 jefes de estado y de gobierno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005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III Cumbre UE-CELAC, Bruselas, julio 17-18 2023. </a:t>
            </a:r>
            <a:b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endParaRPr lang="es-MX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07561"/>
            <a:ext cx="10866120" cy="49262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/>
          </a:p>
          <a:p>
            <a:pPr marL="342900" indent="-342900">
              <a:buAutoNum type="arabicParenR"/>
            </a:pPr>
            <a:r>
              <a:rPr lang="es-MX" sz="2000" b="1" dirty="0" smtClean="0"/>
              <a:t>Declaración de cumbre UE-CELAC, Bruselas 2023</a:t>
            </a:r>
            <a:r>
              <a:rPr lang="es-MX" sz="2000" dirty="0" smtClean="0"/>
              <a:t>, que </a:t>
            </a:r>
            <a:r>
              <a:rPr lang="es-MX" sz="2000" dirty="0"/>
              <a:t>contiene 41 párrafos, </a:t>
            </a:r>
            <a:r>
              <a:rPr lang="es-MX" sz="2000" dirty="0" smtClean="0"/>
              <a:t>aborda 7 temas: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b="1" dirty="0" smtClean="0"/>
              <a:t>una </a:t>
            </a:r>
            <a:r>
              <a:rPr lang="es-MX" sz="2000" b="1" dirty="0"/>
              <a:t>mayor cooperación en foros multilaterales, </a:t>
            </a:r>
            <a:r>
              <a:rPr lang="es-MX" sz="2000" b="1" dirty="0" smtClean="0"/>
              <a:t>paz </a:t>
            </a:r>
            <a:r>
              <a:rPr lang="es-MX" sz="2000" b="1" dirty="0"/>
              <a:t>y estabilidad globales, </a:t>
            </a:r>
            <a:r>
              <a:rPr lang="es-MX" sz="2000" b="1" dirty="0" smtClean="0"/>
              <a:t>comercio </a:t>
            </a:r>
            <a:r>
              <a:rPr lang="es-MX" sz="2000" b="1" dirty="0"/>
              <a:t>e inversión, recuperación económica, </a:t>
            </a:r>
            <a:r>
              <a:rPr lang="es-MX" sz="2000" b="1" dirty="0" smtClean="0"/>
              <a:t>esfuerzos </a:t>
            </a:r>
            <a:r>
              <a:rPr lang="es-MX" sz="2000" b="1" dirty="0"/>
              <a:t>para combatir el cambio climático, </a:t>
            </a:r>
            <a:r>
              <a:rPr lang="es-MX" sz="2000" b="1" dirty="0" smtClean="0"/>
              <a:t>investigación </a:t>
            </a:r>
            <a:r>
              <a:rPr lang="es-MX" sz="2000" b="1" dirty="0"/>
              <a:t>e innovación, y </a:t>
            </a:r>
            <a:r>
              <a:rPr lang="es-MX" sz="2000" b="1" dirty="0" smtClean="0"/>
              <a:t>justicia </a:t>
            </a:r>
            <a:r>
              <a:rPr lang="es-MX" sz="2000" b="1" dirty="0"/>
              <a:t>y seguridad para los ciudadanos. </a:t>
            </a:r>
            <a:endParaRPr lang="es-MX" sz="2000" b="1" dirty="0" smtClean="0"/>
          </a:p>
          <a:p>
            <a:pPr marL="0" indent="0">
              <a:buNone/>
            </a:pPr>
            <a:endParaRPr lang="es-MX" sz="2000" b="1" dirty="0"/>
          </a:p>
          <a:p>
            <a:pPr marL="0" indent="0">
              <a:buNone/>
            </a:pPr>
            <a:endParaRPr lang="es-MX" sz="2000" b="1" dirty="0"/>
          </a:p>
          <a:p>
            <a:pPr marL="0" indent="0">
              <a:buNone/>
            </a:pPr>
            <a:r>
              <a:rPr lang="es-MX" sz="2000" dirty="0" smtClean="0"/>
              <a:t>2) La </a:t>
            </a:r>
            <a:r>
              <a:rPr lang="es-MX" sz="2000" dirty="0"/>
              <a:t>UE presentó el lanzamiento de la </a:t>
            </a:r>
            <a:r>
              <a:rPr lang="es-MX" sz="2000" b="1" u="sng" dirty="0"/>
              <a:t>Agenda de Inversión Global Gateway para América Latina y el Caribe </a:t>
            </a:r>
            <a:r>
              <a:rPr lang="es-MX" sz="2000" dirty="0"/>
              <a:t>y se comprometió a invertir </a:t>
            </a:r>
            <a:r>
              <a:rPr lang="es-MX" sz="2000" b="1" dirty="0"/>
              <a:t>45.000 millones de euros en proyectos en la región hasta 2027 en torno a cuatro pilares: una transición verde justa, una transformación digital inclusiva, desarrollo humano y resiliencia sanitaria y vacunas</a:t>
            </a:r>
            <a:r>
              <a:rPr lang="es-MX" sz="2000" b="1" dirty="0" smtClean="0"/>
              <a:t>.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46358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Declaración de la Cumbre UE-CELAC 2023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16379" y="1526368"/>
            <a:ext cx="6176356" cy="5325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700" b="1" dirty="0" smtClean="0"/>
              <a:t>Multilateralismo </a:t>
            </a:r>
            <a:endParaRPr lang="es-MX" sz="1700" b="1" dirty="0"/>
          </a:p>
          <a:p>
            <a:r>
              <a:rPr lang="es-MX" sz="1700" dirty="0"/>
              <a:t>Los dirigentes han </a:t>
            </a:r>
            <a:r>
              <a:rPr lang="es-MX" sz="1700" dirty="0" smtClean="0"/>
              <a:t>reafirmado</a:t>
            </a:r>
            <a:r>
              <a:rPr lang="es-MX" sz="1700" b="1" dirty="0" smtClean="0"/>
              <a:t>, </a:t>
            </a:r>
            <a:r>
              <a:rPr lang="es-MX" sz="1700" b="1" dirty="0"/>
              <a:t>el multilateralismo inclusivo y la cooperación internacional </a:t>
            </a:r>
            <a:r>
              <a:rPr lang="es-MX" sz="1700" dirty="0"/>
              <a:t>en consonancia con los principios </a:t>
            </a:r>
            <a:r>
              <a:rPr lang="es-MX" sz="1700" dirty="0" smtClean="0"/>
              <a:t>de NNUU y </a:t>
            </a:r>
            <a:r>
              <a:rPr lang="es-MX" sz="1700" dirty="0"/>
              <a:t>el Derecho internacional.</a:t>
            </a:r>
          </a:p>
          <a:p>
            <a:r>
              <a:rPr lang="es-MX" sz="1700" b="1" dirty="0" smtClean="0"/>
              <a:t>UE</a:t>
            </a:r>
            <a:r>
              <a:rPr lang="es-MX" sz="1700" b="1" dirty="0"/>
              <a:t>, América Latina y el Caribe representan más de un tercio de los miembros de las Naciones Unidas</a:t>
            </a:r>
            <a:r>
              <a:rPr lang="es-MX" sz="1700" dirty="0"/>
              <a:t> y constituyen un motor en favor de un </a:t>
            </a:r>
            <a:r>
              <a:rPr lang="es-MX" sz="1700" b="1" dirty="0"/>
              <a:t>sistema multilateral sólido basado en normas</a:t>
            </a:r>
            <a:r>
              <a:rPr lang="es-MX" sz="1700" dirty="0"/>
              <a:t>.</a:t>
            </a:r>
          </a:p>
          <a:p>
            <a:r>
              <a:rPr lang="es-MX" sz="1700" dirty="0"/>
              <a:t>En este contexto, los dirigentes se han comprometido a:</a:t>
            </a:r>
          </a:p>
          <a:p>
            <a:r>
              <a:rPr lang="es-MX" sz="1700" b="1" dirty="0"/>
              <a:t>luchar contra la discriminación y la violencia de género</a:t>
            </a:r>
            <a:r>
              <a:rPr lang="es-MX" sz="1700" dirty="0"/>
              <a:t>;</a:t>
            </a:r>
          </a:p>
          <a:p>
            <a:r>
              <a:rPr lang="es-MX" sz="1700" dirty="0" smtClean="0"/>
              <a:t>promover </a:t>
            </a:r>
            <a:r>
              <a:rPr lang="es-MX" sz="1700" dirty="0"/>
              <a:t>la </a:t>
            </a:r>
            <a:r>
              <a:rPr lang="es-MX" sz="1700" b="1" dirty="0"/>
              <a:t>igualdad de género;</a:t>
            </a:r>
          </a:p>
          <a:p>
            <a:r>
              <a:rPr lang="es-MX" sz="1700" dirty="0"/>
              <a:t>promover los </a:t>
            </a:r>
            <a:r>
              <a:rPr lang="es-MX" sz="1700" b="1" dirty="0"/>
              <a:t>derechos de los pueblos indígenas</a:t>
            </a:r>
            <a:r>
              <a:rPr lang="es-MX" sz="1700" dirty="0"/>
              <a:t>, los derechos del </a:t>
            </a:r>
            <a:r>
              <a:rPr lang="es-MX" sz="1700" b="1" dirty="0"/>
              <a:t>niño,</a:t>
            </a:r>
            <a:r>
              <a:rPr lang="es-MX" sz="1700" dirty="0"/>
              <a:t> los derechos de los </a:t>
            </a:r>
            <a:r>
              <a:rPr lang="es-MX" sz="1700" b="1" dirty="0"/>
              <a:t>defensores de los derechos humanos </a:t>
            </a:r>
            <a:r>
              <a:rPr lang="es-MX" sz="1700" dirty="0"/>
              <a:t>y los derechos de las </a:t>
            </a:r>
            <a:r>
              <a:rPr lang="es-MX" sz="1700" b="1" dirty="0"/>
              <a:t>personas en situación de vulnerabilidad </a:t>
            </a:r>
            <a:r>
              <a:rPr lang="es-MX" sz="1700" dirty="0"/>
              <a:t>y de los </a:t>
            </a:r>
            <a:r>
              <a:rPr lang="es-MX" sz="1700" b="1" dirty="0"/>
              <a:t>afrodescendientes</a:t>
            </a:r>
            <a:r>
              <a:rPr lang="es-MX" sz="1700" dirty="0"/>
              <a:t>;</a:t>
            </a:r>
          </a:p>
          <a:p>
            <a:r>
              <a:rPr lang="es-MX" sz="1700" b="1" dirty="0"/>
              <a:t>mejorar la cooperación en las instituciones financieras internacionales y las organizaciones multilaterales</a:t>
            </a:r>
            <a:r>
              <a:rPr lang="es-MX" sz="1700" dirty="0" smtClean="0"/>
              <a:t>.</a:t>
            </a:r>
            <a:endParaRPr lang="es-MX" sz="17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521335" y="1415733"/>
            <a:ext cx="5554286" cy="4993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b="1" dirty="0"/>
              <a:t>Paz y seguridad mundiales</a:t>
            </a:r>
          </a:p>
          <a:p>
            <a:r>
              <a:rPr lang="es-MX" sz="1600" dirty="0"/>
              <a:t>Una asociación UE-CELAC </a:t>
            </a:r>
            <a:r>
              <a:rPr lang="es-MX" sz="1600" b="1" dirty="0" smtClean="0"/>
              <a:t>para </a:t>
            </a:r>
            <a:r>
              <a:rPr lang="es-MX" sz="1600" b="1" dirty="0"/>
              <a:t>impulsar la estabilidad y la paz en el mundo y afrontar los retos mundiales y regionales en materia de seguridad.</a:t>
            </a:r>
          </a:p>
          <a:p>
            <a:r>
              <a:rPr lang="es-MX" sz="1600" dirty="0"/>
              <a:t>La UE y la CELAC defienden la igualdad soberana de todos los Estados y el respeto de su integridad territorial y su independencia política, </a:t>
            </a: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A </a:t>
            </a:r>
            <a:r>
              <a:rPr lang="es-MX" sz="1600" dirty="0"/>
              <a:t>este respecto, los dirigentes:</a:t>
            </a:r>
          </a:p>
          <a:p>
            <a:r>
              <a:rPr lang="es-MX" sz="1600" dirty="0"/>
              <a:t>han expresado su profunda preocupación </a:t>
            </a:r>
            <a:r>
              <a:rPr lang="es-MX" sz="1600" dirty="0" smtClean="0"/>
              <a:t>por:</a:t>
            </a:r>
          </a:p>
          <a:p>
            <a:r>
              <a:rPr lang="es-MX" sz="1600" dirty="0" smtClean="0"/>
              <a:t>la </a:t>
            </a:r>
            <a:r>
              <a:rPr lang="es-MX" sz="1600" dirty="0"/>
              <a:t>guerra en curso contra </a:t>
            </a:r>
            <a:r>
              <a:rPr lang="es-MX" sz="1600" b="1" dirty="0"/>
              <a:t>Ucrania</a:t>
            </a:r>
            <a:r>
              <a:rPr lang="es-MX" sz="1600" dirty="0"/>
              <a:t>, </a:t>
            </a:r>
            <a:endParaRPr lang="es-MX" sz="1600" dirty="0" smtClean="0"/>
          </a:p>
          <a:p>
            <a:r>
              <a:rPr lang="es-MX" sz="1600" dirty="0" smtClean="0"/>
              <a:t>el </a:t>
            </a:r>
            <a:r>
              <a:rPr lang="es-MX" sz="1600" dirty="0"/>
              <a:t>deterioro de la seguridad pública y la situación humanitaria en </a:t>
            </a:r>
            <a:r>
              <a:rPr lang="es-MX" sz="1600" b="1" dirty="0" smtClean="0"/>
              <a:t>Haití;</a:t>
            </a:r>
            <a:endParaRPr lang="es-MX" sz="1600" b="1" dirty="0"/>
          </a:p>
          <a:p>
            <a:r>
              <a:rPr lang="es-MX" sz="1600" dirty="0" smtClean="0"/>
              <a:t>apoyo </a:t>
            </a:r>
            <a:r>
              <a:rPr lang="es-MX" sz="1600" dirty="0"/>
              <a:t>al proceso de paz en </a:t>
            </a:r>
            <a:r>
              <a:rPr lang="es-MX" sz="1600" b="1" dirty="0"/>
              <a:t>Colombia </a:t>
            </a:r>
            <a:r>
              <a:rPr lang="es-MX" sz="1600" dirty="0"/>
              <a:t>y al Acuerdo de Paz de 2016;</a:t>
            </a:r>
          </a:p>
          <a:p>
            <a:r>
              <a:rPr lang="es-MX" sz="1600" dirty="0" smtClean="0"/>
              <a:t>alentado </a:t>
            </a:r>
            <a:r>
              <a:rPr lang="es-MX" sz="1600" dirty="0"/>
              <a:t>un diálogo constructivo en las negociaciones dirigidas por </a:t>
            </a:r>
            <a:r>
              <a:rPr lang="es-MX" sz="1600" b="1" dirty="0"/>
              <a:t>Venezuela </a:t>
            </a:r>
            <a:r>
              <a:rPr lang="es-MX" sz="1600" dirty="0"/>
              <a:t>en Ciudad de México;</a:t>
            </a:r>
          </a:p>
          <a:p>
            <a:r>
              <a:rPr lang="es-MX" sz="1600" dirty="0"/>
              <a:t>han recordado su oposición a las disposiciones legales y reglamentarias con efecto extraterritorial en vista del bloqueo impuesto contra </a:t>
            </a:r>
            <a:r>
              <a:rPr lang="es-MX" sz="1600" b="1" dirty="0"/>
              <a:t>Cuba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11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Declaración de la Cumbre UE-CELAC 2023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556953" y="1825625"/>
            <a:ext cx="5462847" cy="4774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Cambio climático y desarrollo sostenible</a:t>
            </a:r>
          </a:p>
          <a:p>
            <a:r>
              <a:rPr lang="es-MX" sz="1800" dirty="0"/>
              <a:t>Los dirigentes han reafirmado su compromiso de proteger nuestro planeta y de luchar contra el cambio climático, de proseguir los esfuerzos por mantener al alcance de la mano el </a:t>
            </a:r>
            <a:r>
              <a:rPr lang="es-MX" sz="1800" b="1" dirty="0"/>
              <a:t>objetivo mundial de los 1,5.ºC </a:t>
            </a:r>
            <a:r>
              <a:rPr lang="es-MX" sz="1800" dirty="0"/>
              <a:t>y de liderar el cambio hacia una economía sostenible</a:t>
            </a:r>
            <a:r>
              <a:rPr lang="es-MX" sz="1800" dirty="0" smtClean="0"/>
              <a:t>.</a:t>
            </a:r>
            <a:endParaRPr lang="es-MX" sz="1800" dirty="0"/>
          </a:p>
          <a:p>
            <a:r>
              <a:rPr lang="es-MX" sz="1800" dirty="0"/>
              <a:t>Se </a:t>
            </a:r>
            <a:r>
              <a:rPr lang="es-MX" sz="1800" b="1" dirty="0"/>
              <a:t>han comprometido a cooperar para mitigar los efectos adversos del cambio climático </a:t>
            </a:r>
            <a:r>
              <a:rPr lang="es-MX" sz="1800" dirty="0"/>
              <a:t>y la degradación medioambiental y a acelerar la aplicación de los acuerdos, convenios y tratados sobre</a:t>
            </a:r>
            <a:r>
              <a:rPr lang="es-MX" sz="1800" dirty="0" smtClean="0"/>
              <a:t>:</a:t>
            </a:r>
            <a:endParaRPr lang="es-MX" sz="1800" dirty="0"/>
          </a:p>
          <a:p>
            <a:r>
              <a:rPr lang="es-MX" sz="1800" dirty="0"/>
              <a:t>los </a:t>
            </a:r>
            <a:r>
              <a:rPr lang="es-MX" sz="1800" b="1" dirty="0"/>
              <a:t>Objetivos de Desarrollo Sostenible</a:t>
            </a:r>
            <a:r>
              <a:rPr lang="es-MX" sz="1800" dirty="0"/>
              <a:t>,</a:t>
            </a:r>
          </a:p>
          <a:p>
            <a:r>
              <a:rPr lang="es-MX" sz="1800" dirty="0"/>
              <a:t>la labor de lucha contra el cambio climático,</a:t>
            </a:r>
          </a:p>
          <a:p>
            <a:r>
              <a:rPr lang="es-MX" sz="1800" dirty="0"/>
              <a:t>la biodiversidad,</a:t>
            </a:r>
          </a:p>
          <a:p>
            <a:r>
              <a:rPr lang="es-MX" sz="1800" dirty="0"/>
              <a:t>la desertización,</a:t>
            </a:r>
          </a:p>
          <a:p>
            <a:r>
              <a:rPr lang="es-MX" sz="1800" dirty="0"/>
              <a:t>la alta mar y la protección de los </a:t>
            </a:r>
            <a:r>
              <a:rPr lang="es-MX" sz="1800" dirty="0" smtClean="0"/>
              <a:t>océanos.</a:t>
            </a:r>
          </a:p>
          <a:p>
            <a:pPr marL="0" indent="0">
              <a:buNone/>
            </a:pPr>
            <a:endParaRPr lang="es-MX" sz="15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6687" cy="495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900" b="1" dirty="0"/>
              <a:t>Comercio e inversiones </a:t>
            </a:r>
          </a:p>
          <a:p>
            <a:r>
              <a:rPr lang="es-MX" sz="1900" dirty="0"/>
              <a:t>Los dirigentes han reconocido </a:t>
            </a:r>
            <a:r>
              <a:rPr lang="es-MX" sz="1900" b="1" dirty="0"/>
              <a:t>la importancia del comercio abierto y justo</a:t>
            </a:r>
            <a:r>
              <a:rPr lang="es-MX" sz="1900" dirty="0"/>
              <a:t>, de las cadenas de suministro productivas y del acceso a los mercados, así como su contribución al desarrollo sostenible. </a:t>
            </a:r>
            <a:endParaRPr lang="es-MX" sz="1900" dirty="0" smtClean="0"/>
          </a:p>
          <a:p>
            <a:r>
              <a:rPr lang="es-MX" sz="1900" dirty="0" smtClean="0"/>
              <a:t>La </a:t>
            </a:r>
            <a:r>
              <a:rPr lang="es-MX" sz="1900" dirty="0"/>
              <a:t>cooperación en relación </a:t>
            </a:r>
            <a:r>
              <a:rPr lang="es-MX" sz="1900" b="1" dirty="0"/>
              <a:t>con las materias primas fundamentales y los metales de tierras raras es especialmente importante a este respecto</a:t>
            </a:r>
            <a:r>
              <a:rPr lang="es-MX" sz="1900" b="1" dirty="0" smtClean="0"/>
              <a:t>.</a:t>
            </a:r>
            <a:endParaRPr lang="es-MX" sz="1900" b="1" dirty="0"/>
          </a:p>
          <a:p>
            <a:r>
              <a:rPr lang="es-MX" sz="1900" dirty="0" smtClean="0"/>
              <a:t>Se sigue con atención los </a:t>
            </a:r>
            <a:r>
              <a:rPr lang="es-MX" sz="1900" dirty="0"/>
              <a:t>trabajos en curso sobre los acuerdos comerciales entre la </a:t>
            </a:r>
            <a:r>
              <a:rPr lang="es-MX" sz="1900" b="1" dirty="0"/>
              <a:t>UE y Chile y entre la UE y México</a:t>
            </a:r>
            <a:r>
              <a:rPr lang="es-MX" sz="1900" dirty="0"/>
              <a:t>, y </a:t>
            </a:r>
            <a:r>
              <a:rPr lang="es-MX" sz="1900" dirty="0" smtClean="0"/>
              <a:t>también </a:t>
            </a:r>
            <a:r>
              <a:rPr lang="es-MX" sz="1900" dirty="0"/>
              <a:t>han tomado nota de los trabajos en curso entre la </a:t>
            </a:r>
            <a:r>
              <a:rPr lang="es-MX" sz="1900" b="1" dirty="0"/>
              <a:t>UE y el Mercosur</a:t>
            </a:r>
            <a:r>
              <a:rPr lang="es-MX" sz="1900" b="1" dirty="0" smtClean="0"/>
              <a:t>.</a:t>
            </a:r>
            <a:endParaRPr lang="es-MX" sz="1900" b="1" dirty="0"/>
          </a:p>
          <a:p>
            <a:r>
              <a:rPr lang="es-MX" sz="1900" dirty="0"/>
              <a:t>Los dirigentes han reconocido además la contribución potencial de la agenda de inversiones de la </a:t>
            </a:r>
            <a:r>
              <a:rPr lang="es-MX" sz="1900" b="1" dirty="0"/>
              <a:t>Global Gateway </a:t>
            </a:r>
            <a:r>
              <a:rPr lang="es-MX" sz="1900" b="1" dirty="0" smtClean="0"/>
              <a:t>UE-ALC</a:t>
            </a:r>
            <a:r>
              <a:rPr lang="es-MX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21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Declaración de la Cumbre UE-CELAC 2023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382385" y="1825625"/>
            <a:ext cx="5637415" cy="4774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b="1" dirty="0"/>
              <a:t>Transición digital </a:t>
            </a:r>
          </a:p>
          <a:p>
            <a:r>
              <a:rPr lang="es-MX" sz="2000" dirty="0" smtClean="0"/>
              <a:t>Promover </a:t>
            </a:r>
            <a:r>
              <a:rPr lang="es-MX" sz="2000" b="1" dirty="0"/>
              <a:t>una transformación digital responsable, centrada en el ser humano</a:t>
            </a:r>
            <a:r>
              <a:rPr lang="es-MX" sz="2000" dirty="0"/>
              <a:t>, basada en valores e inclusiva</a:t>
            </a:r>
            <a:r>
              <a:rPr lang="es-MX" sz="2000" dirty="0" smtClean="0"/>
              <a:t>.</a:t>
            </a:r>
            <a:endParaRPr lang="es-MX" sz="2000" dirty="0"/>
          </a:p>
          <a:p>
            <a:r>
              <a:rPr lang="es-MX" sz="2000" dirty="0"/>
              <a:t>N</a:t>
            </a:r>
            <a:r>
              <a:rPr lang="es-MX" sz="2000" dirty="0" smtClean="0"/>
              <a:t>ecesidad </a:t>
            </a:r>
            <a:r>
              <a:rPr lang="es-MX" sz="2000" dirty="0"/>
              <a:t>de </a:t>
            </a:r>
            <a:r>
              <a:rPr lang="es-MX" sz="2000" b="1" dirty="0"/>
              <a:t>proteger los derechos de privacidad, aumentar la conectividad digital y la ciberseguridad, colmar las brechas digitales y contribuir a generar confianza en la economía digital</a:t>
            </a:r>
            <a:r>
              <a:rPr lang="es-MX" sz="2000" b="1" dirty="0" smtClean="0"/>
              <a:t>.</a:t>
            </a:r>
            <a:endParaRPr lang="es-MX" sz="2000" b="1" dirty="0"/>
          </a:p>
          <a:p>
            <a:r>
              <a:rPr lang="es-MX" sz="2000" dirty="0"/>
              <a:t>En paralelo a la cumbre se ha acordado una </a:t>
            </a:r>
            <a:r>
              <a:rPr lang="es-MX" sz="2000" b="1" dirty="0"/>
              <a:t>Declaración conjunta sobre una Alianza Digital </a:t>
            </a:r>
            <a:r>
              <a:rPr lang="es-MX" sz="2000" dirty="0"/>
              <a:t>con objeto de impulsar la cooperación en cuestiones digitales para beneficio de los ciudadanos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59235" y="1690688"/>
            <a:ext cx="5702531" cy="486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Justicia y seguridad para los ciudadanos</a:t>
            </a:r>
          </a:p>
          <a:p>
            <a:r>
              <a:rPr lang="es-MX" sz="1800" b="1" dirty="0"/>
              <a:t>C</a:t>
            </a:r>
            <a:r>
              <a:rPr lang="es-MX" sz="1800" b="1" dirty="0" smtClean="0"/>
              <a:t>ombatir </a:t>
            </a:r>
            <a:r>
              <a:rPr lang="es-MX" sz="1800" b="1" dirty="0"/>
              <a:t>la delincuencia organizada </a:t>
            </a:r>
            <a:r>
              <a:rPr lang="es-MX" sz="1800" dirty="0"/>
              <a:t>en todas sus formas, así como la corrupción y el blanqueo de capitales.</a:t>
            </a:r>
          </a:p>
          <a:p>
            <a:r>
              <a:rPr lang="es-MX" sz="1800" dirty="0"/>
              <a:t>E</a:t>
            </a:r>
            <a:r>
              <a:rPr lang="es-MX" sz="1800" dirty="0" smtClean="0"/>
              <a:t>n </a:t>
            </a:r>
            <a:r>
              <a:rPr lang="es-MX" sz="1800" dirty="0"/>
              <a:t>particular contra el </a:t>
            </a:r>
            <a:r>
              <a:rPr lang="es-MX" sz="1800" b="1" dirty="0"/>
              <a:t>tráfico ilícito de drogas, el tráfico de armas y la trata de seres humanos</a:t>
            </a:r>
            <a:r>
              <a:rPr lang="es-MX" sz="1800" dirty="0" smtClean="0"/>
              <a:t>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b="1" dirty="0"/>
              <a:t>Resiliencia sanitaria</a:t>
            </a:r>
          </a:p>
          <a:p>
            <a:r>
              <a:rPr lang="es-MX" sz="1800" dirty="0"/>
              <a:t>La UE y la CELAC se han comprometido a </a:t>
            </a:r>
            <a:r>
              <a:rPr lang="es-MX" sz="1800" b="1" dirty="0"/>
              <a:t>impulsar los trabajos sobre la fabricación local de vacunas</a:t>
            </a:r>
            <a:r>
              <a:rPr lang="es-MX" sz="1800" dirty="0"/>
              <a:t>, medicamentos y tecnologías sanitarias. </a:t>
            </a:r>
            <a:endParaRPr lang="es-MX" sz="1800" dirty="0" smtClean="0"/>
          </a:p>
          <a:p>
            <a:r>
              <a:rPr lang="es-MX" sz="1800" b="1" dirty="0"/>
              <a:t>R</a:t>
            </a:r>
            <a:r>
              <a:rPr lang="es-MX" sz="1800" b="1" dirty="0" smtClean="0"/>
              <a:t>eforzar </a:t>
            </a:r>
            <a:r>
              <a:rPr lang="es-MX" sz="1800" b="1" dirty="0"/>
              <a:t>la resiliencia de los sistemas sanitarios </a:t>
            </a:r>
            <a:r>
              <a:rPr lang="es-MX" sz="1800" dirty="0"/>
              <a:t>para mejorar la prevención, preparación y respuesta a emergencias de salud pública. </a:t>
            </a:r>
          </a:p>
        </p:txBody>
      </p:sp>
    </p:spTree>
    <p:extLst>
      <p:ext uri="{BB962C8B-B14F-4D97-AF65-F5344CB8AC3E}">
        <p14:creationId xmlns:p14="http://schemas.microsoft.com/office/powerpoint/2010/main" val="241323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>
          <a:xfrm>
            <a:off x="542261" y="365125"/>
            <a:ext cx="11202063" cy="1325563"/>
          </a:xfrm>
        </p:spPr>
        <p:txBody>
          <a:bodyPr>
            <a:noAutofit/>
          </a:bodyPr>
          <a:lstStyle/>
          <a:p>
            <a:pPr algn="ctr"/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¿Crisis de la relación UE-ALC? </a:t>
            </a:r>
            <a:b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alt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virtualidad</a:t>
            </a: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MX" alt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informalidad</a:t>
            </a: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…o de la </a:t>
            </a:r>
            <a:r>
              <a:rPr lang="es-MX" alt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CELAC a ALC</a:t>
            </a:r>
          </a:p>
        </p:txBody>
      </p:sp>
      <p:sp>
        <p:nvSpPr>
          <p:cNvPr id="103427" name="Marcador de contenido 2"/>
          <p:cNvSpPr>
            <a:spLocks noGrp="1" noChangeArrowheads="1"/>
          </p:cNvSpPr>
          <p:nvPr>
            <p:ph idx="1"/>
          </p:nvPr>
        </p:nvSpPr>
        <p:spPr>
          <a:xfrm>
            <a:off x="542261" y="2003367"/>
            <a:ext cx="11316364" cy="4564857"/>
          </a:xfrm>
        </p:spPr>
        <p:txBody>
          <a:bodyPr>
            <a:normAutofit fontScale="92500"/>
          </a:bodyPr>
          <a:lstStyle/>
          <a:p>
            <a:r>
              <a:rPr lang="es-MX" altLang="es-MX" sz="2300" b="1" u="sng" dirty="0"/>
              <a:t>Ocho años </a:t>
            </a:r>
            <a:r>
              <a:rPr lang="es-MX" altLang="es-MX" sz="2300" dirty="0"/>
              <a:t>sin cumbre UE-ALC de jefes de estado y de gobierno, reunión de ministros de exteriores 2016, 2018, 2022; </a:t>
            </a:r>
          </a:p>
          <a:p>
            <a:r>
              <a:rPr lang="es-MX" altLang="es-MX" sz="2300" dirty="0"/>
              <a:t>Se ha pasado de </a:t>
            </a:r>
            <a:r>
              <a:rPr lang="es-MX" altLang="es-MX" sz="2300" b="1" dirty="0"/>
              <a:t>reuniones virtuales</a:t>
            </a:r>
            <a:r>
              <a:rPr lang="es-MX" altLang="es-MX" sz="2300" dirty="0"/>
              <a:t>, </a:t>
            </a:r>
            <a:r>
              <a:rPr lang="es-MX" altLang="es-MX" sz="2300" b="1" dirty="0"/>
              <a:t>reuniones informales</a:t>
            </a:r>
            <a:r>
              <a:rPr lang="es-MX" altLang="es-MX" sz="2300" dirty="0"/>
              <a:t>, reunión de </a:t>
            </a:r>
            <a:r>
              <a:rPr lang="es-MX" altLang="es-MX" sz="2300" b="1" dirty="0"/>
              <a:t>lideres</a:t>
            </a:r>
            <a:r>
              <a:rPr lang="es-MX" altLang="es-MX" sz="2300" dirty="0"/>
              <a:t> de </a:t>
            </a:r>
            <a:r>
              <a:rPr lang="es-MX" altLang="es-MX" sz="2300" b="1" dirty="0"/>
              <a:t>ALC </a:t>
            </a:r>
            <a:r>
              <a:rPr lang="es-MX" altLang="es-MX" sz="2300" dirty="0"/>
              <a:t>(selectivo), </a:t>
            </a:r>
          </a:p>
          <a:p>
            <a:r>
              <a:rPr lang="es-MX" altLang="es-MX" sz="2300" dirty="0"/>
              <a:t>Dificultades en la formalización de la </a:t>
            </a:r>
            <a:r>
              <a:rPr lang="es-MX" altLang="es-MX" sz="2300" b="1" dirty="0"/>
              <a:t>integración Latinoamericana</a:t>
            </a:r>
            <a:r>
              <a:rPr lang="es-MX" altLang="es-MX" sz="2300" dirty="0"/>
              <a:t>, papel de la </a:t>
            </a:r>
            <a:r>
              <a:rPr lang="es-MX" altLang="es-MX" sz="2300" b="1" u="sng" dirty="0"/>
              <a:t>CELAC</a:t>
            </a:r>
            <a:r>
              <a:rPr lang="es-MX" altLang="es-MX" sz="2300" u="sng" dirty="0"/>
              <a:t>,</a:t>
            </a:r>
            <a:r>
              <a:rPr lang="es-MX" altLang="es-MX" sz="2300" dirty="0"/>
              <a:t> como interlocutor de la región;</a:t>
            </a:r>
          </a:p>
          <a:p>
            <a:r>
              <a:rPr lang="es-MX" altLang="es-MX" sz="2300" dirty="0"/>
              <a:t>Contexto de </a:t>
            </a:r>
            <a:r>
              <a:rPr lang="es-MX" altLang="es-MX" sz="2300" b="1" dirty="0"/>
              <a:t>crisis sanitaria mundial </a:t>
            </a:r>
            <a:r>
              <a:rPr lang="es-MX" altLang="es-MX" sz="2300" b="1" u="sng" dirty="0"/>
              <a:t>COVID19</a:t>
            </a:r>
            <a:r>
              <a:rPr lang="es-MX" altLang="es-MX" sz="2300" dirty="0"/>
              <a:t> que impacta al mundo y plantea crisis de la </a:t>
            </a:r>
            <a:r>
              <a:rPr lang="es-MX" altLang="es-MX" sz="2300" b="1" dirty="0"/>
              <a:t>gobernanza global</a:t>
            </a:r>
            <a:r>
              <a:rPr lang="es-MX" altLang="es-MX" sz="2300" dirty="0"/>
              <a:t>, crisis sanitaria, económica y social a las relaciones diplomáticas mundiales;</a:t>
            </a:r>
          </a:p>
          <a:p>
            <a:r>
              <a:rPr lang="es-MX" altLang="es-MX" sz="2300" b="1" dirty="0"/>
              <a:t>Invasión de Rusia a Ucrania</a:t>
            </a:r>
            <a:r>
              <a:rPr lang="es-MX" altLang="es-MX" sz="2300" dirty="0"/>
              <a:t>, que conlleva a un escenario de crisis de seguridad y crisis energética y alimentaria, la cual puede plantear: </a:t>
            </a:r>
          </a:p>
          <a:p>
            <a:pPr marL="0" indent="0" algn="ctr">
              <a:buNone/>
              <a:defRPr/>
            </a:pPr>
            <a:r>
              <a:rPr lang="es-MX" sz="2400" b="1" dirty="0"/>
              <a:t>¿Si habrá llegado a su conclusión la asociación estratégica birregional </a:t>
            </a:r>
            <a:r>
              <a:rPr lang="es-MX" sz="2400" b="1" dirty="0" err="1"/>
              <a:t>eurolatinoamericana</a:t>
            </a:r>
            <a:r>
              <a:rPr lang="es-MX" sz="2400" b="1" dirty="0"/>
              <a:t>?  </a:t>
            </a:r>
          </a:p>
          <a:p>
            <a:pPr marL="0" indent="0" algn="ctr">
              <a:buNone/>
              <a:defRPr/>
            </a:pPr>
            <a:r>
              <a:rPr lang="es-MX" sz="2400" b="1" dirty="0"/>
              <a:t>	¿Se requiere de un nuevo diseño de la actual asociación estratégica para fortalecer el futuro de las relaciones? </a:t>
            </a:r>
          </a:p>
          <a:p>
            <a:endParaRPr lang="es-MX" altLang="es-MX" sz="2300" b="1" dirty="0"/>
          </a:p>
          <a:p>
            <a:endParaRPr lang="es-MX" altLang="es-MX" sz="2300" dirty="0"/>
          </a:p>
        </p:txBody>
      </p:sp>
    </p:spTree>
    <p:extLst>
      <p:ext uri="{BB962C8B-B14F-4D97-AF65-F5344CB8AC3E}">
        <p14:creationId xmlns:p14="http://schemas.microsoft.com/office/powerpoint/2010/main" val="2644048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687A9F-E460-9FBB-C107-42067B60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911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DE1209-F816-4D08-AC42-10C25CD1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18" y="0"/>
            <a:ext cx="6162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0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40A3BB-34A5-056B-CB55-22F7685C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7704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02F11A-42EC-4704-9FE5-C2E6FF07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04" y="0"/>
            <a:ext cx="637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III Cumbre UE-CELAC, Bruselas, julio 17-18 2023. </a:t>
            </a:r>
            <a:b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Rusia-Ucrania:</a:t>
            </a:r>
            <a:endParaRPr lang="es-MX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Hubo </a:t>
            </a:r>
            <a:r>
              <a:rPr lang="es-MX" dirty="0"/>
              <a:t>una inquietud significativa entre las dos partes sobre la redacción de la declaración conjunta para la cumbre.</a:t>
            </a:r>
          </a:p>
          <a:p>
            <a:r>
              <a:rPr lang="es-MX" b="1" dirty="0"/>
              <a:t>Los países de ALC no sólo querían debilitar o incluso eliminar todas las referencias a la guerra en Ucrania</a:t>
            </a:r>
            <a:r>
              <a:rPr lang="es-MX" dirty="0"/>
              <a:t>, </a:t>
            </a:r>
            <a:r>
              <a:rPr lang="es-MX" b="1" dirty="0"/>
              <a:t>sino que también exigieron reparaciones por la ocupación colonial. </a:t>
            </a:r>
          </a:p>
          <a:p>
            <a:r>
              <a:rPr lang="es-MX" dirty="0"/>
              <a:t>Finalmente, todos los líderes –excepto los de Nicaragua– acordaron </a:t>
            </a:r>
            <a:r>
              <a:rPr lang="es-MX" b="1" dirty="0"/>
              <a:t>una declaración que había sido diluida sobre la guerra de Rusia contra Ucrania. </a:t>
            </a:r>
          </a:p>
          <a:p>
            <a:r>
              <a:rPr lang="es-MX" b="1" dirty="0"/>
              <a:t>De hecho, el texto ni siquiera menciona a Rusia</a:t>
            </a:r>
            <a:r>
              <a:rPr lang="es-MX" dirty="0"/>
              <a:t>, pero expresa una profunda preocupación por la guerra en curso contra Ucrania. </a:t>
            </a:r>
          </a:p>
        </p:txBody>
      </p:sp>
    </p:spTree>
    <p:extLst>
      <p:ext uri="{BB962C8B-B14F-4D97-AF65-F5344CB8AC3E}">
        <p14:creationId xmlns:p14="http://schemas.microsoft.com/office/powerpoint/2010/main" val="41703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III Cumbre UE-CELAC, Bruselas, julio 17-18 2023. </a:t>
            </a:r>
            <a:b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Balance:</a:t>
            </a:r>
            <a:endParaRPr lang="es-MX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El presidente del Consejo Europeo, Charles Michel, consideró la cumbre un </a:t>
            </a:r>
            <a:r>
              <a:rPr lang="es-MX" b="1" dirty="0"/>
              <a:t>"éxito político" </a:t>
            </a:r>
            <a:r>
              <a:rPr lang="es-MX" dirty="0"/>
              <a:t>y la presidenta de la Comisión Europea, </a:t>
            </a:r>
            <a:r>
              <a:rPr lang="es-MX" dirty="0" err="1"/>
              <a:t>Ursula</a:t>
            </a:r>
            <a:r>
              <a:rPr lang="es-MX" dirty="0"/>
              <a:t> von der </a:t>
            </a:r>
            <a:r>
              <a:rPr lang="es-MX" dirty="0" err="1"/>
              <a:t>Leyen</a:t>
            </a:r>
            <a:r>
              <a:rPr lang="es-MX" dirty="0"/>
              <a:t>, calificó la cumbre como </a:t>
            </a:r>
            <a:r>
              <a:rPr lang="es-MX" b="1" dirty="0"/>
              <a:t>"un nuevo comienzo para viejos amigos". </a:t>
            </a:r>
          </a:p>
          <a:p>
            <a:r>
              <a:rPr lang="es-MX" dirty="0"/>
              <a:t>El presidente pro tempore de la CELAC, el primer ministro de San Vicente y las Granadinas, Ralph </a:t>
            </a:r>
            <a:r>
              <a:rPr lang="es-MX" dirty="0" err="1"/>
              <a:t>Gonsalves</a:t>
            </a:r>
            <a:r>
              <a:rPr lang="es-MX" dirty="0"/>
              <a:t>, describió la cumbre como </a:t>
            </a:r>
            <a:r>
              <a:rPr lang="es-MX" b="1" dirty="0"/>
              <a:t>una “reunión histórica” </a:t>
            </a:r>
            <a:r>
              <a:rPr lang="es-MX" dirty="0"/>
              <a:t>y destacó que había muchas acciones a seguir. </a:t>
            </a:r>
          </a:p>
          <a:p>
            <a:r>
              <a:rPr lang="es-MX" dirty="0"/>
              <a:t>Algunos expertos opinaron que la reanudación de las reuniones entre los líderes de la CELAC y la UE era un avance prometedor en términos de fortalecimiento del diálogo, </a:t>
            </a:r>
            <a:r>
              <a:rPr lang="es-MX" b="1" dirty="0"/>
              <a:t>pero criticaron los pocos de acuerdos y proyectos concretos. </a:t>
            </a:r>
          </a:p>
          <a:p>
            <a:r>
              <a:rPr lang="es-MX" b="1" dirty="0" smtClean="0"/>
              <a:t>Los </a:t>
            </a:r>
            <a:r>
              <a:rPr lang="es-MX" b="1" dirty="0"/>
              <a:t>líderes se comprometieron a celebrar una cumbre UE-CELAC cada dos años, y la próxima reunión está prevista para 2025, como se describe en la Hoja de Ruta UE-CELAC 2023-2025.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42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32369"/>
            <a:ext cx="10515600" cy="1325563"/>
          </a:xfrm>
        </p:spPr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Hoja de ruta 2023-2024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379913"/>
            <a:ext cx="11032375" cy="532845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EU-LAC Forum with Civil Society, Local Authorities and Youth (Brussels, 13-14 July).</a:t>
            </a:r>
          </a:p>
          <a:p>
            <a:pPr marL="0" indent="0">
              <a:buNone/>
            </a:pPr>
            <a:r>
              <a:rPr lang="en-US" dirty="0"/>
              <a:t>• EU-LAC Business Round Table (Brussels, 17 July).</a:t>
            </a:r>
          </a:p>
          <a:p>
            <a:pPr marL="0" indent="0">
              <a:buNone/>
            </a:pPr>
            <a:r>
              <a:rPr lang="en-US" b="1" dirty="0"/>
              <a:t>• III EU - CELAC Summit of Heads of State and Government (Brussels, 17-18 July).</a:t>
            </a:r>
          </a:p>
          <a:p>
            <a:pPr marL="0" indent="0">
              <a:buNone/>
            </a:pPr>
            <a:r>
              <a:rPr lang="en-US" dirty="0"/>
              <a:t>• 15th Plenary Meeting of the Euro-Latin American Parliamentary Assembly EUROLAT (Madrid, Spain, 25-27 July).</a:t>
            </a:r>
          </a:p>
          <a:p>
            <a:pPr marL="0" indent="0">
              <a:buNone/>
            </a:pPr>
            <a:r>
              <a:rPr lang="en-US" dirty="0"/>
              <a:t>• High-level meeting of the CELAC-EU Coordination and Cooperation Mechanism on Drugs (MCCMD): Bolivia and Spain to co-chair (Barcelona, Spain, 28-30 August).</a:t>
            </a:r>
          </a:p>
          <a:p>
            <a:r>
              <a:rPr lang="en-US" dirty="0"/>
              <a:t>Meeting of Ministers of Economy and Finance of the EU and CELAC – co-organized by the Development Bank of Latin America (CAF) (Santiago de </a:t>
            </a:r>
            <a:r>
              <a:rPr lang="en-US" dirty="0" err="1"/>
              <a:t>Compostela</a:t>
            </a:r>
            <a:r>
              <a:rPr lang="en-US" dirty="0"/>
              <a:t>, Spain, 15 September).</a:t>
            </a:r>
          </a:p>
          <a:p>
            <a:pPr marL="0" indent="0">
              <a:buNone/>
            </a:pPr>
            <a:r>
              <a:rPr lang="en-US" dirty="0"/>
              <a:t>• EU-LAC public development banks meeting, back-to-back with FICS (Financing in Common Summit) (Cartagena, Colombia, 5 September).</a:t>
            </a:r>
          </a:p>
          <a:p>
            <a:pPr marL="0" indent="0">
              <a:buNone/>
            </a:pPr>
            <a:r>
              <a:rPr lang="en-US" dirty="0"/>
              <a:t>• Ministerial bi-regional meeting on security and internal affairs, with the participation of CLASI (Latin American Internal Security Committee) and JHA(Justice and Home Affairs Council of the EU) Ministers (Brussels-Belgium, 28 September).</a:t>
            </a:r>
          </a:p>
          <a:p>
            <a:pPr marL="0" indent="0">
              <a:buNone/>
            </a:pPr>
            <a:r>
              <a:rPr lang="en-US" dirty="0"/>
              <a:t>• First Bi-regional Connectivity Policy Dialogue (first of 4 regional high-level dialogues).</a:t>
            </a:r>
          </a:p>
          <a:p>
            <a:pPr marL="0" indent="0">
              <a:buNone/>
            </a:pPr>
            <a:r>
              <a:rPr lang="en-US" dirty="0"/>
              <a:t>• Multi-Actor Dialogue Forum on Higher Education , Gender Equality, Green and Digital Transitions and Social Cohesion organized by EU-LAC Foundation (4 October 2023, San José, Costa Rica)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Meeting of the Board of Governors of the EU-LAC Foundation (Oct/Nov) CELAC-EU University Council meeting, in coordination with the European University Association (EUA), (Brussels, Belgium, 26/27 October)</a:t>
            </a:r>
          </a:p>
          <a:p>
            <a:pPr marL="0" indent="0">
              <a:buNone/>
            </a:pPr>
            <a:r>
              <a:rPr lang="en-US" dirty="0"/>
              <a:t>• Bi-regional events on Space policies, co-</a:t>
            </a:r>
            <a:r>
              <a:rPr lang="en-US" dirty="0" err="1"/>
              <a:t>organised</a:t>
            </a:r>
            <a:r>
              <a:rPr lang="en-US" dirty="0"/>
              <a:t> by European Commission, European Space Agency and Spain (</a:t>
            </a:r>
            <a:r>
              <a:rPr lang="en-US" dirty="0" err="1"/>
              <a:t>Sevilla</a:t>
            </a:r>
            <a:r>
              <a:rPr lang="en-US" dirty="0"/>
              <a:t>, Spain, November 2023).</a:t>
            </a:r>
          </a:p>
          <a:p>
            <a:pPr marL="0" indent="0">
              <a:buNone/>
            </a:pPr>
            <a:r>
              <a:rPr lang="en-US" dirty="0"/>
              <a:t>• High level event on “Health regulatory frameworks”, gathering the main regulatory agencies from EU and LAC (November 2023)</a:t>
            </a:r>
          </a:p>
          <a:p>
            <a:pPr marL="0" indent="0">
              <a:buNone/>
            </a:pPr>
            <a:r>
              <a:rPr lang="en-US" dirty="0"/>
              <a:t>• High-level meeting of the EU-CELAC Joint Initiative for Research and Innovation – JIRI (Brussels, Belgium, 28-29 November 2023).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82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25742"/>
            <a:ext cx="10515600" cy="1325563"/>
          </a:xfrm>
        </p:spPr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Hoja de ruta 2024-2025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371600"/>
            <a:ext cx="10899371" cy="5228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• Meetings of the Board of Governors of the EU-LAC Foundation  EU - LAC Business Summit, including a circular economy event  June 2024 in Chile, EU-LAC High-Level Regional Digital Policy Dialogue back-to-back with </a:t>
            </a:r>
            <a:r>
              <a:rPr lang="en-US" sz="1600" dirty="0" err="1"/>
              <a:t>eLAC</a:t>
            </a:r>
            <a:r>
              <a:rPr lang="en-US" sz="1600" dirty="0"/>
              <a:t> Ministerial, in collaboration with ECLAC.</a:t>
            </a:r>
          </a:p>
          <a:p>
            <a:pPr marL="0" indent="0">
              <a:buNone/>
            </a:pPr>
            <a:r>
              <a:rPr lang="en-US" sz="1600" dirty="0"/>
              <a:t>• EU - Latin American Convention on Raw Materials </a:t>
            </a:r>
          </a:p>
          <a:p>
            <a:pPr marL="0" indent="0">
              <a:buNone/>
            </a:pPr>
            <a:r>
              <a:rPr lang="en-US" sz="1600" dirty="0"/>
              <a:t>• European and Latin American and Caribbean Youth Film Week with a focus on gender and diversity issues.</a:t>
            </a:r>
          </a:p>
          <a:p>
            <a:pPr marL="0" indent="0">
              <a:buNone/>
            </a:pPr>
            <a:r>
              <a:rPr lang="en-US" sz="1600" dirty="0"/>
              <a:t>• High-level bi-regional meeting on Environment and Climate Change EU-LAC Dialogues on Disaster Preparedness and Disaster Risk Management</a:t>
            </a:r>
          </a:p>
          <a:p>
            <a:pPr marL="0" indent="0">
              <a:buNone/>
            </a:pPr>
            <a:r>
              <a:rPr lang="en-US" sz="1600" dirty="0"/>
              <a:t>• Meetings on Health Self-Sufficiency involving regulatory authorities from the EU and from CELAC countries.</a:t>
            </a:r>
          </a:p>
          <a:p>
            <a:r>
              <a:rPr lang="en-US" sz="1600" b="1" dirty="0"/>
              <a:t>IV Meeting of Ministers of Foreign Affairs EU-CELAC</a:t>
            </a:r>
          </a:p>
          <a:p>
            <a:pPr marL="0" indent="0">
              <a:buNone/>
            </a:pPr>
            <a:r>
              <a:rPr lang="en-US" sz="1600" dirty="0"/>
              <a:t>• 16th Plenary Meeting of the Euro-Latin American Parliamentary Assembly(EUROLAT)</a:t>
            </a:r>
          </a:p>
          <a:p>
            <a:pPr marL="0" indent="0">
              <a:buNone/>
            </a:pPr>
            <a:r>
              <a:rPr lang="en-US" sz="1600" dirty="0"/>
              <a:t>• High-level meeting of the CELAC-EU Coordination and Cooperation Mechanism on Drugs (MCCMD): June 2024 in Bolivia (tbc).</a:t>
            </a:r>
          </a:p>
          <a:p>
            <a:pPr marL="0" indent="0">
              <a:buNone/>
            </a:pPr>
            <a:r>
              <a:rPr lang="en-US" sz="1600" dirty="0"/>
              <a:t>• Meeting of the EU-CELAC research and innovation Ministers</a:t>
            </a:r>
          </a:p>
          <a:p>
            <a:pPr marL="0" indent="0">
              <a:buNone/>
            </a:pPr>
            <a:r>
              <a:rPr lang="en-US" sz="1600" dirty="0"/>
              <a:t>• EU - LAC Youth Days</a:t>
            </a:r>
          </a:p>
          <a:p>
            <a:pPr marL="0" indent="0">
              <a:buNone/>
            </a:pPr>
            <a:r>
              <a:rPr lang="en-US" sz="1600" dirty="0"/>
              <a:t>• EU- LAC Local authorities and Civil Society Dialogue day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b="1" dirty="0"/>
              <a:t>IV CELAC-EU Summit of Heads of State and Government (in the CELAC region)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75178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400" b="1" dirty="0">
                <a:latin typeface="Arial" panose="020B0604020202020204" pitchFamily="34" charset="0"/>
                <a:cs typeface="Arial" panose="020B0604020202020204" pitchFamily="34" charset="0"/>
              </a:rPr>
              <a:t>Conclusiones: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076" y="1346662"/>
            <a:ext cx="11413374" cy="5453149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El espacio </a:t>
            </a:r>
            <a:r>
              <a:rPr lang="es-ES" dirty="0" err="1"/>
              <a:t>eurolatinoamericano</a:t>
            </a:r>
            <a:r>
              <a:rPr lang="es-ES" dirty="0"/>
              <a:t> se encuentra en un </a:t>
            </a:r>
            <a:r>
              <a:rPr lang="es-ES" b="1" u="sng" dirty="0"/>
              <a:t>punto de inflexión</a:t>
            </a:r>
            <a:r>
              <a:rPr lang="es-ES" dirty="0"/>
              <a:t>, </a:t>
            </a:r>
            <a:r>
              <a:rPr lang="es-MX" dirty="0"/>
              <a:t>así como sus aportaciones a la </a:t>
            </a:r>
            <a:r>
              <a:rPr lang="es-MX" b="1" u="sng" dirty="0"/>
              <a:t>gobernanza global y birregional</a:t>
            </a:r>
            <a:r>
              <a:rPr lang="es-MX" dirty="0" smtClean="0"/>
              <a:t>,</a:t>
            </a:r>
          </a:p>
          <a:p>
            <a:r>
              <a:rPr lang="es-MX" dirty="0" smtClean="0"/>
              <a:t>Primer </a:t>
            </a:r>
            <a:r>
              <a:rPr lang="es-MX" dirty="0"/>
              <a:t>lugar </a:t>
            </a:r>
            <a:r>
              <a:rPr lang="es-MX" b="1" dirty="0"/>
              <a:t>haberse reunido de nuevo </a:t>
            </a:r>
            <a:r>
              <a:rPr lang="es-MX" dirty="0"/>
              <a:t>tras ocho años y varias crisis</a:t>
            </a:r>
            <a:r>
              <a:rPr lang="es-MX" dirty="0" smtClean="0"/>
              <a:t>, </a:t>
            </a:r>
            <a:r>
              <a:rPr lang="es-MX" b="1" dirty="0" smtClean="0"/>
              <a:t>POSITIVO</a:t>
            </a:r>
            <a:endParaRPr lang="es-MX" b="1" dirty="0"/>
          </a:p>
          <a:p>
            <a:r>
              <a:rPr lang="es-MX" b="1" dirty="0"/>
              <a:t>Reactivar y reformular las relaciones </a:t>
            </a:r>
            <a:r>
              <a:rPr lang="es-MX" b="1" dirty="0" err="1"/>
              <a:t>eurolatinoamericanas</a:t>
            </a:r>
            <a:r>
              <a:rPr lang="es-MX" b="1" dirty="0"/>
              <a:t> </a:t>
            </a:r>
            <a:r>
              <a:rPr lang="es-MX" dirty="0"/>
              <a:t>para los próximos años (Nueva agenda para las relaciones entre la Unión Europea y América Latina y el caribe, 7 junio 2023</a:t>
            </a:r>
            <a:r>
              <a:rPr lang="es-MX" dirty="0" smtClean="0"/>
              <a:t>) </a:t>
            </a:r>
            <a:r>
              <a:rPr lang="es-MX" b="1" dirty="0" smtClean="0"/>
              <a:t>POSITIVO</a:t>
            </a:r>
            <a:endParaRPr lang="es-MX" b="1" dirty="0"/>
          </a:p>
          <a:p>
            <a:r>
              <a:rPr lang="es-MX" dirty="0"/>
              <a:t>El lanzamiento de la </a:t>
            </a:r>
            <a:r>
              <a:rPr lang="es-MX" b="1" u="sng" dirty="0"/>
              <a:t>Agenda de Inversión Global Gateway para América Latina y el Caribe </a:t>
            </a:r>
            <a:r>
              <a:rPr lang="es-MX" dirty="0"/>
              <a:t>con 45,000 millones de euros en proyectos en la región hasta el 2027, </a:t>
            </a:r>
            <a:r>
              <a:rPr lang="es-MX" b="1" dirty="0" smtClean="0"/>
              <a:t>POSITIVO</a:t>
            </a:r>
          </a:p>
          <a:p>
            <a:r>
              <a:rPr lang="es-MX" b="1" dirty="0" smtClean="0"/>
              <a:t>Parlamento </a:t>
            </a:r>
            <a:r>
              <a:rPr lang="es-MX" b="1" dirty="0"/>
              <a:t>Europeo </a:t>
            </a:r>
            <a:r>
              <a:rPr lang="es-MX" dirty="0"/>
              <a:t>ha tomado la decisión de </a:t>
            </a:r>
            <a:r>
              <a:rPr lang="es-MX" b="1" dirty="0"/>
              <a:t>abrir una oficina antena en la región </a:t>
            </a:r>
            <a:r>
              <a:rPr lang="es-MX" dirty="0"/>
              <a:t>para incrementar aún más el ya activo debate sobre la democracia parlamentaria y los intercambios interparlamentarios entre la UE y ALC. </a:t>
            </a:r>
            <a:r>
              <a:rPr lang="es-MX" b="1" dirty="0" smtClean="0"/>
              <a:t>POSITIVO</a:t>
            </a:r>
            <a:endParaRPr lang="es-MX" b="1" dirty="0"/>
          </a:p>
          <a:p>
            <a:r>
              <a:rPr lang="es-MX" b="1" dirty="0" smtClean="0"/>
              <a:t>Una </a:t>
            </a:r>
            <a:r>
              <a:rPr lang="es-MX" b="1" dirty="0"/>
              <a:t>prueba de fuego para el éxito de la Cumbre UE-CELAC de 2023 será si los socios logran finalizar pronto los tres acuerdos internacionales clave pendientes (Mercosur, México y Chile</a:t>
            </a:r>
            <a:r>
              <a:rPr lang="es-MX" b="1" dirty="0" smtClean="0"/>
              <a:t>) NEGATIVO</a:t>
            </a:r>
            <a:endParaRPr lang="es-MX" dirty="0"/>
          </a:p>
          <a:p>
            <a:r>
              <a:rPr lang="es-MX" dirty="0"/>
              <a:t>No se hace referencia a la consolidación de un espacio </a:t>
            </a:r>
            <a:r>
              <a:rPr lang="es-MX" dirty="0" err="1"/>
              <a:t>eurolatioamericano</a:t>
            </a:r>
            <a:r>
              <a:rPr lang="es-MX" dirty="0"/>
              <a:t> de educación superior, ciencia y tecnología, </a:t>
            </a:r>
            <a:r>
              <a:rPr lang="es-MX" b="1" dirty="0" smtClean="0"/>
              <a:t>NEGATIVO</a:t>
            </a:r>
          </a:p>
          <a:p>
            <a:r>
              <a:rPr lang="es-MX" dirty="0" smtClean="0"/>
              <a:t>El </a:t>
            </a:r>
            <a:r>
              <a:rPr lang="es-MX" b="1" dirty="0" smtClean="0"/>
              <a:t>alineamiento no activo </a:t>
            </a:r>
            <a:r>
              <a:rPr lang="es-MX" dirty="0" smtClean="0"/>
              <a:t>por algunos países de ALC sobre </a:t>
            </a:r>
            <a:r>
              <a:rPr lang="es-MX" dirty="0"/>
              <a:t>la guerra de agresión de Rusia contra Ucrania, </a:t>
            </a:r>
            <a:r>
              <a:rPr lang="es-MX" dirty="0" smtClean="0"/>
              <a:t>preocupa sobre </a:t>
            </a:r>
            <a:r>
              <a:rPr lang="es-MX" dirty="0"/>
              <a:t>el posible impacto </a:t>
            </a:r>
            <a:r>
              <a:rPr lang="es-MX" dirty="0" smtClean="0"/>
              <a:t>de las </a:t>
            </a:r>
            <a:r>
              <a:rPr lang="es-MX" dirty="0"/>
              <a:t>exportaciones de ALC a la UE, y el enfoque de sostenibilidad y derechos humanos de la UE</a:t>
            </a:r>
            <a:r>
              <a:rPr lang="es-MX" b="1" dirty="0" smtClean="0"/>
              <a:t>. DIVIDE </a:t>
            </a:r>
            <a:endParaRPr lang="es-MX" b="1" dirty="0" smtClean="0"/>
          </a:p>
          <a:p>
            <a:r>
              <a:rPr lang="es-ES" dirty="0"/>
              <a:t>No se señala sobre trabajar en un </a:t>
            </a:r>
            <a:r>
              <a:rPr lang="es-ES" b="1" u="sng" dirty="0"/>
              <a:t>efectivo escenario de integración latinoamericano</a:t>
            </a:r>
            <a:r>
              <a:rPr lang="es-ES" b="1" dirty="0"/>
              <a:t> </a:t>
            </a:r>
            <a:r>
              <a:rPr lang="es-ES" dirty="0"/>
              <a:t>que conlleve a un </a:t>
            </a:r>
            <a:r>
              <a:rPr lang="es-ES" b="1" u="sng" dirty="0"/>
              <a:t>organismo institucionalizado </a:t>
            </a:r>
            <a:r>
              <a:rPr lang="es-ES" dirty="0"/>
              <a:t>más allá de orientaciones </a:t>
            </a:r>
            <a:r>
              <a:rPr lang="es-ES" b="1" dirty="0"/>
              <a:t>político/ideológicas</a:t>
            </a:r>
            <a:r>
              <a:rPr lang="es-ES" dirty="0"/>
              <a:t>, </a:t>
            </a:r>
            <a:r>
              <a:rPr lang="es-ES" b="1" dirty="0"/>
              <a:t>SIN MENCIÓN </a:t>
            </a:r>
            <a:endParaRPr lang="es-MX" b="1" dirty="0" smtClean="0"/>
          </a:p>
          <a:p>
            <a:r>
              <a:rPr lang="es-MX" dirty="0" smtClean="0"/>
              <a:t>No hay claridad sobre los socios estratégicos de la UE en ALC ¿Cuál </a:t>
            </a:r>
            <a:r>
              <a:rPr lang="es-MX" dirty="0"/>
              <a:t>es el papel que juegan </a:t>
            </a:r>
            <a:r>
              <a:rPr lang="es-MX" b="1" dirty="0"/>
              <a:t>Brasil y México </a:t>
            </a:r>
            <a:r>
              <a:rPr lang="es-MX" dirty="0"/>
              <a:t>como lideres de la región? </a:t>
            </a:r>
            <a:endParaRPr lang="es-MX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3131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7608" y="1268760"/>
            <a:ext cx="71628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ES_tradnl" dirty="0"/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Muchas Gracias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Dr. Jorge Alberto Quevedo Flores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Departamento de Estudios Internacionales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Universidad de Guadalajara, México.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>
                <a:hlinkClick r:id="rId2"/>
              </a:rPr>
              <a:t>jorgequevedo08@gmail.com</a:t>
            </a:r>
            <a:r>
              <a:rPr lang="es-ES_tradnl" dirty="0"/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s-ES_tradnl" dirty="0"/>
              <a:t>Academia.edu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174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Estatus de las relaciones </a:t>
            </a:r>
            <a:r>
              <a:rPr lang="es-MX" alt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eurolatinoamericanas</a:t>
            </a: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hasta antes de la Cumbre UE-CELAC, 2023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820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MX" b="1" dirty="0"/>
              <a:t>Dialogo político: </a:t>
            </a:r>
            <a:r>
              <a:rPr lang="es-MX" b="1" u="sng" dirty="0"/>
              <a:t>Retroceso</a:t>
            </a:r>
          </a:p>
          <a:p>
            <a:pPr lvl="1">
              <a:defRPr/>
            </a:pPr>
            <a:r>
              <a:rPr lang="es-MX" dirty="0"/>
              <a:t>Desaire en cuanto a las reunión de jefes de estado UE-ALC, a nivel ministerial </a:t>
            </a:r>
          </a:p>
          <a:p>
            <a:pPr lvl="1">
              <a:defRPr/>
            </a:pPr>
            <a:r>
              <a:rPr lang="es-MX" dirty="0"/>
              <a:t>Dificultad para generar una verdadera representación por parte CELAC, </a:t>
            </a:r>
          </a:p>
          <a:p>
            <a:pPr lvl="1">
              <a:defRPr/>
            </a:pPr>
            <a:r>
              <a:rPr lang="es-MX" dirty="0"/>
              <a:t>Reunión de “lideres” de la UE y de ALC;</a:t>
            </a:r>
          </a:p>
          <a:p>
            <a:pPr>
              <a:defRPr/>
            </a:pPr>
            <a:r>
              <a:rPr lang="es-MX" b="1" dirty="0"/>
              <a:t>Relación económica (comercial): </a:t>
            </a:r>
            <a:r>
              <a:rPr lang="es-MX" b="1" u="sng" dirty="0"/>
              <a:t>Estancamiento</a:t>
            </a:r>
          </a:p>
          <a:p>
            <a:pPr lvl="1">
              <a:defRPr/>
            </a:pPr>
            <a:r>
              <a:rPr lang="es-MX" dirty="0"/>
              <a:t>Acuerdo UE-MERCOSUR sigue en suspenso (Francia/</a:t>
            </a:r>
            <a:r>
              <a:rPr lang="es-MX" dirty="0" err="1"/>
              <a:t>Macron</a:t>
            </a:r>
            <a:r>
              <a:rPr lang="es-MX" dirty="0"/>
              <a:t>-Brasil/</a:t>
            </a:r>
            <a:r>
              <a:rPr lang="es-MX" dirty="0" err="1"/>
              <a:t>Bolsonaro</a:t>
            </a:r>
            <a:r>
              <a:rPr lang="es-MX" dirty="0"/>
              <a:t>)</a:t>
            </a:r>
          </a:p>
          <a:p>
            <a:pPr lvl="1">
              <a:defRPr/>
            </a:pPr>
            <a:r>
              <a:rPr lang="es-MX" dirty="0"/>
              <a:t>Renegociación Acuerdo UE-México, con largas, se espera 2023</a:t>
            </a:r>
          </a:p>
          <a:p>
            <a:pPr lvl="1">
              <a:defRPr/>
            </a:pPr>
            <a:r>
              <a:rPr lang="es-MX" dirty="0"/>
              <a:t>Inicio de Acuerdos de Asociación (libre comercio), países del Caribe 2023; </a:t>
            </a:r>
          </a:p>
          <a:p>
            <a:pPr>
              <a:defRPr/>
            </a:pPr>
            <a:r>
              <a:rPr lang="es-MX" b="1" dirty="0"/>
              <a:t>Cooperación: </a:t>
            </a:r>
            <a:r>
              <a:rPr lang="es-MX" b="1" u="sng" dirty="0"/>
              <a:t>Disminución</a:t>
            </a:r>
            <a:r>
              <a:rPr lang="es-MX" dirty="0"/>
              <a:t> </a:t>
            </a:r>
          </a:p>
          <a:p>
            <a:pPr lvl="1">
              <a:defRPr/>
            </a:pPr>
            <a:r>
              <a:rPr lang="es-MX" dirty="0"/>
              <a:t>2014-2020 graduación PRMA, casi eliminación de la cooperación con varios países de AL, </a:t>
            </a:r>
          </a:p>
          <a:p>
            <a:pPr lvl="1">
              <a:defRPr/>
            </a:pPr>
            <a:r>
              <a:rPr lang="es-MX" dirty="0"/>
              <a:t>2021-2027 modificación de la cooperación, disminución de AOD a países de la región (técnica), aunado a mayor cooperación post </a:t>
            </a:r>
            <a:r>
              <a:rPr lang="es-MX" dirty="0" err="1"/>
              <a:t>Cotonú</a:t>
            </a:r>
            <a:r>
              <a:rPr lang="es-MX" dirty="0"/>
              <a:t> países del Caribe.</a:t>
            </a:r>
          </a:p>
        </p:txBody>
      </p:sp>
    </p:spTree>
    <p:extLst>
      <p:ext uri="{BB962C8B-B14F-4D97-AF65-F5344CB8AC3E}">
        <p14:creationId xmlns:p14="http://schemas.microsoft.com/office/powerpoint/2010/main" val="298172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Tercera reunión de ministros UE-CELAC</a:t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Buenos Aires, octubre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1" y="1792374"/>
            <a:ext cx="11105802" cy="4351338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El objetivo del encuentro </a:t>
            </a:r>
            <a:r>
              <a:rPr lang="es-MX" sz="2000" b="1" dirty="0"/>
              <a:t>fue impulsar la asociación estratégica birregional </a:t>
            </a:r>
            <a:r>
              <a:rPr lang="es-MX" sz="2000" dirty="0"/>
              <a:t>en torno a prioridades comunes como </a:t>
            </a:r>
            <a:r>
              <a:rPr lang="es-MX" sz="2000" b="1" dirty="0"/>
              <a:t>la recuperación económica, la cooperación en seguridad alimentaria, energía, salud, justicia social, integración de los sistemas de producción y cadenas de valor y sobre relaciones comerciales y de inversión</a:t>
            </a:r>
            <a:r>
              <a:rPr lang="es-MX" sz="2000" dirty="0"/>
              <a:t>.</a:t>
            </a:r>
          </a:p>
          <a:p>
            <a:pPr marL="0" indent="0">
              <a:buNone/>
            </a:pPr>
            <a:r>
              <a:rPr lang="es-MX" sz="2000" dirty="0"/>
              <a:t>El alto representante de la UE para Política Exterior y de Seguridad, </a:t>
            </a:r>
            <a:r>
              <a:rPr lang="es-MX" sz="2000" b="1" dirty="0"/>
              <a:t>Josep Borrell</a:t>
            </a:r>
            <a:r>
              <a:rPr lang="es-MX" sz="2000" dirty="0"/>
              <a:t>, abogó por intensificar el trabajo entre ambas partes en </a:t>
            </a:r>
            <a:r>
              <a:rPr lang="es-MX" sz="2000" b="1" dirty="0"/>
              <a:t>cuatro ejes</a:t>
            </a:r>
            <a:r>
              <a:rPr lang="es-MX" sz="2000" dirty="0"/>
              <a:t>:</a:t>
            </a:r>
          </a:p>
          <a:p>
            <a:r>
              <a:rPr lang="es-MX" sz="2000" b="1" dirty="0"/>
              <a:t>modernizar y culminar la red de acuerdos comerciales y de asociación</a:t>
            </a:r>
            <a:r>
              <a:rPr lang="es-MX" sz="2000" dirty="0"/>
              <a:t>,</a:t>
            </a:r>
          </a:p>
          <a:p>
            <a:r>
              <a:rPr lang="es-MX" sz="2000" b="1" dirty="0"/>
              <a:t>buscar líneas de alianza en torno a </a:t>
            </a:r>
            <a:r>
              <a:rPr lang="es-MX" sz="2000" b="1" u="sng" dirty="0"/>
              <a:t>la revolución digital, el desarrollo económico y la lucha contra el cambio climático,</a:t>
            </a:r>
          </a:p>
          <a:p>
            <a:r>
              <a:rPr lang="es-MX" sz="2000" b="1" dirty="0"/>
              <a:t>colaborar en la promoción de la paz, la democracia y los derechos humanos y</a:t>
            </a:r>
          </a:p>
          <a:p>
            <a:r>
              <a:rPr lang="es-MX" sz="2000" dirty="0"/>
              <a:t>intensificar el diálogo político al más alto nivel y </a:t>
            </a:r>
            <a:r>
              <a:rPr lang="es-MX" sz="2000" b="1" dirty="0"/>
              <a:t>fortalecer el multilateralismo </a:t>
            </a:r>
            <a:r>
              <a:rPr lang="es-MX" sz="2000" dirty="0"/>
              <a:t>y cooperación en foros multilaterales así como </a:t>
            </a:r>
            <a:r>
              <a:rPr lang="es-MX" sz="2000" b="1" u="sng" dirty="0"/>
              <a:t>reforzar la asociación birregional</a:t>
            </a:r>
            <a:r>
              <a:rPr lang="es-MX" sz="2000" dirty="0"/>
              <a:t>.</a:t>
            </a:r>
          </a:p>
          <a:p>
            <a:pPr marL="0" indent="0">
              <a:buNone/>
            </a:pPr>
            <a:r>
              <a:rPr lang="es-MX" sz="2000" dirty="0"/>
              <a:t>En esta línea, los copresidentes expresaron su </a:t>
            </a:r>
            <a:r>
              <a:rPr lang="es-MX" sz="2000" b="1" dirty="0"/>
              <a:t>compromiso de organizar una serie de eventos de alto nivel sobre las prioridades temáticas compartidas</a:t>
            </a:r>
            <a:r>
              <a:rPr lang="es-MX" sz="2000" dirty="0"/>
              <a:t>; </a:t>
            </a:r>
            <a:r>
              <a:rPr lang="es-MX" sz="2000" b="1" dirty="0"/>
              <a:t>en particular l</a:t>
            </a:r>
            <a:r>
              <a:rPr lang="es-MX" sz="2000" b="1" u="sng" dirty="0"/>
              <a:t>a próxima Cumbre de Jefes de Estado y de Gobierno UE-CELAC, que se celebrará en 2023 </a:t>
            </a:r>
            <a:r>
              <a:rPr lang="es-MX" sz="2000" u="sng" dirty="0"/>
              <a:t>bajo la Presidencia española del Consejo de la UE.</a:t>
            </a:r>
          </a:p>
        </p:txBody>
      </p:sp>
    </p:spTree>
    <p:extLst>
      <p:ext uri="{BB962C8B-B14F-4D97-AF65-F5344CB8AC3E}">
        <p14:creationId xmlns:p14="http://schemas.microsoft.com/office/powerpoint/2010/main" val="250023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La invasión a Ucrania divide a UE y ALC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426614"/>
            <a:ext cx="10758055" cy="5298382"/>
          </a:xfrm>
        </p:spPr>
        <p:txBody>
          <a:bodyPr>
            <a:normAutofit fontScale="77500" lnSpcReduction="20000"/>
          </a:bodyPr>
          <a:lstStyle/>
          <a:p>
            <a:r>
              <a:rPr lang="es-MX" sz="3100" dirty="0"/>
              <a:t>La guerra en Ucrania </a:t>
            </a:r>
            <a:r>
              <a:rPr lang="es-MX" sz="3100" b="1" dirty="0"/>
              <a:t>ha dividido </a:t>
            </a:r>
            <a:r>
              <a:rPr lang="es-MX" sz="3100" dirty="0"/>
              <a:t>a la </a:t>
            </a:r>
            <a:r>
              <a:rPr lang="es-MX" sz="3100" b="1" dirty="0"/>
              <a:t>UE y América Latina</a:t>
            </a:r>
            <a:r>
              <a:rPr lang="es-MX" sz="3100" dirty="0"/>
              <a:t>, </a:t>
            </a:r>
          </a:p>
          <a:p>
            <a:r>
              <a:rPr lang="es-MX" sz="3100" dirty="0"/>
              <a:t>Lo que desde una perspectiva latinoamericana parece una </a:t>
            </a:r>
            <a:r>
              <a:rPr lang="es-MX" sz="3100" b="1" dirty="0"/>
              <a:t>cuestión de elección- </a:t>
            </a:r>
            <a:r>
              <a:rPr lang="es-MX" sz="3100" dirty="0"/>
              <a:t>cómo </a:t>
            </a:r>
            <a:r>
              <a:rPr lang="es-MX" sz="3100" b="1" dirty="0"/>
              <a:t>posicionarse en el conflicto de Ucrania frente a Rusia-</a:t>
            </a:r>
            <a:r>
              <a:rPr lang="es-MX" sz="3100" dirty="0"/>
              <a:t>, para Europa es una </a:t>
            </a:r>
            <a:r>
              <a:rPr lang="es-MX" sz="3100" b="1" dirty="0"/>
              <a:t>cuestión de necesidad</a:t>
            </a:r>
            <a:r>
              <a:rPr lang="es-MX" sz="3100" dirty="0"/>
              <a:t>, a saber, defenderse de una auténtica amenaza militar y de un ataque a los valores europeos fundamentales,  </a:t>
            </a:r>
          </a:p>
          <a:p>
            <a:r>
              <a:rPr lang="es-MX" sz="3100" dirty="0"/>
              <a:t>En la III Reunión de Ministros de Relaciones Exteriores CELAC-UE de fines octubre de 2022 en Buenos Aires </a:t>
            </a:r>
            <a:r>
              <a:rPr lang="es-MX" sz="3100" b="1" dirty="0"/>
              <a:t>se evitó nombrar y condenar a Rusia</a:t>
            </a:r>
            <a:r>
              <a:rPr lang="es-MX" sz="3100" dirty="0"/>
              <a:t>, como esperaban los gobiernos europeos. </a:t>
            </a:r>
          </a:p>
          <a:p>
            <a:r>
              <a:rPr lang="es-MX" sz="3100" dirty="0"/>
              <a:t>Se debió al menos, que los gobiernos de ALC </a:t>
            </a:r>
            <a:r>
              <a:rPr lang="es-MX" sz="3100" b="1" dirty="0"/>
              <a:t>reafirmaran su apoyo a los objetivos y principios consagrados en la Carta de la ONU</a:t>
            </a:r>
            <a:r>
              <a:rPr lang="es-MX" sz="3100" dirty="0"/>
              <a:t> de defender la igualdad soberana de todos los Estados y respetar su integridad territorial e independencia política. </a:t>
            </a:r>
          </a:p>
          <a:p>
            <a:r>
              <a:rPr lang="es-MX" sz="3100" dirty="0"/>
              <a:t>Los partidarios de un </a:t>
            </a:r>
            <a:r>
              <a:rPr lang="es-MX" sz="3100" b="1" u="sng" dirty="0"/>
              <a:t>no alineamiento activo</a:t>
            </a:r>
            <a:r>
              <a:rPr lang="es-MX" sz="3100" dirty="0"/>
              <a:t>, se plantea la cuestión de si no tomar partido indirectamente al poner al agresor en pie de igualdad con la víctima. </a:t>
            </a:r>
          </a:p>
          <a:p>
            <a:r>
              <a:rPr lang="es-MX" sz="3100" dirty="0"/>
              <a:t>La cuestión es si, en una guerra en la que el agresor está claramente identificado y se están matando a civiles y cometiendo crímenes de guerra, </a:t>
            </a:r>
            <a:r>
              <a:rPr lang="es-MX" sz="3100" b="1" dirty="0"/>
              <a:t>un gobierno no es también cómplice al no hacer nada.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601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6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r>
              <a:rPr lang="es-MX" sz="3800" b="1" dirty="0"/>
              <a:t/>
            </a:r>
            <a:br>
              <a:rPr lang="es-MX" sz="3800" b="1" dirty="0"/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508" y="1582622"/>
            <a:ext cx="11754197" cy="4915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b="1" dirty="0"/>
              <a:t>1.Una asociación política renovada</a:t>
            </a:r>
          </a:p>
          <a:p>
            <a:pPr marL="0" indent="0" fontAlgn="base">
              <a:buNone/>
            </a:pPr>
            <a:r>
              <a:rPr lang="es-MX" sz="1600" dirty="0"/>
              <a:t>Acciones clave propuestas:</a:t>
            </a:r>
          </a:p>
          <a:p>
            <a:pPr fontAlgn="base"/>
            <a:r>
              <a:rPr lang="es-MX" sz="1800" dirty="0"/>
              <a:t>mejorar el diálogo UE-CELAC organizando cumbres periódicas que se alternen con reuniones de ministros de Asuntos Exteriores y estableciendo un </a:t>
            </a:r>
            <a:r>
              <a:rPr lang="es-MX" sz="1800" b="1" dirty="0"/>
              <a:t>mecanismo de coordinación permanente UE-CELAC</a:t>
            </a:r>
            <a:r>
              <a:rPr lang="es-MX" sz="1800" dirty="0"/>
              <a:t>;</a:t>
            </a:r>
          </a:p>
          <a:p>
            <a:pPr fontAlgn="base"/>
            <a:r>
              <a:rPr lang="es-MX" sz="1800" dirty="0"/>
              <a:t>reforzar el </a:t>
            </a:r>
            <a:r>
              <a:rPr lang="es-MX" sz="1800" b="1" dirty="0"/>
              <a:t>compromiso político entre la UE y el Caribe, </a:t>
            </a:r>
            <a:r>
              <a:rPr lang="es-MX" sz="1800" dirty="0"/>
              <a:t>en particular con la Comunidad del Caribe (CARICOM); la organización de una reunión de dirigentes UE-Caribe al margen de la Cumbre UE-CELAC de los días 17 y 18 de julio de 2023 será un hito importante junto con la organización de reuniones periódicas a nivel de ministros de Asuntos Exteriores;</a:t>
            </a:r>
          </a:p>
          <a:p>
            <a:pPr fontAlgn="base"/>
            <a:r>
              <a:rPr lang="es-MX" sz="1800" b="1" dirty="0"/>
              <a:t>retomar las cumbres bilaterales con los socios estratégicos Brasil y México;</a:t>
            </a:r>
          </a:p>
          <a:p>
            <a:pPr fontAlgn="base"/>
            <a:r>
              <a:rPr lang="es-MX" sz="1800" b="1" dirty="0"/>
              <a:t>establecer consultas periódicas entre la UE y el GRULAC (Grupo América Latina y el Caribe) </a:t>
            </a:r>
            <a:r>
              <a:rPr lang="es-MX" sz="1800" dirty="0"/>
              <a:t>y reforzar la coordinación, en particular mediante propuestas conjuntas en instituciones y organismos multilaterales clave, explorando oportunidades para intercambios y asociaciones ambiciosos sobre temas específicos;</a:t>
            </a:r>
            <a:endParaRPr lang="es-MX" sz="1800" b="1" dirty="0"/>
          </a:p>
          <a:p>
            <a:pPr fontAlgn="base"/>
            <a:r>
              <a:rPr lang="es-MX" sz="1800" dirty="0"/>
              <a:t>cuando proceda, </a:t>
            </a:r>
            <a:r>
              <a:rPr lang="es-MX" sz="1800" b="1" dirty="0"/>
              <a:t>modernizar la red existente de acuerdos políticos y de cooperación y establecer mecanismos de diálogo político bilateral con aquellos países de ALC que no disponen actualmente de ellos</a:t>
            </a:r>
            <a:r>
              <a:rPr lang="es-MX" sz="1800" dirty="0"/>
              <a:t>;</a:t>
            </a:r>
          </a:p>
          <a:p>
            <a:pPr fontAlgn="base"/>
            <a:r>
              <a:rPr lang="es-MX" sz="1800" dirty="0"/>
              <a:t>reforzar la cooperación entre ALC y las regiones </a:t>
            </a:r>
            <a:r>
              <a:rPr lang="es-MX" sz="1800" dirty="0" err="1"/>
              <a:t>ultraperiféricas</a:t>
            </a:r>
            <a:r>
              <a:rPr lang="es-MX" sz="1800" dirty="0"/>
              <a:t> de la UE, así como con los países y territorios de ultramar situados en la región de ALC, en ámbitos de interés común;</a:t>
            </a:r>
          </a:p>
          <a:p>
            <a:pPr fontAlgn="base"/>
            <a:r>
              <a:rPr lang="es-MX" sz="1800" dirty="0"/>
              <a:t>reforzar la cooperación para un «Nuevo Pacto Financiero Mundial»;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145893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451" y="1825624"/>
            <a:ext cx="11305309" cy="49159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sz="3500" b="1" dirty="0"/>
              <a:t>2.Reforzar una agenda comercial común UE-ALC</a:t>
            </a:r>
          </a:p>
          <a:p>
            <a:pPr fontAlgn="base"/>
            <a:r>
              <a:rPr lang="es-MX" sz="3500" dirty="0"/>
              <a:t>Acciones clave propuestas:</a:t>
            </a:r>
          </a:p>
          <a:p>
            <a:pPr fontAlgn="base"/>
            <a:r>
              <a:rPr lang="es-MX" sz="3500" dirty="0"/>
              <a:t>finalizar los procedimientos para la firma del Acuerdo Marco Avanzado y del Acuerdo de Libre Comercio Provisional </a:t>
            </a:r>
            <a:r>
              <a:rPr lang="es-MX" sz="3500" b="1" dirty="0"/>
              <a:t>UE-Chile </a:t>
            </a:r>
            <a:r>
              <a:rPr lang="es-MX" sz="3500" dirty="0"/>
              <a:t>y proceder a su </a:t>
            </a:r>
            <a:r>
              <a:rPr lang="es-MX" sz="3500" b="1" dirty="0"/>
              <a:t>ratificación</a:t>
            </a:r>
            <a:r>
              <a:rPr lang="es-MX" sz="3500" dirty="0"/>
              <a:t>;</a:t>
            </a:r>
          </a:p>
          <a:p>
            <a:pPr fontAlgn="base"/>
            <a:r>
              <a:rPr lang="es-MX" sz="3500" dirty="0"/>
              <a:t>realizar progresos significativos hacia </a:t>
            </a:r>
            <a:r>
              <a:rPr lang="es-MX" sz="3500" b="1" dirty="0"/>
              <a:t>la firma y ratificación </a:t>
            </a:r>
            <a:r>
              <a:rPr lang="es-MX" sz="3500" dirty="0"/>
              <a:t>de los acuerdos </a:t>
            </a:r>
            <a:r>
              <a:rPr lang="es-MX" sz="3500" b="1" dirty="0"/>
              <a:t>UE-México y UE-Mercosur</a:t>
            </a:r>
            <a:r>
              <a:rPr lang="es-MX" sz="3500" dirty="0"/>
              <a:t>;</a:t>
            </a:r>
          </a:p>
          <a:p>
            <a:pPr fontAlgn="base"/>
            <a:r>
              <a:rPr lang="es-MX" sz="3500" b="1" dirty="0"/>
              <a:t>completar la ratificación </a:t>
            </a:r>
            <a:r>
              <a:rPr lang="es-MX" sz="3500" dirty="0"/>
              <a:t>por parte de los Estados miembros de la UE de los acuerdos con </a:t>
            </a:r>
            <a:r>
              <a:rPr lang="es-MX" sz="3500" b="1" dirty="0"/>
              <a:t>Centroamérica y Colombia, Perú y Ecuador y valorar conjuntamente su posterior actualización;</a:t>
            </a:r>
          </a:p>
          <a:p>
            <a:pPr fontAlgn="base"/>
            <a:r>
              <a:rPr lang="es-MX" sz="3500" dirty="0"/>
              <a:t>garantizar la aplicación efectiva de todos los acuerdos comerciales entre la UE y los socios de América Latina y el Caribe, también a través de la asistencia técnica y la participación de las empresas;</a:t>
            </a:r>
          </a:p>
          <a:p>
            <a:pPr fontAlgn="base"/>
            <a:r>
              <a:rPr lang="es-MX" sz="3500" b="1" dirty="0"/>
              <a:t>completar el proceso de revisión del Acuerdo de Asociación Económica UE-</a:t>
            </a:r>
            <a:r>
              <a:rPr lang="es-MX" sz="3500" b="1" dirty="0" err="1"/>
              <a:t>Cariforum</a:t>
            </a:r>
            <a:r>
              <a:rPr lang="es-MX" sz="3500" b="1" dirty="0"/>
              <a:t> </a:t>
            </a:r>
            <a:r>
              <a:rPr lang="es-MX" sz="3500" dirty="0"/>
              <a:t>con el fin de determinar instrumentos operativos, conclusiones y recomendaciones para su mejor funcionamiento;</a:t>
            </a:r>
          </a:p>
          <a:p>
            <a:pPr fontAlgn="base"/>
            <a:r>
              <a:rPr lang="es-MX" sz="3500" dirty="0"/>
              <a:t>intensificar el diálogo en torno a las respectivas políticas de transición ecológica de la UE y ALC y abordar de forma conjunta el impacto de la legislación de la UE, en particular prestando apoyo para facilitar el comercio;</a:t>
            </a:r>
          </a:p>
          <a:p>
            <a:pPr fontAlgn="base"/>
            <a:r>
              <a:rPr lang="es-MX" sz="3500" dirty="0"/>
              <a:t>reforzar la colaboración UE-ALC en la OMC, en particular respecto de la reforma de la organización y de las negociaciones de acuerdos plurilaterales;</a:t>
            </a:r>
          </a:p>
          <a:p>
            <a:pPr fontAlgn="base"/>
            <a:r>
              <a:rPr lang="es-MX" sz="3500" dirty="0"/>
              <a:t>trabajar con los países de ALC interesados </a:t>
            </a:r>
            <a:r>
              <a:rPr lang="es-MX" sz="3500" b="1" dirty="0"/>
              <a:t>en el futuro Club de Materias Primas Fundamentales</a:t>
            </a:r>
            <a:r>
              <a:rPr lang="es-MX" sz="3500" dirty="0"/>
              <a:t>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613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513" y="2154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r>
              <a:rPr lang="es-MX" sz="3800" b="1" dirty="0"/>
              <a:t/>
            </a:r>
            <a:br>
              <a:rPr lang="es-MX" sz="3800" b="1" dirty="0"/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826" y="1541059"/>
            <a:ext cx="11529752" cy="5150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900" b="1" dirty="0"/>
              <a:t>3.La Pasarela Mundial y el apoyo a las asociaciones para unas transiciones ecológica y digital justas</a:t>
            </a:r>
          </a:p>
          <a:p>
            <a:pPr marL="0" indent="0">
              <a:buNone/>
            </a:pPr>
            <a:r>
              <a:rPr lang="es-MX" sz="1900" dirty="0"/>
              <a:t>a) </a:t>
            </a:r>
            <a:r>
              <a:rPr lang="es-MX" sz="1900" u="sng" dirty="0"/>
              <a:t>Cooperar para una transición ecológica justa</a:t>
            </a:r>
          </a:p>
          <a:p>
            <a:pPr marL="0" indent="0">
              <a:buNone/>
            </a:pPr>
            <a:r>
              <a:rPr lang="es-MX" sz="1900" dirty="0"/>
              <a:t>Acciones clave propuestas, también en el marco de la Pasarela Mundial:</a:t>
            </a:r>
          </a:p>
          <a:p>
            <a:pPr marL="0" indent="0">
              <a:buNone/>
            </a:pPr>
            <a:r>
              <a:rPr lang="es-MX" sz="1900" dirty="0"/>
              <a:t>-impulsar conjuntamente, como parte de la agenda de inversión de la Pasarela Mundial, </a:t>
            </a:r>
            <a:r>
              <a:rPr lang="es-MX" sz="1900" b="1" dirty="0"/>
              <a:t>la ejecución de los proyectos de inversión ecológica </a:t>
            </a:r>
            <a:r>
              <a:rPr lang="es-MX" sz="1900" dirty="0"/>
              <a:t>y reforzar la cooperación en el marco de las iniciativas regionales del «Equipo Europa» ;</a:t>
            </a:r>
          </a:p>
          <a:p>
            <a:pPr marL="0" indent="0">
              <a:buNone/>
            </a:pPr>
            <a:r>
              <a:rPr lang="es-MX" sz="1900" dirty="0"/>
              <a:t>-intensificar la </a:t>
            </a:r>
            <a:r>
              <a:rPr lang="es-MX" sz="1900" b="1" dirty="0"/>
              <a:t>lucha contra la pérdida de bosques y biodiversidad </a:t>
            </a:r>
            <a:r>
              <a:rPr lang="es-MX" sz="1900" dirty="0"/>
              <a:t>y la degradación forestal, en particular en el Amazonas y los 5 Grandes Bosques de Mesoamérica, a través de iniciativas específicas del «Equipo Europa»;</a:t>
            </a:r>
          </a:p>
          <a:p>
            <a:pPr marL="0" indent="0">
              <a:buNone/>
            </a:pPr>
            <a:r>
              <a:rPr lang="es-MX" sz="1900" dirty="0"/>
              <a:t>-concluir memorandos de entendimiento sobre energía y estudiar la creación de asociaciones mutuamente beneficiosas, tal como se prevé </a:t>
            </a:r>
            <a:r>
              <a:rPr lang="es-MX" sz="1900" b="1" dirty="0"/>
              <a:t>en la nueva estrategia de la UE sobre materias primas fundamentales;</a:t>
            </a:r>
          </a:p>
          <a:p>
            <a:pPr marL="0" indent="0">
              <a:buNone/>
            </a:pPr>
            <a:r>
              <a:rPr lang="es-MX" sz="1900" dirty="0"/>
              <a:t>-impulsar la </a:t>
            </a:r>
            <a:r>
              <a:rPr lang="es-MX" sz="1900" b="1" dirty="0"/>
              <a:t>cooperación en materia de economía circular en los foros pertinentes</a:t>
            </a:r>
            <a:r>
              <a:rPr lang="es-MX" sz="1900" dirty="0"/>
              <a:t>, como el G20 y la Agencia de las Naciones Unidas para el Medio Ambiente;</a:t>
            </a:r>
          </a:p>
          <a:p>
            <a:pPr marL="0" indent="0">
              <a:buNone/>
            </a:pPr>
            <a:r>
              <a:rPr lang="es-MX" sz="1900" dirty="0"/>
              <a:t>-promover intercambios y acciones que favorezcan </a:t>
            </a:r>
            <a:r>
              <a:rPr lang="es-MX" sz="1900" b="1" dirty="0"/>
              <a:t>la transición hacia una energía verde, como el hidrógeno renovable</a:t>
            </a:r>
            <a:r>
              <a:rPr lang="es-MX" sz="1900" dirty="0"/>
              <a:t>;</a:t>
            </a:r>
          </a:p>
          <a:p>
            <a:pPr marL="0" indent="0">
              <a:buNone/>
            </a:pPr>
            <a:r>
              <a:rPr lang="es-MX" sz="1900" dirty="0"/>
              <a:t>-reforzar las acciones relacionadas con la transición digital y la cooperación en materia de sistemas de alerta rápida y seguimiento de la degradación forestal y la deforestación y los incendios forestales .</a:t>
            </a:r>
          </a:p>
        </p:txBody>
      </p:sp>
    </p:spTree>
    <p:extLst>
      <p:ext uri="{BB962C8B-B14F-4D97-AF65-F5344CB8AC3E}">
        <p14:creationId xmlns:p14="http://schemas.microsoft.com/office/powerpoint/2010/main" val="378623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  <a:t>Nueva agenda para las relaciones entre la Unión Europea y América Latina y el caribe</a:t>
            </a:r>
            <a:br>
              <a:rPr lang="es-MX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dirty="0"/>
              <a:t>Comunicación JOIN (2023) 17 FINAL 7 junio 2023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2015" y="1825624"/>
            <a:ext cx="11213869" cy="4625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3.La Pasarela Mundial y el apoyo a las asociaciones para unas transiciones ecológica y digital justas</a:t>
            </a:r>
          </a:p>
          <a:p>
            <a:pPr marL="0" indent="0">
              <a:buNone/>
            </a:pPr>
            <a:r>
              <a:rPr lang="es-MX" sz="1800" dirty="0"/>
              <a:t>b) </a:t>
            </a:r>
            <a:r>
              <a:rPr lang="es-MX" sz="1800" u="sng" dirty="0"/>
              <a:t>Aunar fuerzas para una transformación digital inclusiva y centrada en el ser humano</a:t>
            </a:r>
          </a:p>
          <a:p>
            <a:pPr marL="0" indent="0">
              <a:buNone/>
            </a:pPr>
            <a:r>
              <a:rPr lang="es-MX" sz="1800" dirty="0"/>
              <a:t>Acciones clave propuestas, también en el marco de la Pasarela Mundial:</a:t>
            </a:r>
          </a:p>
          <a:p>
            <a:pPr marL="0" indent="0">
              <a:buNone/>
            </a:pPr>
            <a:r>
              <a:rPr lang="es-MX" sz="1800" dirty="0"/>
              <a:t>-desarrollar conjuntamente, como parte de la agenda de inversión de la Pasarela Mundial, proyectos de inversión para una </a:t>
            </a:r>
            <a:r>
              <a:rPr lang="es-MX" sz="1800" b="1" dirty="0"/>
              <a:t>transición digital inclusiva</a:t>
            </a:r>
            <a:r>
              <a:rPr lang="es-MX" sz="1800" dirty="0"/>
              <a:t>;</a:t>
            </a:r>
          </a:p>
          <a:p>
            <a:pPr marL="0" indent="0">
              <a:buNone/>
            </a:pPr>
            <a:r>
              <a:rPr lang="es-MX" sz="1800" dirty="0"/>
              <a:t>-desarrollar acciones conjuntas en el marco de la </a:t>
            </a:r>
            <a:r>
              <a:rPr lang="es-MX" sz="1800" b="1" dirty="0"/>
              <a:t>Alianza Digital UE-ALC</a:t>
            </a:r>
            <a:r>
              <a:rPr lang="es-MX" sz="1800" dirty="0"/>
              <a:t>, mejorar los diálogos regionales y bilaterales sobre política digital y promover la convergencia normativa;</a:t>
            </a:r>
          </a:p>
          <a:p>
            <a:pPr marL="0" indent="0">
              <a:buNone/>
            </a:pPr>
            <a:r>
              <a:rPr lang="es-MX" sz="1800" dirty="0"/>
              <a:t>-impulsar la </a:t>
            </a:r>
            <a:r>
              <a:rPr lang="es-MX" sz="1800" b="1" dirty="0"/>
              <a:t>extensión del cable de fibra óptica submarino BELLA (BELLA II) </a:t>
            </a:r>
            <a:r>
              <a:rPr lang="es-MX" sz="1800" dirty="0"/>
              <a:t>para que llegue a Centroamérica y el Caribe;</a:t>
            </a:r>
          </a:p>
          <a:p>
            <a:pPr marL="0" indent="0">
              <a:buNone/>
            </a:pPr>
            <a:r>
              <a:rPr lang="es-MX" sz="1800" dirty="0"/>
              <a:t>-poner en marcha una Estrategia regional de </a:t>
            </a:r>
            <a:r>
              <a:rPr lang="es-MX" sz="1800" b="1" dirty="0"/>
              <a:t>«</a:t>
            </a:r>
            <a:r>
              <a:rPr lang="es-MX" sz="1800" b="1" dirty="0" err="1"/>
              <a:t>Copernicus</a:t>
            </a:r>
            <a:r>
              <a:rPr lang="es-MX" sz="1800" b="1" dirty="0"/>
              <a:t>» </a:t>
            </a:r>
            <a:r>
              <a:rPr lang="es-MX" sz="1800" dirty="0"/>
              <a:t>que incluya dos centros regionales de datos «</a:t>
            </a:r>
            <a:r>
              <a:rPr lang="es-MX" sz="1800" dirty="0" err="1"/>
              <a:t>Copernicus</a:t>
            </a:r>
            <a:r>
              <a:rPr lang="es-MX" sz="1800" dirty="0"/>
              <a:t>» en Panamá y Chile;</a:t>
            </a:r>
          </a:p>
          <a:p>
            <a:pPr marL="0" indent="0">
              <a:buNone/>
            </a:pPr>
            <a:r>
              <a:rPr lang="es-MX" sz="1800" dirty="0"/>
              <a:t>-estudiar nuevas decisiones de adecuación con los países de ALC y otros ajustes que garanticen el intercambio libre y seguro de datos personales;</a:t>
            </a:r>
          </a:p>
          <a:p>
            <a:pPr marL="0" indent="0">
              <a:buNone/>
            </a:pPr>
            <a:r>
              <a:rPr lang="es-MX" sz="1800" dirty="0"/>
              <a:t>-fomentar los contactos y el apoyo entre la </a:t>
            </a:r>
            <a:r>
              <a:rPr lang="es-MX" sz="1800" b="1" dirty="0"/>
              <a:t>UE y ALCE (Agencia Latinoamericana y Caribeña del Espacio) </a:t>
            </a:r>
            <a:r>
              <a:rPr lang="es-MX" sz="1800" dirty="0"/>
              <a:t>para colaborar en actividades espaciales y contribuir al uso pacífico y sostenible del espacio ultraterrestre.</a:t>
            </a:r>
          </a:p>
        </p:txBody>
      </p:sp>
    </p:spTree>
    <p:extLst>
      <p:ext uri="{BB962C8B-B14F-4D97-AF65-F5344CB8AC3E}">
        <p14:creationId xmlns:p14="http://schemas.microsoft.com/office/powerpoint/2010/main" val="731588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4831</Words>
  <Application>Microsoft Office PowerPoint</Application>
  <PresentationFormat>Panorámica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Wingdings</vt:lpstr>
      <vt:lpstr>Tema de Office</vt:lpstr>
      <vt:lpstr>1_Tema de Office</vt:lpstr>
      <vt:lpstr>2_Tema de Office</vt:lpstr>
      <vt:lpstr>La Cumbre UE-CELAC de Bruselas 2023. Balance y expectativas en las relaciones eurolatinoamericanas</vt:lpstr>
      <vt:lpstr>¿Crisis de la relación UE-ALC?  De la virtualidad a la informalidad…o de la CELAC a ALC</vt:lpstr>
      <vt:lpstr>Estatus de las relaciones eurolatinoamericanas hasta antes de la Cumbre UE-CELAC, 2023</vt:lpstr>
      <vt:lpstr>Tercera reunión de ministros UE-CELAC Buenos Aires, octubre 2022</vt:lpstr>
      <vt:lpstr>La invasión a Ucrania divide a UE y ALC 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Nueva agenda para las relaciones entre la Unión Europea y América Latina y el caribe Comunicación JOIN (2023) 17 FINAL 7 junio 2023</vt:lpstr>
      <vt:lpstr>Prioridades de la presidencia española de la UE julio-diciembre 2023</vt:lpstr>
      <vt:lpstr>III Cumbre UE-CELAC, Bruselas, julio 17-18 2023. participantes:</vt:lpstr>
      <vt:lpstr>III Cumbre UE-CELAC, Bruselas, julio 17-18 2023.  resultados: </vt:lpstr>
      <vt:lpstr>Declaración de la Cumbre UE-CELAC 2023 </vt:lpstr>
      <vt:lpstr>Declaración de la Cumbre UE-CELAC 2023 </vt:lpstr>
      <vt:lpstr>Declaración de la Cumbre UE-CELAC 2023 </vt:lpstr>
      <vt:lpstr>Presentación de PowerPoint</vt:lpstr>
      <vt:lpstr>Presentación de PowerPoint</vt:lpstr>
      <vt:lpstr>III Cumbre UE-CELAC, Bruselas, julio 17-18 2023.  Rusia-Ucrania:</vt:lpstr>
      <vt:lpstr>III Cumbre UE-CELAC, Bruselas, julio 17-18 2023.  Balance:</vt:lpstr>
      <vt:lpstr>Hoja de ruta 2023-2024</vt:lpstr>
      <vt:lpstr>Hoja de ruta 2024-2025</vt:lpstr>
      <vt:lpstr>Conclusiones: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Cumbre UE-CELAC de Bruselas 2023. Balance y expectativas en las relaciones eurolatinoamericanas</dc:title>
  <dc:creator>Usuario de Windows</dc:creator>
  <cp:lastModifiedBy>Usuario de Windows</cp:lastModifiedBy>
  <cp:revision>49</cp:revision>
  <dcterms:created xsi:type="dcterms:W3CDTF">2023-10-12T17:52:47Z</dcterms:created>
  <dcterms:modified xsi:type="dcterms:W3CDTF">2023-10-16T19:43:45Z</dcterms:modified>
</cp:coreProperties>
</file>