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2" r:id="rId2"/>
    <p:sldId id="271" r:id="rId3"/>
    <p:sldId id="256" r:id="rId4"/>
    <p:sldId id="274" r:id="rId5"/>
    <p:sldId id="269" r:id="rId6"/>
    <p:sldId id="258" r:id="rId7"/>
    <p:sldId id="263" r:id="rId8"/>
    <p:sldId id="268" r:id="rId9"/>
    <p:sldId id="264" r:id="rId10"/>
    <p:sldId id="273" r:id="rId11"/>
    <p:sldId id="265" r:id="rId12"/>
    <p:sldId id="266" r:id="rId13"/>
    <p:sldId id="259" r:id="rId14"/>
    <p:sldId id="267" r:id="rId15"/>
    <p:sldId id="260" r:id="rId16"/>
    <p:sldId id="261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36"/>
    <p:restoredTop sz="94719"/>
  </p:normalViewPr>
  <p:slideViewPr>
    <p:cSldViewPr snapToGrid="0" snapToObjects="1">
      <p:cViewPr varScale="1">
        <p:scale>
          <a:sx n="127" d="100"/>
          <a:sy n="127" d="100"/>
        </p:scale>
        <p:origin x="21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93F-A23F-C44A-B04F-8587785CC393}" type="datetimeFigureOut">
              <a:rPr lang="es-MX" smtClean="0"/>
              <a:t>19/10/23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52BA0EF-3554-0B41-8514-6A2CCEC8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229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93F-A23F-C44A-B04F-8587785CC393}" type="datetimeFigureOut">
              <a:rPr lang="es-MX" smtClean="0"/>
              <a:t>19/10/23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52BA0EF-3554-0B41-8514-6A2CCEC8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939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93F-A23F-C44A-B04F-8587785CC393}" type="datetimeFigureOut">
              <a:rPr lang="es-MX" smtClean="0"/>
              <a:t>19/10/23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52BA0EF-3554-0B41-8514-6A2CCEC8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527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93F-A23F-C44A-B04F-8587785CC393}" type="datetimeFigureOut">
              <a:rPr lang="es-MX" smtClean="0"/>
              <a:t>19/10/23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52BA0EF-3554-0B41-8514-6A2CCEC8EF7E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570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93F-A23F-C44A-B04F-8587785CC393}" type="datetimeFigureOut">
              <a:rPr lang="es-MX" smtClean="0"/>
              <a:t>19/10/23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52BA0EF-3554-0B41-8514-6A2CCEC8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400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93F-A23F-C44A-B04F-8587785CC393}" type="datetimeFigureOut">
              <a:rPr lang="es-MX" smtClean="0"/>
              <a:t>19/10/23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0EF-3554-0B41-8514-6A2CCEC8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911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93F-A23F-C44A-B04F-8587785CC393}" type="datetimeFigureOut">
              <a:rPr lang="es-MX" smtClean="0"/>
              <a:t>19/10/23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0EF-3554-0B41-8514-6A2CCEC8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112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93F-A23F-C44A-B04F-8587785CC393}" type="datetimeFigureOut">
              <a:rPr lang="es-MX" smtClean="0"/>
              <a:t>19/10/23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0EF-3554-0B41-8514-6A2CCEC8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8728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0A6393F-A23F-C44A-B04F-8587785CC393}" type="datetimeFigureOut">
              <a:rPr lang="es-MX" smtClean="0"/>
              <a:t>19/10/23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52BA0EF-3554-0B41-8514-6A2CCEC8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296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93F-A23F-C44A-B04F-8587785CC393}" type="datetimeFigureOut">
              <a:rPr lang="es-MX" smtClean="0"/>
              <a:t>19/10/23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0EF-3554-0B41-8514-6A2CCEC8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58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93F-A23F-C44A-B04F-8587785CC393}" type="datetimeFigureOut">
              <a:rPr lang="es-MX" smtClean="0"/>
              <a:t>19/10/23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52BA0EF-3554-0B41-8514-6A2CCEC8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014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93F-A23F-C44A-B04F-8587785CC393}" type="datetimeFigureOut">
              <a:rPr lang="es-MX" smtClean="0"/>
              <a:t>19/10/23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0EF-3554-0B41-8514-6A2CCEC8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059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93F-A23F-C44A-B04F-8587785CC393}" type="datetimeFigureOut">
              <a:rPr lang="es-MX" smtClean="0"/>
              <a:t>19/10/23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0EF-3554-0B41-8514-6A2CCEC8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87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93F-A23F-C44A-B04F-8587785CC393}" type="datetimeFigureOut">
              <a:rPr lang="es-MX" smtClean="0"/>
              <a:t>19/10/23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0EF-3554-0B41-8514-6A2CCEC8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333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93F-A23F-C44A-B04F-8587785CC393}" type="datetimeFigureOut">
              <a:rPr lang="es-MX" smtClean="0"/>
              <a:t>19/10/23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0EF-3554-0B41-8514-6A2CCEC8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728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93F-A23F-C44A-B04F-8587785CC393}" type="datetimeFigureOut">
              <a:rPr lang="es-MX" smtClean="0"/>
              <a:t>19/10/23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0EF-3554-0B41-8514-6A2CCEC8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689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93F-A23F-C44A-B04F-8587785CC393}" type="datetimeFigureOut">
              <a:rPr lang="es-MX" smtClean="0"/>
              <a:t>19/10/23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A0EF-3554-0B41-8514-6A2CCEC8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942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6393F-A23F-C44A-B04F-8587785CC393}" type="datetimeFigureOut">
              <a:rPr lang="es-MX" smtClean="0"/>
              <a:t>19/10/23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BA0EF-3554-0B41-8514-6A2CCEC8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326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446FCEB-88BE-1533-4926-A839BEC27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433" y="1202860"/>
            <a:ext cx="9275337" cy="1663630"/>
          </a:xfrm>
        </p:spPr>
        <p:txBody>
          <a:bodyPr/>
          <a:lstStyle/>
          <a:p>
            <a:pPr algn="ctr"/>
            <a:r>
              <a:rPr lang="es-MX" sz="3200" dirty="0">
                <a:effectLst/>
                <a:latin typeface="Helvetica Neue" panose="02000503000000020004" pitchFamily="2" charset="0"/>
              </a:rPr>
              <a:t>EL T-MEC Y LOS OBJETIVOS DE DESARROLLO SOSTENIBLE: RETOS, </a:t>
            </a:r>
            <a:br>
              <a:rPr lang="es-MX" sz="3200" dirty="0">
                <a:effectLst/>
                <a:latin typeface="Helvetica Neue" panose="02000503000000020004" pitchFamily="2" charset="0"/>
              </a:rPr>
            </a:br>
            <a:r>
              <a:rPr lang="es-MX" sz="3200" dirty="0">
                <a:effectLst/>
                <a:latin typeface="Helvetica Neue" panose="02000503000000020004" pitchFamily="2" charset="0"/>
              </a:rPr>
              <a:t>DIVERGENCIAS Y AVANCES PARA LA AGRICULTURA EN MÉXICO</a:t>
            </a:r>
            <a:br>
              <a:rPr lang="es-MX" sz="3200" dirty="0">
                <a:effectLst/>
                <a:latin typeface="Helvetica Neue" panose="02000503000000020004" pitchFamily="2" charset="0"/>
              </a:rPr>
            </a:br>
            <a:endParaRPr lang="es-MX" sz="32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CA29586B-1F0A-ABCD-0F74-C19A16EC6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241" y="2945383"/>
            <a:ext cx="8144134" cy="1117687"/>
          </a:xfrm>
        </p:spPr>
        <p:txBody>
          <a:bodyPr>
            <a:normAutofit/>
          </a:bodyPr>
          <a:lstStyle/>
          <a:p>
            <a:r>
              <a:rPr lang="es-MX" sz="2400" dirty="0">
                <a:effectLst/>
                <a:latin typeface="Helvetica Neue" panose="02000503000000020004" pitchFamily="2" charset="0"/>
              </a:rPr>
              <a:t>Dra. Priscila Ortega Gómez</a:t>
            </a:r>
          </a:p>
          <a:p>
            <a:r>
              <a:rPr lang="es-MX" sz="2400" dirty="0">
                <a:effectLst/>
                <a:latin typeface="Helvetica Neue" panose="02000503000000020004" pitchFamily="2" charset="0"/>
              </a:rPr>
              <a:t>Dr. Zoe Tamar Infante Jiménez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4903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07E4B2-C08B-D64E-938A-87FE966E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2" y="3527249"/>
            <a:ext cx="10795913" cy="1363249"/>
          </a:xfrm>
        </p:spPr>
        <p:txBody>
          <a:bodyPr>
            <a:noAutofit/>
          </a:bodyPr>
          <a:lstStyle/>
          <a:p>
            <a:r>
              <a:rPr lang="es-MX" sz="1800" dirty="0">
                <a:effectLst/>
                <a:latin typeface="Helvetica Neue" panose="02000503000000020004" pitchFamily="2" charset="0"/>
              </a:rPr>
              <a:t>(a) Proteger la vida y la salud de las personas y los animales o para preservar los</a:t>
            </a:r>
            <a:br>
              <a:rPr lang="es-MX" sz="1800" dirty="0">
                <a:effectLst/>
                <a:latin typeface="Helvetica Neue" panose="02000503000000020004" pitchFamily="2" charset="0"/>
              </a:rPr>
            </a:br>
            <a:r>
              <a:rPr lang="es-MX" sz="1800" dirty="0">
                <a:effectLst/>
                <a:latin typeface="Helvetica Neue" panose="02000503000000020004" pitchFamily="2" charset="0"/>
              </a:rPr>
              <a:t>vegetales en los territorios de las Partes, al mismo tiempo que facilitar el comercio</a:t>
            </a:r>
            <a:br>
              <a:rPr lang="es-MX" sz="1800" dirty="0">
                <a:effectLst/>
                <a:latin typeface="Helvetica Neue" panose="02000503000000020004" pitchFamily="2" charset="0"/>
              </a:rPr>
            </a:br>
            <a:r>
              <a:rPr lang="es-MX" sz="1800" dirty="0">
                <a:effectLst/>
                <a:latin typeface="Helvetica Neue" panose="02000503000000020004" pitchFamily="2" charset="0"/>
              </a:rPr>
              <a:t>entre ellos;</a:t>
            </a:r>
            <a:br>
              <a:rPr lang="es-MX" sz="1800" dirty="0">
                <a:effectLst/>
                <a:latin typeface="Helvetica Neue" panose="02000503000000020004" pitchFamily="2" charset="0"/>
              </a:rPr>
            </a:br>
            <a:r>
              <a:rPr lang="es-MX" sz="1800" dirty="0">
                <a:effectLst/>
                <a:latin typeface="Helvetica Neue" panose="02000503000000020004" pitchFamily="2" charset="0"/>
              </a:rPr>
              <a:t>(b) Reforzar y construir sobre la base del Acuerdo MSF;</a:t>
            </a:r>
            <a:br>
              <a:rPr lang="es-MX" sz="1800" dirty="0">
                <a:effectLst/>
                <a:latin typeface="Helvetica Neue" panose="02000503000000020004" pitchFamily="2" charset="0"/>
              </a:rPr>
            </a:br>
            <a:r>
              <a:rPr lang="es-MX" sz="1800" dirty="0">
                <a:effectLst/>
                <a:latin typeface="Helvetica Neue" panose="02000503000000020004" pitchFamily="2" charset="0"/>
              </a:rPr>
              <a:t>(c) Fortalecer la comunicación, consulta y cooperación entre las Partes, en particular</a:t>
            </a:r>
            <a:br>
              <a:rPr lang="es-MX" sz="1800" dirty="0">
                <a:effectLst/>
                <a:latin typeface="Helvetica Neue" panose="02000503000000020004" pitchFamily="2" charset="0"/>
              </a:rPr>
            </a:br>
            <a:r>
              <a:rPr lang="es-MX" sz="1800" dirty="0">
                <a:effectLst/>
                <a:latin typeface="Helvetica Neue" panose="02000503000000020004" pitchFamily="2" charset="0"/>
              </a:rPr>
              <a:t>entre las autoridades competentes de las Partes;</a:t>
            </a:r>
            <a:br>
              <a:rPr lang="es-MX" sz="1800" dirty="0">
                <a:effectLst/>
                <a:latin typeface="Helvetica Neue" panose="02000503000000020004" pitchFamily="2" charset="0"/>
              </a:rPr>
            </a:br>
            <a:r>
              <a:rPr lang="es-MX" sz="1800" dirty="0">
                <a:effectLst/>
                <a:latin typeface="Helvetica Neue" panose="02000503000000020004" pitchFamily="2" charset="0"/>
              </a:rPr>
              <a:t>(d) Asegurar que las medidas sanitarias o fitosanitarias aplicadas por cada Parte no</a:t>
            </a:r>
            <a:br>
              <a:rPr lang="es-MX" sz="1800" dirty="0">
                <a:effectLst/>
                <a:latin typeface="Helvetica Neue" panose="02000503000000020004" pitchFamily="2" charset="0"/>
              </a:rPr>
            </a:br>
            <a:r>
              <a:rPr lang="es-MX" sz="1800" dirty="0">
                <a:effectLst/>
                <a:latin typeface="Helvetica Neue" panose="02000503000000020004" pitchFamily="2" charset="0"/>
              </a:rPr>
              <a:t>creen obstáculos innecesarios al comercio;</a:t>
            </a:r>
            <a:br>
              <a:rPr lang="es-MX" sz="1800" dirty="0">
                <a:effectLst/>
                <a:latin typeface="Helvetica Neue" panose="02000503000000020004" pitchFamily="2" charset="0"/>
              </a:rPr>
            </a:br>
            <a:r>
              <a:rPr lang="es-MX" sz="1800" dirty="0">
                <a:effectLst/>
                <a:latin typeface="Helvetica Neue" panose="02000503000000020004" pitchFamily="2" charset="0"/>
              </a:rPr>
              <a:t>(e) Mejorar la transparencia y la comprensión de la aplicación de las medidas sanitarias</a:t>
            </a:r>
            <a:br>
              <a:rPr lang="es-MX" sz="1800" dirty="0">
                <a:effectLst/>
                <a:latin typeface="Helvetica Neue" panose="02000503000000020004" pitchFamily="2" charset="0"/>
              </a:rPr>
            </a:br>
            <a:r>
              <a:rPr lang="es-MX" sz="1800" dirty="0">
                <a:effectLst/>
                <a:latin typeface="Helvetica Neue" panose="02000503000000020004" pitchFamily="2" charset="0"/>
              </a:rPr>
              <a:t>y fitosanitarias de cada Parte;</a:t>
            </a:r>
            <a:br>
              <a:rPr lang="es-MX" sz="1800" dirty="0">
                <a:effectLst/>
                <a:latin typeface="Helvetica Neue" panose="02000503000000020004" pitchFamily="2" charset="0"/>
              </a:rPr>
            </a:br>
            <a:r>
              <a:rPr lang="es-MX" sz="1800" dirty="0">
                <a:effectLst/>
                <a:latin typeface="Helvetica Neue" panose="02000503000000020004" pitchFamily="2" charset="0"/>
              </a:rPr>
              <a:t>(f) Fomentar el desarrollo y la adopción de normas, directrices y recomendaciones</a:t>
            </a:r>
            <a:br>
              <a:rPr lang="es-MX" sz="1800" dirty="0">
                <a:effectLst/>
                <a:latin typeface="Helvetica Neue" panose="02000503000000020004" pitchFamily="2" charset="0"/>
              </a:rPr>
            </a:br>
            <a:r>
              <a:rPr lang="es-MX" sz="1800" dirty="0">
                <a:effectLst/>
                <a:latin typeface="Helvetica Neue" panose="02000503000000020004" pitchFamily="2" charset="0"/>
              </a:rPr>
              <a:t>internacionales basadas en ciencia, y promover su implementación por las Partes;</a:t>
            </a:r>
            <a:br>
              <a:rPr lang="es-MX" sz="1800" dirty="0">
                <a:effectLst/>
                <a:latin typeface="Helvetica Neue" panose="02000503000000020004" pitchFamily="2" charset="0"/>
              </a:rPr>
            </a:br>
            <a:r>
              <a:rPr lang="es-MX" sz="1800" dirty="0">
                <a:effectLst/>
                <a:latin typeface="Helvetica Neue" panose="02000503000000020004" pitchFamily="2" charset="0"/>
              </a:rPr>
              <a:t>(g) Mejorar la compatibilidad de las medidas sanitarias o fitosanitarias según el caso;</a:t>
            </a:r>
            <a:br>
              <a:rPr lang="es-MX" sz="1800" dirty="0">
                <a:effectLst/>
                <a:latin typeface="Helvetica Neue" panose="02000503000000020004" pitchFamily="2" charset="0"/>
              </a:rPr>
            </a:br>
            <a:r>
              <a:rPr lang="es-MX" sz="1800" dirty="0">
                <a:effectLst/>
                <a:latin typeface="Helvetica Neue" panose="02000503000000020004" pitchFamily="2" charset="0"/>
              </a:rPr>
              <a:t>y</a:t>
            </a:r>
            <a:br>
              <a:rPr lang="es-MX" sz="1800" dirty="0">
                <a:effectLst/>
                <a:latin typeface="Helvetica Neue" panose="02000503000000020004" pitchFamily="2" charset="0"/>
              </a:rPr>
            </a:br>
            <a:r>
              <a:rPr lang="es-MX" sz="1800" dirty="0">
                <a:effectLst/>
                <a:latin typeface="Helvetica Neue" panose="02000503000000020004" pitchFamily="2" charset="0"/>
              </a:rPr>
              <a:t>(h) Avanzar en la toma de decisiones con base científica.</a:t>
            </a:r>
            <a:br>
              <a:rPr lang="es-MX" sz="1800" dirty="0">
                <a:effectLst/>
                <a:latin typeface="Helvetica Neue" panose="02000503000000020004" pitchFamily="2" charset="0"/>
              </a:rPr>
            </a:br>
            <a:endParaRPr lang="es-MX" sz="18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86A3A65-0C96-DDD6-0B64-ED0784394502}"/>
              </a:ext>
            </a:extLst>
          </p:cNvPr>
          <p:cNvSpPr txBox="1">
            <a:spLocks/>
          </p:cNvSpPr>
          <p:nvPr/>
        </p:nvSpPr>
        <p:spPr>
          <a:xfrm>
            <a:off x="113016" y="98175"/>
            <a:ext cx="996935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/>
              <a:t>CAPÍTULO IX, MEDIDAS SANITARIAS Y FITOSANITARIAS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306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6A507-9DEF-AE4B-181F-FA99D0F9B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915183"/>
            <a:ext cx="8144134" cy="1373070"/>
          </a:xfrm>
        </p:spPr>
        <p:txBody>
          <a:bodyPr/>
          <a:lstStyle/>
          <a:p>
            <a:r>
              <a:rPr lang="es-MX" dirty="0"/>
              <a:t>CAPÍTULO XIV. INVERSIÓN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A50CEE-B3E9-664F-6C87-DCFD45538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450" y="2777688"/>
            <a:ext cx="8514006" cy="1792059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El T-MEC incluye disciplinas sustantivas de protección a la inversión, mientras que el mecanismo de arbitraje se negoció de manera bilateral entre México y EE.UU., y se incluyó como anexo al Capítulo de inversión, que otorga al inversionista un derecho de acción para reclamar daños y perjuicios por la afectación de su inversión.</a:t>
            </a:r>
          </a:p>
        </p:txBody>
      </p:sp>
    </p:spTree>
    <p:extLst>
      <p:ext uri="{BB962C8B-B14F-4D97-AF65-F5344CB8AC3E}">
        <p14:creationId xmlns:p14="http://schemas.microsoft.com/office/powerpoint/2010/main" val="382192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D2A4A2-1E38-C86C-15C2-FECC375A2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630" y="1090891"/>
            <a:ext cx="8144134" cy="1373070"/>
          </a:xfrm>
        </p:spPr>
        <p:txBody>
          <a:bodyPr/>
          <a:lstStyle/>
          <a:p>
            <a:r>
              <a:rPr lang="es-MX" dirty="0"/>
              <a:t>CAPÍTULO XXIV. MEDIO AMBIENTE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23D9C7-E0DC-9D52-2599-E88847272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823" y="2780997"/>
            <a:ext cx="8556146" cy="1482778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El T-MEC es el tercer acuerdo comercial internacional en el que México incorpora un Capítulo específico en materia ambiental. Los otros dos son el TIPAT y el TLCUEM modernizado.</a:t>
            </a:r>
          </a:p>
        </p:txBody>
      </p:sp>
    </p:spTree>
    <p:extLst>
      <p:ext uri="{BB962C8B-B14F-4D97-AF65-F5344CB8AC3E}">
        <p14:creationId xmlns:p14="http://schemas.microsoft.com/office/powerpoint/2010/main" val="357178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E90953-DD89-3781-EC45-71DF7FDE2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54000"/>
            <a:ext cx="11049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66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75F6D-1953-76A8-9DAA-75ABC98B5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829" y="986678"/>
            <a:ext cx="8144134" cy="1373070"/>
          </a:xfrm>
        </p:spPr>
        <p:txBody>
          <a:bodyPr/>
          <a:lstStyle/>
          <a:p>
            <a:pPr algn="ctr"/>
            <a:r>
              <a:rPr lang="es-MX" sz="4400" dirty="0"/>
              <a:t>CAPÍTULO XXV. PEQUEÑAS Y MEDIANAS EMPRESAS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D82BC7-2B71-A171-919D-81F3EE583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904" y="2870156"/>
            <a:ext cx="8699984" cy="3458725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Por primera vez, hay un Capítulo de Pequeñas y Medianas Empresas, el cual reconoce el papel fundamental de las PYMES en el mantenimiento del dinamismo y la competitividad de cada Parte y comprende disposiciones de cooperación, intercambio de información; promoción de la cooperación entre la infraestructura de soporte de las PYMES entre otros.</a:t>
            </a:r>
          </a:p>
        </p:txBody>
      </p:sp>
    </p:spTree>
    <p:extLst>
      <p:ext uri="{BB962C8B-B14F-4D97-AF65-F5344CB8AC3E}">
        <p14:creationId xmlns:p14="http://schemas.microsoft.com/office/powerpoint/2010/main" val="4140175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2D2CB0-0E83-16B2-C5D6-6A6E29EDB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215900"/>
            <a:ext cx="111887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81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6DC796-B6AA-7B9B-73C3-7AAF4FA65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20650"/>
            <a:ext cx="115062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54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24A45-1C2E-65E5-0F3B-492866FF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¡Por su atención, muchas gracias!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A57002-ADB5-ABCC-4630-DB1B11B81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731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66873-CECA-5774-CAB5-D4D8A7CAC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67" y="493158"/>
            <a:ext cx="6657654" cy="1188919"/>
          </a:xfrm>
        </p:spPr>
        <p:txBody>
          <a:bodyPr/>
          <a:lstStyle/>
          <a:p>
            <a:pPr algn="ctr"/>
            <a:r>
              <a:rPr lang="es-MX" dirty="0"/>
              <a:t>Objetivo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9B4359-871D-7D40-95E8-FE20F72DD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660" y="2214082"/>
            <a:ext cx="10777591" cy="3852809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El objetivo de la presente investigación es efectuar un análisis respecto a las adhesiones y modificaciones del Tratado y la nueva agenda de desarrollo sostenible planteada por la ONU a fin de identificar avances y divergencias y los retos fututos de la agricultura en México, siendo la base de la seguridad alimentaria. Para ello se efectuó un analisis entre los capítulos modificados y adheridos del T-MEC y su relación con los ODS. En los resultados se identifican avances en algunos temas relacionados con la agricultura tales como en los capítulos: 3, 9, 14, 24  y 25, así como grandes retos  principalmente en modernización, desigualdades y medio ambiente.</a:t>
            </a:r>
          </a:p>
        </p:txBody>
      </p:sp>
    </p:spTree>
    <p:extLst>
      <p:ext uri="{BB962C8B-B14F-4D97-AF65-F5344CB8AC3E}">
        <p14:creationId xmlns:p14="http://schemas.microsoft.com/office/powerpoint/2010/main" val="354357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C904C-4F88-B6C2-CF3A-1B3F6ED8BE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2842F6-3B51-2B42-EA52-552D97B4C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46A429-EC86-899F-D0A5-9E922D236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91" y="0"/>
            <a:ext cx="11765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6AD99-2511-43C9-BD0F-C68FE49A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73D70C-9845-D0BE-E8EF-DCFDA73BC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6E5132-2C39-574F-7A14-BE87FFEE1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A67770-49B3-1955-5EE8-078407D1B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0"/>
            <a:ext cx="9274629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0197FF9-ECA5-4BD4-8110-CC37EF8ED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3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2DFF54C-A212-BD15-6FB5-DC848BA86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273050"/>
            <a:ext cx="113665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7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A049B-D8C7-18F5-123F-50F9CE4B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1017925"/>
            <a:ext cx="6038977" cy="1373070"/>
          </a:xfrm>
        </p:spPr>
        <p:txBody>
          <a:bodyPr/>
          <a:lstStyle/>
          <a:p>
            <a:pPr algn="ctr"/>
            <a:r>
              <a:rPr lang="es-MX" dirty="0"/>
              <a:t>CAPÍTULO III. AGRICULTURA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7010DD-E409-627E-0750-7F3169477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402" y="2794571"/>
            <a:ext cx="8517277" cy="2917860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Mantener el libre comercio a nivel trilateral para todos los productos agrícolas originarios, fue uno de los principales logros del T-MEC, por lo que las exportaciones agrícolas mexicanas seguirán gozando del acceso preferencial (exentas del pago de arancel), otorgado por el TLCAN.</a:t>
            </a:r>
          </a:p>
        </p:txBody>
      </p:sp>
    </p:spTree>
    <p:extLst>
      <p:ext uri="{BB962C8B-B14F-4D97-AF65-F5344CB8AC3E}">
        <p14:creationId xmlns:p14="http://schemas.microsoft.com/office/powerpoint/2010/main" val="342815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35D62D-0009-3555-C2FB-EFD9D9F88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5" y="336259"/>
            <a:ext cx="10390909" cy="618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55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9118D-32A5-3847-2ACE-681557182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16" y="98175"/>
            <a:ext cx="9969357" cy="23876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CAPÍTULO IX, MEDIDAS SANITARIAS Y FITOSANITARIAS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E4ABC2-5FC1-FD56-6D1F-3CF09A699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483" y="2749283"/>
            <a:ext cx="11178283" cy="3589872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El Capítulo de Medidas Sanitarias y Fitosanitarias (MSF) se acordó de manera Trilateral y es el Capítulo más ambicioso que haya negociado México, en la materia. Las disposiciones del Capítulo mejoran las disciplinas vigentes previstas en diversos Acuerdos tales como: (i) el Acuerdo MSF de la OMC; (ii) el Acuerdo Integral y Progresista de Asociación Transpacífico (TIPAT, por su acrónimo en inglés); y (iii) el Capítulo de MSF de la Alianza del Pacífico(AP)</a:t>
            </a:r>
          </a:p>
        </p:txBody>
      </p:sp>
    </p:spTree>
    <p:extLst>
      <p:ext uri="{BB962C8B-B14F-4D97-AF65-F5344CB8AC3E}">
        <p14:creationId xmlns:p14="http://schemas.microsoft.com/office/powerpoint/2010/main" val="474592111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{28174D50-F465-474E-AF7A-71F8912E238E}tf10001057_mac</Template>
  <TotalTime>72</TotalTime>
  <Words>668</Words>
  <Application>Microsoft Macintosh PowerPoint</Application>
  <PresentationFormat>Panorámica</PresentationFormat>
  <Paragraphs>18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Helvetica Neue</vt:lpstr>
      <vt:lpstr>Trebuchet MS</vt:lpstr>
      <vt:lpstr>Berlín</vt:lpstr>
      <vt:lpstr>EL T-MEC Y LOS OBJETIVOS DE DESARROLLO SOSTENIBLE: RETOS,  DIVERGENCIAS Y AVANCES PARA LA AGRICULTURA EN MÉXICO 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CAPÍTULO III. AGRICULTURA</vt:lpstr>
      <vt:lpstr>Presentación de PowerPoint</vt:lpstr>
      <vt:lpstr>CAPÍTULO IX, MEDIDAS SANITARIAS Y FITOSANITARIAS</vt:lpstr>
      <vt:lpstr>(a) Proteger la vida y la salud de las personas y los animales o para preservar los vegetales en los territorios de las Partes, al mismo tiempo que facilitar el comercio entre ellos; (b) Reforzar y construir sobre la base del Acuerdo MSF; (c) Fortalecer la comunicación, consulta y cooperación entre las Partes, en particular entre las autoridades competentes de las Partes; (d) Asegurar que las medidas sanitarias o fitosanitarias aplicadas por cada Parte no creen obstáculos innecesarios al comercio; (e) Mejorar la transparencia y la comprensión de la aplicación de las medidas sanitarias y fitosanitarias de cada Parte; (f) Fomentar el desarrollo y la adopción de normas, directrices y recomendaciones internacionales basadas en ciencia, y promover su implementación por las Partes; (g) Mejorar la compatibilidad de las medidas sanitarias o fitosanitarias según el caso; y (h) Avanzar en la toma de decisiones con base científica. </vt:lpstr>
      <vt:lpstr>CAPÍTULO XIV. INVERSIÓN</vt:lpstr>
      <vt:lpstr>CAPÍTULO XXIV. MEDIO AMBIENTE</vt:lpstr>
      <vt:lpstr>Presentación de PowerPoint</vt:lpstr>
      <vt:lpstr>CAPÍTULO XXV. PEQUEÑAS Y MEDIANAS EMPRESAS</vt:lpstr>
      <vt:lpstr>Presentación de PowerPoint</vt:lpstr>
      <vt:lpstr>Presentación de PowerPoint</vt:lpstr>
      <vt:lpstr>¡Por su atención, 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zoe infante jimenez</dc:creator>
  <cp:lastModifiedBy>zoe infante jimenez</cp:lastModifiedBy>
  <cp:revision>20</cp:revision>
  <dcterms:created xsi:type="dcterms:W3CDTF">2023-10-14T19:20:49Z</dcterms:created>
  <dcterms:modified xsi:type="dcterms:W3CDTF">2023-10-19T13:33:23Z</dcterms:modified>
</cp:coreProperties>
</file>