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304" r:id="rId2"/>
    <p:sldId id="305" r:id="rId3"/>
    <p:sldId id="306" r:id="rId4"/>
    <p:sldId id="295" r:id="rId5"/>
    <p:sldId id="307" r:id="rId6"/>
    <p:sldId id="310" r:id="rId7"/>
    <p:sldId id="308" r:id="rId8"/>
    <p:sldId id="311" r:id="rId9"/>
    <p:sldId id="315" r:id="rId10"/>
    <p:sldId id="312" r:id="rId11"/>
    <p:sldId id="314" r:id="rId12"/>
    <p:sldId id="302" r:id="rId13"/>
    <p:sldId id="303" r:id="rId14"/>
  </p:sldIdLst>
  <p:sldSz cx="9144000" cy="5143500" type="screen16x9"/>
  <p:notesSz cx="6858000" cy="9144000"/>
  <p:embeddedFontLst>
    <p:embeddedFont>
      <p:font typeface="Oswald" panose="00000500000000000000" pitchFamily="2" charset="0"/>
      <p:regular r:id="rId16"/>
      <p:bold r:id="rId17"/>
    </p:embeddedFont>
    <p:embeddedFont>
      <p:font typeface="Quattrocento Sans" panose="020B0502050000020003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1A1956-3D7E-41C0-9DF7-105A978C6925}">
  <a:tblStyle styleId="{891A1956-3D7E-41C0-9DF7-105A978C69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2E05BE-877C-40BA-BEE6-E4ECDAF45F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A5D89-1358-4886-9A40-7F96437D97F3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800DF83D-1B64-4053-A061-AB99D78D0FEE}">
      <dgm:prSet custT="1"/>
      <dgm:spPr/>
      <dgm:t>
        <a:bodyPr/>
        <a:lstStyle/>
        <a:p>
          <a:pPr algn="just"/>
          <a:r>
            <a:rPr lang="es-MX" sz="1600" b="0" i="0" dirty="0">
              <a:latin typeface="Source Sans Pro" panose="020B0503030403020204" pitchFamily="34" charset="0"/>
              <a:ea typeface="Source Sans Pro" panose="020B0503030403020204" pitchFamily="34" charset="0"/>
            </a:rPr>
            <a:t>Dependencia de B.C. hacia California impacta en su vulnerabilidad. </a:t>
          </a:r>
          <a:endParaRPr lang="es-MX" sz="1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C712592F-D00A-4084-B8BA-B5784CB8D9C3}" type="parTrans" cxnId="{ED911176-935B-46D3-AA96-882B3D85ECD0}">
      <dgm:prSet/>
      <dgm:spPr/>
      <dgm:t>
        <a:bodyPr/>
        <a:lstStyle/>
        <a:p>
          <a:pPr algn="just"/>
          <a:endParaRPr lang="es-MX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65BC9645-72F0-42A8-A93F-E18729EA93EB}" type="sibTrans" cxnId="{ED911176-935B-46D3-AA96-882B3D85ECD0}">
      <dgm:prSet/>
      <dgm:spPr/>
      <dgm:t>
        <a:bodyPr/>
        <a:lstStyle/>
        <a:p>
          <a:pPr algn="just"/>
          <a:endParaRPr lang="es-MX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DB20904-A3B6-49C9-9A19-A60A9A97106A}">
      <dgm:prSet custT="1"/>
      <dgm:spPr/>
      <dgm:t>
        <a:bodyPr/>
        <a:lstStyle/>
        <a:p>
          <a:pPr algn="just"/>
          <a:r>
            <a:rPr lang="es-MX" sz="1400" b="0" i="0" dirty="0">
              <a:latin typeface="Source Sans Pro" panose="020B0503030403020204" pitchFamily="34" charset="0"/>
              <a:ea typeface="Source Sans Pro" panose="020B0503030403020204" pitchFamily="34" charset="0"/>
            </a:rPr>
            <a:t>Sin embargo, el contexto transfronterizo presenta oportunidades para mejorar y aumentar la cooperación transfronteriza en materia energética, reforzando la seguridad energética en la región, y particularmente, B.C. (</a:t>
          </a:r>
          <a:r>
            <a:rPr lang="es-MX" sz="1400" b="0" i="0" dirty="0" err="1">
              <a:latin typeface="Source Sans Pro" panose="020B0503030403020204" pitchFamily="34" charset="0"/>
              <a:ea typeface="Source Sans Pro" panose="020B0503030403020204" pitchFamily="34" charset="0"/>
            </a:rPr>
            <a:t>McNeece</a:t>
          </a:r>
          <a:r>
            <a:rPr lang="es-MX" sz="1400" b="0" i="0" dirty="0">
              <a:latin typeface="Source Sans Pro" panose="020B0503030403020204" pitchFamily="34" charset="0"/>
              <a:ea typeface="Source Sans Pro" panose="020B0503030403020204" pitchFamily="34" charset="0"/>
            </a:rPr>
            <a:t> y </a:t>
          </a:r>
          <a:r>
            <a:rPr lang="es-MX" sz="1400" b="0" i="0" dirty="0" err="1">
              <a:latin typeface="Source Sans Pro" panose="020B0503030403020204" pitchFamily="34" charset="0"/>
              <a:ea typeface="Source Sans Pro" panose="020B0503030403020204" pitchFamily="34" charset="0"/>
            </a:rPr>
            <a:t>Sweedler</a:t>
          </a:r>
          <a:r>
            <a:rPr lang="es-MX" sz="1400" b="0" i="0" dirty="0">
              <a:latin typeface="Source Sans Pro" panose="020B0503030403020204" pitchFamily="34" charset="0"/>
              <a:ea typeface="Source Sans Pro" panose="020B0503030403020204" pitchFamily="34" charset="0"/>
            </a:rPr>
            <a:t>, 2023). </a:t>
          </a:r>
          <a:endParaRPr lang="es-MX" sz="14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AA02E4B-2B07-4814-8093-DDD7D701D52B}" type="parTrans" cxnId="{56D2B6AA-FB83-4F59-93DC-28D868062EEC}">
      <dgm:prSet/>
      <dgm:spPr/>
      <dgm:t>
        <a:bodyPr/>
        <a:lstStyle/>
        <a:p>
          <a:pPr algn="just"/>
          <a:endParaRPr lang="es-MX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14C0509-655D-42E5-8FF2-CA48523FDEF6}" type="sibTrans" cxnId="{56D2B6AA-FB83-4F59-93DC-28D868062EEC}">
      <dgm:prSet/>
      <dgm:spPr/>
      <dgm:t>
        <a:bodyPr/>
        <a:lstStyle/>
        <a:p>
          <a:pPr algn="just"/>
          <a:endParaRPr lang="es-MX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3719A9F-7D7D-4549-9D1F-3B6A8223025E}" type="pres">
      <dgm:prSet presAssocID="{93AA5D89-1358-4886-9A40-7F96437D97F3}" presName="diagram" presStyleCnt="0">
        <dgm:presLayoutVars>
          <dgm:dir/>
          <dgm:resizeHandles/>
        </dgm:presLayoutVars>
      </dgm:prSet>
      <dgm:spPr/>
    </dgm:pt>
    <dgm:pt modelId="{4452D2C2-23A1-45E1-A26D-09999E073AF4}" type="pres">
      <dgm:prSet presAssocID="{800DF83D-1B64-4053-A061-AB99D78D0FEE}" presName="firstNode" presStyleLbl="node1" presStyleIdx="0" presStyleCnt="2">
        <dgm:presLayoutVars>
          <dgm:bulletEnabled val="1"/>
        </dgm:presLayoutVars>
      </dgm:prSet>
      <dgm:spPr/>
    </dgm:pt>
    <dgm:pt modelId="{A7368F0F-E6AA-4E45-9A55-2479DFB14501}" type="pres">
      <dgm:prSet presAssocID="{65BC9645-72F0-42A8-A93F-E18729EA93EB}" presName="sibTrans" presStyleLbl="sibTrans2D1" presStyleIdx="0" presStyleCnt="1"/>
      <dgm:spPr/>
    </dgm:pt>
    <dgm:pt modelId="{A4D9230D-23A7-424A-81A7-6673D3078E00}" type="pres">
      <dgm:prSet presAssocID="{FDB20904-A3B6-49C9-9A19-A60A9A97106A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69476F00-0539-41DD-AEE8-1C2C57D858B4}" type="presOf" srcId="{800DF83D-1B64-4053-A061-AB99D78D0FEE}" destId="{4452D2C2-23A1-45E1-A26D-09999E073AF4}" srcOrd="0" destOrd="0" presId="urn:microsoft.com/office/officeart/2005/8/layout/bProcess2"/>
    <dgm:cxn modelId="{ED911176-935B-46D3-AA96-882B3D85ECD0}" srcId="{93AA5D89-1358-4886-9A40-7F96437D97F3}" destId="{800DF83D-1B64-4053-A061-AB99D78D0FEE}" srcOrd="0" destOrd="0" parTransId="{C712592F-D00A-4084-B8BA-B5784CB8D9C3}" sibTransId="{65BC9645-72F0-42A8-A93F-E18729EA93EB}"/>
    <dgm:cxn modelId="{56D2B6AA-FB83-4F59-93DC-28D868062EEC}" srcId="{93AA5D89-1358-4886-9A40-7F96437D97F3}" destId="{FDB20904-A3B6-49C9-9A19-A60A9A97106A}" srcOrd="1" destOrd="0" parTransId="{5AA02E4B-2B07-4814-8093-DDD7D701D52B}" sibTransId="{F14C0509-655D-42E5-8FF2-CA48523FDEF6}"/>
    <dgm:cxn modelId="{19D128B5-82C3-4935-92AA-817D47DD01C1}" type="presOf" srcId="{65BC9645-72F0-42A8-A93F-E18729EA93EB}" destId="{A7368F0F-E6AA-4E45-9A55-2479DFB14501}" srcOrd="0" destOrd="0" presId="urn:microsoft.com/office/officeart/2005/8/layout/bProcess2"/>
    <dgm:cxn modelId="{ACE8FEF7-E222-4BDB-A283-229D3BF732F6}" type="presOf" srcId="{93AA5D89-1358-4886-9A40-7F96437D97F3}" destId="{A3719A9F-7D7D-4549-9D1F-3B6A8223025E}" srcOrd="0" destOrd="0" presId="urn:microsoft.com/office/officeart/2005/8/layout/bProcess2"/>
    <dgm:cxn modelId="{4D560AFD-C29B-40C1-876F-1A5AF5AAC606}" type="presOf" srcId="{FDB20904-A3B6-49C9-9A19-A60A9A97106A}" destId="{A4D9230D-23A7-424A-81A7-6673D3078E00}" srcOrd="0" destOrd="0" presId="urn:microsoft.com/office/officeart/2005/8/layout/bProcess2"/>
    <dgm:cxn modelId="{B389AB0A-47B2-48AC-B6A3-D5BC77199FCD}" type="presParOf" srcId="{A3719A9F-7D7D-4549-9D1F-3B6A8223025E}" destId="{4452D2C2-23A1-45E1-A26D-09999E073AF4}" srcOrd="0" destOrd="0" presId="urn:microsoft.com/office/officeart/2005/8/layout/bProcess2"/>
    <dgm:cxn modelId="{99C8B385-EA41-456A-9D94-C237E173B12E}" type="presParOf" srcId="{A3719A9F-7D7D-4549-9D1F-3B6A8223025E}" destId="{A7368F0F-E6AA-4E45-9A55-2479DFB14501}" srcOrd="1" destOrd="0" presId="urn:microsoft.com/office/officeart/2005/8/layout/bProcess2"/>
    <dgm:cxn modelId="{E954F635-6CFA-4CA5-B186-A15CA69DC2D7}" type="presParOf" srcId="{A3719A9F-7D7D-4549-9D1F-3B6A8223025E}" destId="{A4D9230D-23A7-424A-81A7-6673D3078E00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2D2C2-23A1-45E1-A26D-09999E073AF4}">
      <dsp:nvSpPr>
        <dsp:cNvPr id="0" name=""/>
        <dsp:cNvSpPr/>
      </dsp:nvSpPr>
      <dsp:spPr>
        <a:xfrm>
          <a:off x="155340" y="1868"/>
          <a:ext cx="3037335" cy="3037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Dependencia de B.C. hacia California impacta en su vulnerabilidad. </a:t>
          </a:r>
          <a:endParaRPr lang="es-MX" sz="1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600147" y="446675"/>
        <a:ext cx="2147721" cy="2147721"/>
      </dsp:txXfrm>
    </dsp:sp>
    <dsp:sp modelId="{A7368F0F-E6AA-4E45-9A55-2479DFB14501}">
      <dsp:nvSpPr>
        <dsp:cNvPr id="0" name=""/>
        <dsp:cNvSpPr/>
      </dsp:nvSpPr>
      <dsp:spPr>
        <a:xfrm rot="5400000">
          <a:off x="3443255" y="1118089"/>
          <a:ext cx="1063067" cy="80489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9230D-23A7-424A-81A7-6673D3078E00}">
      <dsp:nvSpPr>
        <dsp:cNvPr id="0" name=""/>
        <dsp:cNvSpPr/>
      </dsp:nvSpPr>
      <dsp:spPr>
        <a:xfrm>
          <a:off x="4711342" y="1868"/>
          <a:ext cx="3037335" cy="3037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Sin embargo, el contexto transfronterizo presenta oportunidades para mejorar y aumentar la cooperación transfronteriza en materia energética, reforzando la seguridad energética en la región, y particularmente, B.C. (</a:t>
          </a:r>
          <a:r>
            <a:rPr lang="es-MX" sz="1400" b="0" i="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McNeece</a:t>
          </a:r>
          <a:r>
            <a:rPr lang="es-MX" sz="1400" b="0" i="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y </a:t>
          </a:r>
          <a:r>
            <a:rPr lang="es-MX" sz="1400" b="0" i="0" kern="1200" dirty="0" err="1">
              <a:latin typeface="Source Sans Pro" panose="020B0503030403020204" pitchFamily="34" charset="0"/>
              <a:ea typeface="Source Sans Pro" panose="020B0503030403020204" pitchFamily="34" charset="0"/>
            </a:rPr>
            <a:t>Sweedler</a:t>
          </a:r>
          <a:r>
            <a:rPr lang="es-MX" sz="1400" b="0" i="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, 2023). </a:t>
          </a:r>
          <a:endParaRPr lang="es-MX" sz="14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156149" y="446675"/>
        <a:ext cx="2147721" cy="2147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2" name="Google Shape;162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3" name="Google Shape;163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7" name="Google Shape;167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0" name="Google Shape;170;p5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171" name="Google Shape;171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05" name="Google Shape;205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6" name="Google Shape;206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0" name="Google Shape;210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1" name="Google Shape;211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3" name="Google Shape;213;p6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14" name="Google Shape;214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KwWqxklN" TargetMode="External"/><Relationship Id="rId2" Type="http://schemas.openxmlformats.org/officeDocument/2006/relationships/hyperlink" Target="https://cutt.ly/d6kuU5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961861" y="2985738"/>
            <a:ext cx="6029737" cy="15531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ODS 7 </a:t>
            </a:r>
            <a:r>
              <a:rPr lang="en-US" sz="3600" dirty="0" err="1"/>
              <a:t>en</a:t>
            </a:r>
            <a:r>
              <a:rPr lang="en-US" sz="3600" dirty="0"/>
              <a:t> la Cali-Baja: </a:t>
            </a:r>
            <a:r>
              <a:rPr lang="en-US" sz="3600" dirty="0" err="1"/>
              <a:t>retos</a:t>
            </a:r>
            <a:r>
              <a:rPr lang="en-US" sz="3600" dirty="0"/>
              <a:t> y </a:t>
            </a:r>
            <a:r>
              <a:rPr lang="en-US" sz="3600" dirty="0" err="1"/>
              <a:t>oportunidades</a:t>
            </a:r>
            <a:r>
              <a:rPr lang="en-US" sz="3600" dirty="0"/>
              <a:t> para la </a:t>
            </a:r>
            <a:r>
              <a:rPr lang="en-US" sz="3600" dirty="0" err="1"/>
              <a:t>seguridad</a:t>
            </a:r>
            <a:r>
              <a:rPr lang="en-US" sz="3600" dirty="0"/>
              <a:t> </a:t>
            </a:r>
            <a:r>
              <a:rPr lang="en-US" sz="3600" dirty="0" err="1"/>
              <a:t>energética</a:t>
            </a:r>
            <a:r>
              <a:rPr lang="en-US" sz="3600" dirty="0"/>
              <a:t> regional.</a:t>
            </a:r>
          </a:p>
        </p:txBody>
      </p:sp>
      <p:sp>
        <p:nvSpPr>
          <p:cNvPr id="3" name="Google Shape;464;p13">
            <a:extLst>
              <a:ext uri="{FF2B5EF4-FFF2-40B4-BE49-F238E27FC236}">
                <a16:creationId xmlns:a16="http://schemas.microsoft.com/office/drawing/2014/main" id="{59B15006-0D9A-482A-BD42-08F896CA35FC}"/>
              </a:ext>
            </a:extLst>
          </p:cNvPr>
          <p:cNvSpPr txBox="1">
            <a:spLocks/>
          </p:cNvSpPr>
          <p:nvPr/>
        </p:nvSpPr>
        <p:spPr>
          <a:xfrm>
            <a:off x="314118" y="4287999"/>
            <a:ext cx="2572163" cy="65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-US" sz="1100" dirty="0"/>
              <a:t>Esteban </a:t>
            </a:r>
            <a:r>
              <a:rPr lang="en-US" sz="1100" dirty="0" err="1"/>
              <a:t>Muro</a:t>
            </a:r>
            <a:r>
              <a:rPr lang="en-US" sz="1100" dirty="0"/>
              <a:t> </a:t>
            </a:r>
            <a:r>
              <a:rPr lang="en-US" sz="1100" dirty="0" err="1"/>
              <a:t>Licea</a:t>
            </a:r>
            <a:r>
              <a:rPr lang="en-US" sz="1100" dirty="0"/>
              <a:t>, UABC</a:t>
            </a:r>
          </a:p>
          <a:p>
            <a:pPr algn="ctr"/>
            <a:r>
              <a:rPr lang="en-US" sz="1100" dirty="0"/>
              <a:t>muro.esteban@uabc.edu.mx</a:t>
            </a:r>
          </a:p>
          <a:p>
            <a:pPr algn="ctr"/>
            <a:endParaRPr lang="en-US" sz="1100" dirty="0"/>
          </a:p>
        </p:txBody>
      </p:sp>
      <p:pic>
        <p:nvPicPr>
          <p:cNvPr id="1026" name="Picture 2" descr="Escudo Universitario | Oficina del Secretario de Rectoría y ...">
            <a:extLst>
              <a:ext uri="{FF2B5EF4-FFF2-40B4-BE49-F238E27FC236}">
                <a16:creationId xmlns:a16="http://schemas.microsoft.com/office/drawing/2014/main" id="{4F178E04-AAD6-4DCC-911F-CD3B710C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3" y="2837048"/>
            <a:ext cx="1013792" cy="13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1100;p48">
            <a:extLst>
              <a:ext uri="{FF2B5EF4-FFF2-40B4-BE49-F238E27FC236}">
                <a16:creationId xmlns:a16="http://schemas.microsoft.com/office/drawing/2014/main" id="{17444894-4CEF-45B0-903D-777EB7EA8092}"/>
              </a:ext>
            </a:extLst>
          </p:cNvPr>
          <p:cNvGrpSpPr/>
          <p:nvPr/>
        </p:nvGrpSpPr>
        <p:grpSpPr>
          <a:xfrm>
            <a:off x="618918" y="4559349"/>
            <a:ext cx="143082" cy="113282"/>
            <a:chOff x="559275" y="1683950"/>
            <a:chExt cx="466500" cy="327300"/>
          </a:xfrm>
        </p:grpSpPr>
        <p:sp>
          <p:nvSpPr>
            <p:cNvPr id="6" name="Google Shape;1101;p48">
              <a:extLst>
                <a:ext uri="{FF2B5EF4-FFF2-40B4-BE49-F238E27FC236}">
                  <a16:creationId xmlns:a16="http://schemas.microsoft.com/office/drawing/2014/main" id="{1E4BA2AF-DCA2-42E8-9078-86F3C570C71D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02;p48">
              <a:extLst>
                <a:ext uri="{FF2B5EF4-FFF2-40B4-BE49-F238E27FC236}">
                  <a16:creationId xmlns:a16="http://schemas.microsoft.com/office/drawing/2014/main" id="{9D87641B-64D6-41EC-AF76-D847C0CEB235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B491F-A267-6916-0773-3E8CAFE0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Algunos actores relevantes en materia de cooperación energética en la región Cali-Baja.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1DEB08-3569-8CD6-D31F-59FECED46E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10</a:t>
            </a:fld>
            <a:endParaRPr lang="es-MX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1BDFA85-7F2D-A0D1-7D63-DE3426D4E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85442"/>
              </p:ext>
            </p:extLst>
          </p:nvPr>
        </p:nvGraphicFramePr>
        <p:xfrm>
          <a:off x="1383957" y="1603307"/>
          <a:ext cx="6264875" cy="249913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07777">
                  <a:extLst>
                    <a:ext uri="{9D8B030D-6E8A-4147-A177-3AD203B41FA5}">
                      <a16:colId xmlns:a16="http://schemas.microsoft.com/office/drawing/2014/main" val="2623212562"/>
                    </a:ext>
                  </a:extLst>
                </a:gridCol>
                <a:gridCol w="2428549">
                  <a:extLst>
                    <a:ext uri="{9D8B030D-6E8A-4147-A177-3AD203B41FA5}">
                      <a16:colId xmlns:a16="http://schemas.microsoft.com/office/drawing/2014/main" val="1978250902"/>
                    </a:ext>
                  </a:extLst>
                </a:gridCol>
                <a:gridCol w="2428549">
                  <a:extLst>
                    <a:ext uri="{9D8B030D-6E8A-4147-A177-3AD203B41FA5}">
                      <a16:colId xmlns:a16="http://schemas.microsoft.com/office/drawing/2014/main" val="3461497559"/>
                    </a:ext>
                  </a:extLst>
                </a:gridCol>
              </a:tblGrid>
              <a:tr h="571902">
                <a:tc>
                  <a:txBody>
                    <a:bodyPr/>
                    <a:lstStyle/>
                    <a:p>
                      <a:endParaRPr lang="es-MX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BAJA CALIFORNIA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CALIFORNIA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9558297"/>
                  </a:ext>
                </a:extLst>
              </a:tr>
              <a:tr h="799097"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PRIVADO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SAAVI </a:t>
                      </a:r>
                      <a:r>
                        <a:rPr lang="es-MX" sz="18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Group</a:t>
                      </a:r>
                      <a:r>
                        <a:rPr lang="es-MX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; </a:t>
                      </a:r>
                      <a:r>
                        <a:rPr lang="es-MX" sz="18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IEnova</a:t>
                      </a:r>
                      <a:r>
                        <a:rPr lang="es-MX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; Termoeléctrica S.A.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SEMPRA Energy;  </a:t>
                      </a:r>
                      <a:r>
                        <a:rPr lang="es-MX" sz="18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Intergen</a:t>
                      </a:r>
                      <a:r>
                        <a:rPr lang="es-MX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828013"/>
                  </a:ext>
                </a:extLst>
              </a:tr>
              <a:tr h="1128137"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PUBLICO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CFE, SENER, CENACE, CRE, PEMEX.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DOE, CPUC, CEC, DOGGR, DoS, FERC.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55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08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364C0-C001-D0FE-C3CA-BA4A7CE6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00" y="415637"/>
            <a:ext cx="6996600" cy="518652"/>
          </a:xfrm>
        </p:spPr>
        <p:txBody>
          <a:bodyPr/>
          <a:lstStyle/>
          <a:p>
            <a:r>
              <a:rPr lang="es-MX" dirty="0"/>
              <a:t>Obstáculos a enfrentar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765668-CCCF-E9CA-ED1E-C851D2FCB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700" y="1038196"/>
            <a:ext cx="6996600" cy="2314603"/>
          </a:xfrm>
        </p:spPr>
        <p:txBody>
          <a:bodyPr/>
          <a:lstStyle/>
          <a:p>
            <a:pPr algn="just"/>
            <a:r>
              <a:rPr lang="es-MX" dirty="0"/>
              <a:t>Multiplicidad de actores que participan en esta dinámica complican la cooperación entre ambos actores.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Poca apertura del gobierno federal mexicano para permitir la participación del sector privado en el desarrollo de proyectos energéticos. </a:t>
            </a:r>
          </a:p>
          <a:p>
            <a:pPr marL="101600" indent="0" algn="just">
              <a:buNone/>
            </a:pPr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1F81F7-68EC-85C9-02C9-936DB0B6D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62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38C17-F068-3B9B-EBD2-E77EA636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00" y="253125"/>
            <a:ext cx="6996600" cy="467311"/>
          </a:xfrm>
        </p:spPr>
        <p:txBody>
          <a:bodyPr/>
          <a:lstStyle/>
          <a:p>
            <a:r>
              <a:rPr lang="es-MX" dirty="0"/>
              <a:t>Comentarios finales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164A49-2944-D09E-EFC6-FB0FCABA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700" y="837307"/>
            <a:ext cx="6996600" cy="2784690"/>
          </a:xfrm>
        </p:spPr>
        <p:txBody>
          <a:bodyPr/>
          <a:lstStyle/>
          <a:p>
            <a:r>
              <a:rPr lang="es-MX" sz="1800" dirty="0"/>
              <a:t>Por sus características geográficas, Baja California es un territorio con un potencial elevado para la generación de energías limpias. </a:t>
            </a:r>
          </a:p>
          <a:p>
            <a:endParaRPr lang="es-MX" sz="1800" dirty="0"/>
          </a:p>
          <a:p>
            <a:r>
              <a:rPr lang="es-MX" sz="1800" dirty="0"/>
              <a:t>Falta de interés e inversión en el sector público han desaprovechado esta situación. </a:t>
            </a:r>
          </a:p>
          <a:p>
            <a:endParaRPr lang="es-MX" sz="1800" dirty="0"/>
          </a:p>
          <a:p>
            <a:r>
              <a:rPr lang="es-MX" sz="1800" dirty="0"/>
              <a:t>Factor puede ser clave para reducir la dependencia energética hacia California e incluso fortalecer la economía mexicana.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4A1DD2-7F81-1770-7B0C-9A347D0657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4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27F37-393F-3EE7-25F6-3D65BE20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41" y="304800"/>
            <a:ext cx="6996600" cy="428598"/>
          </a:xfrm>
        </p:spPr>
        <p:txBody>
          <a:bodyPr/>
          <a:lstStyle/>
          <a:p>
            <a:r>
              <a:rPr lang="es-MX" dirty="0"/>
              <a:t>Referencias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3B1C6A-885A-D554-C116-39BC20879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700" y="650271"/>
            <a:ext cx="6996600" cy="2733952"/>
          </a:xfrm>
        </p:spPr>
        <p:txBody>
          <a:bodyPr/>
          <a:lstStyle/>
          <a:p>
            <a:pPr algn="just"/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Díaz </a:t>
            </a:r>
            <a:r>
              <a:rPr lang="es-MX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Olín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C.A. (2016). Seguridad energética y apropiación capitalista. [Tesis de Maestría, Universidad Nacional Autónoma de México]. Dirección General de Bibliotecas y Servicios Digitales de Información UNAM. Seguridad energética y apropiación capitalista: Discovery </a:t>
            </a:r>
            <a:r>
              <a:rPr lang="es-MX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Service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para UNAM </a:t>
            </a:r>
            <a:endParaRPr lang="en-US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en-US" sz="9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“Energy security. Ensuring the uninterrupted availability of energy sources at an affordable price” (2 de </a:t>
            </a:r>
            <a:r>
              <a:rPr lang="en-US" sz="9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diciembre</a:t>
            </a:r>
            <a:r>
              <a:rPr lang="en-US" sz="9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2019). </a:t>
            </a:r>
            <a:r>
              <a:rPr lang="en-US" sz="900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Energy Agency</a:t>
            </a:r>
            <a:r>
              <a:rPr lang="en-US" sz="9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 [</a:t>
            </a:r>
            <a:r>
              <a:rPr lang="en-US" sz="9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US" sz="9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9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línea</a:t>
            </a:r>
            <a:r>
              <a:rPr lang="en-US" sz="9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]. Energy security - Areas of work – IEA</a:t>
            </a:r>
          </a:p>
          <a:p>
            <a:pPr algn="just"/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González Troncoso, J. (2020). </a:t>
            </a:r>
            <a:r>
              <a:rPr lang="es-MX" sz="9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cooperación transfronteriza para la seguridad energética de Baja California en el marco de la agenda 2030 y la reforma energética 2014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[Tesis de doctorado, Universidad Autónoma de Baja California]. Tijuana, Baja California. Repositorio digital.</a:t>
            </a:r>
            <a:endParaRPr lang="en-US" sz="9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Kleber, D. (2009). “The U.S. Department of defense: valuing energy security”. </a:t>
            </a:r>
            <a:r>
              <a:rPr lang="en-US" sz="9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Journal of Energy Security. </a:t>
            </a:r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Pp</a:t>
            </a:r>
            <a:r>
              <a:rPr lang="en-US" sz="9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12-22. [en línea]. Disponible en: 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https://cutt.ly/d6kuU5O</a:t>
            </a:r>
            <a:endParaRPr lang="en-US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McNeece J., y Sweedler, A. (2023). “Energy in the Mexico-Texas and Mexico-California Relationships”, </a:t>
            </a:r>
            <a:r>
              <a:rPr lang="en-US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The International Relations of </a:t>
            </a:r>
            <a:r>
              <a:rPr lang="en-US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Clifornia</a:t>
            </a:r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and Texas with Mexico and the world. Jorge A. Schiavon y Rafael Fernández de Castro (</a:t>
            </a:r>
            <a:r>
              <a:rPr lang="en-US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editores</a:t>
            </a:r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). Nueva York: Routledge. Pp. </a:t>
            </a:r>
          </a:p>
          <a:p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Mena Acosta, D. (2013). “Una aproximación al concepto de seguridad energética: su relación con la política energética de Chile”. </a:t>
            </a:r>
            <a:r>
              <a:rPr lang="es-MX" sz="9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Revista Encrucijada Americana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Año 6, (No.1). Pp. 65-77.</a:t>
            </a:r>
            <a:endParaRPr lang="en-US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Navarrete, J.E. (29 de mayo, 2008), “Seguridad energética, ¿para quién?”. 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https://cutt.ly/KwWqxklN</a:t>
            </a:r>
            <a:endParaRPr lang="es-MX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Pardo </a:t>
            </a:r>
            <a:r>
              <a:rPr lang="es-MX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Sauvageot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E. (2015). “¿Una superpotencia energética? Rusia entre Europa y los países de tránsito y la seguridad energética”. </a:t>
            </a:r>
            <a:r>
              <a:rPr lang="es-MX" sz="9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Relaciones Internacionales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No. 28. Pp. 201-211.</a:t>
            </a:r>
          </a:p>
          <a:p>
            <a:pPr algn="just"/>
            <a:r>
              <a:rPr lang="fr-FR" sz="9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Percebois</a:t>
            </a:r>
            <a:r>
              <a:rPr lang="fr-FR" sz="9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J. (2006). </a:t>
            </a:r>
            <a:r>
              <a:rPr lang="fr-FR" sz="900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Dépendance et vulnérabilité; deux façons connexes mais différentes d’aborder les risques énergétiques</a:t>
            </a:r>
            <a:r>
              <a:rPr lang="fr-FR" sz="9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 CREDEN: Université de Montpellier, France.</a:t>
            </a:r>
          </a:p>
          <a:p>
            <a:pPr algn="just"/>
            <a:r>
              <a:rPr lang="es-MX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Sweedler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A. (2022). “Problemas de energía en Baja California”. En </a:t>
            </a:r>
            <a:r>
              <a:rPr lang="es-MX" sz="9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CaliBaja</a:t>
            </a:r>
            <a:r>
              <a:rPr lang="es-MX" sz="9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Emergiendo más fuertes tras el COVID-19. Reporte 2020-2021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Rafael Fernández de Castro (et al), Editores. San Diego: UCSD-</a:t>
            </a:r>
            <a:r>
              <a:rPr lang="es-MX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School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MX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Global </a:t>
            </a:r>
            <a:r>
              <a:rPr lang="es-MX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Policy</a:t>
            </a:r>
            <a:r>
              <a:rPr lang="es-MX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s-MX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Strategy</a:t>
            </a:r>
            <a:endParaRPr lang="es-MX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936912-35D3-619F-72E4-1824935941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01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Contenido</a:t>
            </a:r>
            <a:endParaRPr sz="3600" dirty="0"/>
          </a:p>
        </p:txBody>
      </p:sp>
      <p:sp>
        <p:nvSpPr>
          <p:cNvPr id="470" name="Google Shape;470;p14"/>
          <p:cNvSpPr txBox="1"/>
          <p:nvPr/>
        </p:nvSpPr>
        <p:spPr>
          <a:xfrm>
            <a:off x="773723" y="968550"/>
            <a:ext cx="3215179" cy="282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2000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Objetivos del Desarrollo Sostenible. (Enfoque en #7)</a:t>
            </a:r>
          </a:p>
          <a:p>
            <a:pPr marL="228600" lvl="0" indent="-22860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200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22860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2000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Seguridad Energética.</a:t>
            </a:r>
          </a:p>
          <a:p>
            <a:pPr marL="228600" lvl="0" indent="-22860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200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22860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2000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Contexto de la región Cali-Baja</a:t>
            </a:r>
            <a:endParaRPr sz="200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1" name="Google Shape;471;p14"/>
          <p:cNvSpPr txBox="1"/>
          <p:nvPr/>
        </p:nvSpPr>
        <p:spPr>
          <a:xfrm>
            <a:off x="5082209" y="1166190"/>
            <a:ext cx="3215179" cy="282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Actores que participan.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00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 Obstáculos.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00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00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6. Comentarios finales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0DE6D-5EE0-31DC-EAF3-BF74807C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del Desarrollo Sostenible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1EFD7B-EC16-1FBC-D921-3AC23DE9B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¿Qué son los ODS?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3158A7-2671-4299-028E-93934F2BFC8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72563" y="1552950"/>
            <a:ext cx="3768052" cy="2665800"/>
          </a:xfrm>
        </p:spPr>
        <p:txBody>
          <a:bodyPr/>
          <a:lstStyle/>
          <a:p>
            <a:pPr algn="just"/>
            <a:r>
              <a:rPr lang="es-MX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ODS #7: garantizar el acceso a una energía asequible, fiable, sostenible y moderna para todos.</a:t>
            </a:r>
          </a:p>
          <a:p>
            <a:pPr algn="just"/>
            <a:endParaRPr lang="es-MX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es-MX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 ODS 7 remarca la necesidad establecer mecanismos de colaboración, en distintos niveles, para generar esfuerzos dirigidos a mejorar y salvaguardar la cuestión energética.</a:t>
            </a:r>
          </a:p>
          <a:p>
            <a:endParaRPr lang="es-MX" sz="14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542A49-A321-B56B-822D-BDAB8D7446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06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62C51-BAAA-8E15-EEA7-DF63E8F9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ODS 7: Garantizar el acceso a una energía asequible, fiable, sostenible y moderna para todos.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6C015D-DBCC-5520-7E8D-55DA0DFA0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700" y="1547446"/>
            <a:ext cx="6996600" cy="2807183"/>
          </a:xfrm>
        </p:spPr>
        <p:txBody>
          <a:bodyPr/>
          <a:lstStyle/>
          <a:p>
            <a:r>
              <a:rPr lang="es-MX" sz="1400" dirty="0"/>
              <a:t>7.1 Garantizar el acceso universal a servicios energéticos asequibles, fiables y modernos. </a:t>
            </a:r>
          </a:p>
          <a:p>
            <a:r>
              <a:rPr lang="es-MX" sz="1400" dirty="0"/>
              <a:t>7.2 Aumentar considerablemente la proporción de energía renovable en el conjunto de fuentes energéticas. </a:t>
            </a:r>
          </a:p>
          <a:p>
            <a:r>
              <a:rPr lang="es-MX" sz="1400" dirty="0"/>
              <a:t>7.3 Duplicar la tasa mundial de mejora de eficiencia energética. </a:t>
            </a:r>
          </a:p>
          <a:p>
            <a:r>
              <a:rPr lang="es-MX" sz="1400" dirty="0"/>
              <a:t>7.a Aumentar la cooperación internacional para facilitar el acceso a la investigación y la tecnología relativas a las energías limpias. </a:t>
            </a:r>
          </a:p>
          <a:p>
            <a:r>
              <a:rPr lang="es-MX" sz="1400" dirty="0"/>
              <a:t>7.b Ampliar la infraestructura y mejorar la tecnología para prestar servicios energéticos modernos y sostenibles para todos los países en desarrollo.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625D00-BC2B-A728-DF70-48BD2FECCC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74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DDB83-9CB6-45A9-7853-C47ACB48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00" y="310568"/>
            <a:ext cx="6996600" cy="715800"/>
          </a:xfrm>
        </p:spPr>
        <p:txBody>
          <a:bodyPr/>
          <a:lstStyle/>
          <a:p>
            <a:r>
              <a:rPr lang="es-MX" dirty="0"/>
              <a:t>Seguridad Energética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F1C199-A211-E2C4-4696-E6089082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354" y="1111887"/>
            <a:ext cx="8581292" cy="2919726"/>
          </a:xfrm>
        </p:spPr>
        <p:txBody>
          <a:bodyPr/>
          <a:lstStyle/>
          <a:p>
            <a:r>
              <a:rPr lang="es-MX" sz="1600" dirty="0">
                <a:latin typeface="Quattrocento Sans" panose="020B0502050000020003" pitchFamily="34" charset="0"/>
                <a:ea typeface="Calibri" panose="020F0502020204030204" pitchFamily="34" charset="0"/>
              </a:rPr>
              <a:t>L</a:t>
            </a:r>
            <a:r>
              <a:rPr lang="es-MX" sz="1600" dirty="0">
                <a:effectLst/>
                <a:latin typeface="Quattrocento Sans" panose="020B0502050000020003" pitchFamily="34" charset="0"/>
                <a:ea typeface="Calibri" panose="020F0502020204030204" pitchFamily="34" charset="0"/>
              </a:rPr>
              <a:t>a disponibilidad ininterrumpida de fuentes de energía a un precio asequible. (AIE, 2019).</a:t>
            </a:r>
            <a:endParaRPr lang="es-ES_tradnl" sz="1600" dirty="0">
              <a:latin typeface="Quattrocento Sans" panose="020B0502050000020003" pitchFamily="34" charset="0"/>
              <a:ea typeface="Calibri" panose="020F0502020204030204" pitchFamily="34" charset="0"/>
            </a:endParaRPr>
          </a:p>
          <a:p>
            <a:endParaRPr lang="es-MX" sz="1600" dirty="0"/>
          </a:p>
          <a:p>
            <a:pPr algn="just"/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La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capacidad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de un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país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para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satisfacer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la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demanda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nacional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de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energía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con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suficiencia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,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oportunidad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,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sustentabilidad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y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precios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adecuados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,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en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el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presente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y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hacia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 un </a:t>
            </a:r>
            <a:r>
              <a:rPr lang="en-US" sz="1600" dirty="0" err="1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futuro</a:t>
            </a:r>
            <a:r>
              <a:rPr lang="en-US" sz="1600" dirty="0">
                <a:effectLst/>
                <a:latin typeface="Quattrocento Sans" panose="020B0502050000020003" pitchFamily="34" charset="0"/>
                <a:ea typeface="Arial" panose="020B0604020202020204" pitchFamily="34" charset="0"/>
                <a:cs typeface="Frank Ruhl Libre" panose="00000500000000000000" pitchFamily="2" charset="-79"/>
              </a:rPr>
              <a:t>-. (Navarrete, 2008).</a:t>
            </a:r>
          </a:p>
          <a:p>
            <a:pPr algn="just"/>
            <a:endParaRPr lang="en-US" sz="1600" dirty="0">
              <a:latin typeface="Quattrocento Sans" panose="020B0502050000020003" pitchFamily="34" charset="0"/>
              <a:ea typeface="Arial" panose="020B0604020202020204" pitchFamily="34" charset="0"/>
              <a:cs typeface="Frank Ruhl Libre" panose="00000500000000000000" pitchFamily="2" charset="-79"/>
            </a:endParaRPr>
          </a:p>
          <a:p>
            <a:pPr algn="just"/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Departamento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de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Defensa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de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los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Estados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Unidos: “la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capacidad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para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evitar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el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impacto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adverso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de cortes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en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el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suministro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de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energía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causados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por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eventos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naturales,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accidentales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o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intencionales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que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afectan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los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sistemas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de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suministro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 y </a:t>
            </a:r>
            <a:r>
              <a:rPr lang="en-US" sz="1600" dirty="0" err="1">
                <a:latin typeface="Quattrocento Sans" panose="020B0502050000020003" pitchFamily="34" charset="0"/>
                <a:cs typeface="Frank Ruhl Libre" panose="00000500000000000000" pitchFamily="2" charset="-79"/>
              </a:rPr>
              <a:t>distribución</a:t>
            </a:r>
            <a:r>
              <a:rPr lang="en-US" sz="1600" dirty="0">
                <a:latin typeface="Quattrocento Sans" panose="020B0502050000020003" pitchFamily="34" charset="0"/>
                <a:cs typeface="Frank Ruhl Libre" panose="00000500000000000000" pitchFamily="2" charset="-79"/>
              </a:rPr>
              <a:t>”.</a:t>
            </a:r>
          </a:p>
          <a:p>
            <a:pPr algn="just"/>
            <a:endParaRPr lang="en-US" sz="1600" dirty="0">
              <a:effectLst/>
              <a:latin typeface="Quattrocento Sans" panose="020B0502050000020003" pitchFamily="34" charset="0"/>
              <a:ea typeface="Arial" panose="020B0604020202020204" pitchFamily="34" charset="0"/>
              <a:cs typeface="Frank Ruhl Libre" panose="00000500000000000000" pitchFamily="2" charset="-79"/>
            </a:endParaRPr>
          </a:p>
          <a:p>
            <a:endParaRPr lang="es-MX" sz="1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3D695B-3488-E1E3-A3D5-B58118213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76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A0437-9D50-FA0C-FD2D-C70B4BC3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Vulnerabilidad energética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A456BC-9B03-599A-3AB1-3D9C9313B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113" y="1540174"/>
            <a:ext cx="7909661" cy="2651997"/>
          </a:xfrm>
        </p:spPr>
        <p:txBody>
          <a:bodyPr/>
          <a:lstStyle/>
          <a:p>
            <a:pPr algn="just"/>
            <a:r>
              <a:rPr lang="es-MX" sz="1800" dirty="0"/>
              <a:t>Vulnerabilidad energética: </a:t>
            </a:r>
            <a:r>
              <a:rPr lang="en-US" sz="1800" dirty="0" err="1"/>
              <a:t>refiere</a:t>
            </a:r>
            <a:r>
              <a:rPr lang="en-US" sz="1800" dirty="0"/>
              <a:t> a la </a:t>
            </a:r>
            <a:r>
              <a:rPr lang="en-US" sz="1800" dirty="0" err="1"/>
              <a:t>situación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la que un </a:t>
            </a:r>
            <a:r>
              <a:rPr lang="en-US" sz="1800" dirty="0" err="1"/>
              <a:t>país</a:t>
            </a:r>
            <a:r>
              <a:rPr lang="en-US" sz="1800" dirty="0"/>
              <a:t> no es </a:t>
            </a:r>
            <a:r>
              <a:rPr lang="en-US" sz="1800" dirty="0" err="1"/>
              <a:t>capaz</a:t>
            </a:r>
            <a:r>
              <a:rPr lang="en-US" sz="1800" dirty="0"/>
              <a:t> de </a:t>
            </a:r>
            <a:r>
              <a:rPr lang="en-US" sz="1800" dirty="0" err="1"/>
              <a:t>tomar</a:t>
            </a:r>
            <a:r>
              <a:rPr lang="en-US" sz="1800" dirty="0"/>
              <a:t> </a:t>
            </a:r>
            <a:r>
              <a:rPr lang="en-US" sz="1800" dirty="0" err="1"/>
              <a:t>decisiones</a:t>
            </a:r>
            <a:r>
              <a:rPr lang="en-US" sz="1800" dirty="0"/>
              <a:t> de </a:t>
            </a:r>
            <a:r>
              <a:rPr lang="en-US" sz="1800" dirty="0" err="1"/>
              <a:t>política</a:t>
            </a:r>
            <a:r>
              <a:rPr lang="en-US" sz="1800" dirty="0"/>
              <a:t> </a:t>
            </a:r>
            <a:r>
              <a:rPr lang="en-US" sz="1800" dirty="0" err="1"/>
              <a:t>energética</a:t>
            </a:r>
            <a:r>
              <a:rPr lang="en-US" sz="1800" dirty="0"/>
              <a:t> de </a:t>
            </a:r>
            <a:r>
              <a:rPr lang="en-US" sz="1800" dirty="0" err="1"/>
              <a:t>manera</a:t>
            </a:r>
            <a:r>
              <a:rPr lang="en-US" sz="1800" dirty="0"/>
              <a:t> libre y </a:t>
            </a:r>
            <a:r>
              <a:rPr lang="en-US" sz="1800" dirty="0" err="1"/>
              <a:t>soberana</a:t>
            </a:r>
            <a:r>
              <a:rPr lang="en-US" sz="1800" dirty="0"/>
              <a:t> (</a:t>
            </a:r>
            <a:r>
              <a:rPr lang="en-US" sz="1800" dirty="0" err="1"/>
              <a:t>Percebois</a:t>
            </a:r>
            <a:r>
              <a:rPr lang="en-US" sz="1800" dirty="0"/>
              <a:t>, 2006). 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La </a:t>
            </a:r>
            <a:r>
              <a:rPr lang="en-US" sz="1800" dirty="0" err="1"/>
              <a:t>reducción</a:t>
            </a:r>
            <a:r>
              <a:rPr lang="en-US" sz="1800" dirty="0"/>
              <a:t> de </a:t>
            </a:r>
            <a:r>
              <a:rPr lang="en-US" sz="1800" dirty="0" err="1"/>
              <a:t>vulnerabilidad</a:t>
            </a:r>
            <a:r>
              <a:rPr lang="en-US" sz="1800" dirty="0"/>
              <a:t> </a:t>
            </a:r>
            <a:r>
              <a:rPr lang="en-US" sz="1800" dirty="0" err="1"/>
              <a:t>energética</a:t>
            </a:r>
            <a:r>
              <a:rPr lang="en-US" sz="1800" dirty="0"/>
              <a:t> </a:t>
            </a:r>
            <a:r>
              <a:rPr lang="en-US" sz="1800" dirty="0" err="1"/>
              <a:t>permite</a:t>
            </a:r>
            <a:r>
              <a:rPr lang="en-US" sz="1800" dirty="0"/>
              <a:t> que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países</a:t>
            </a:r>
            <a:r>
              <a:rPr lang="en-US" sz="1800" dirty="0"/>
              <a:t> </a:t>
            </a:r>
            <a:r>
              <a:rPr lang="en-US" sz="1800" dirty="0" err="1"/>
              <a:t>aumenten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soberanía</a:t>
            </a:r>
            <a:r>
              <a:rPr lang="en-US" sz="1800" dirty="0"/>
              <a:t> </a:t>
            </a:r>
            <a:r>
              <a:rPr lang="en-US" sz="1800" dirty="0" err="1"/>
              <a:t>energética</a:t>
            </a:r>
            <a:r>
              <a:rPr lang="en-US" sz="1800" dirty="0"/>
              <a:t>, </a:t>
            </a:r>
            <a:r>
              <a:rPr lang="en-US" sz="1800" dirty="0" err="1"/>
              <a:t>también</a:t>
            </a:r>
            <a:r>
              <a:rPr lang="en-US" sz="1800" dirty="0"/>
              <a:t> reduce </a:t>
            </a:r>
            <a:r>
              <a:rPr lang="en-US" sz="1800" dirty="0" err="1"/>
              <a:t>ciertas</a:t>
            </a:r>
            <a:r>
              <a:rPr lang="en-US" sz="1800" dirty="0"/>
              <a:t> </a:t>
            </a:r>
            <a:r>
              <a:rPr lang="en-US" sz="1800" dirty="0" err="1"/>
              <a:t>asimetrías</a:t>
            </a:r>
            <a:r>
              <a:rPr lang="en-US" sz="1800" dirty="0"/>
              <a:t> y </a:t>
            </a:r>
            <a:r>
              <a:rPr lang="en-US" sz="1800" dirty="0" err="1"/>
              <a:t>desigualdades</a:t>
            </a:r>
            <a:r>
              <a:rPr lang="en-US" sz="1800" dirty="0"/>
              <a:t> que </a:t>
            </a:r>
            <a:r>
              <a:rPr lang="en-US" sz="1800" dirty="0" err="1"/>
              <a:t>surgen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resultado</a:t>
            </a:r>
            <a:r>
              <a:rPr lang="en-US" sz="1800" dirty="0"/>
              <a:t> de la </a:t>
            </a:r>
            <a:r>
              <a:rPr lang="en-US" sz="1800" dirty="0" err="1"/>
              <a:t>posesión</a:t>
            </a:r>
            <a:r>
              <a:rPr lang="en-US" sz="1800" dirty="0"/>
              <a:t> o </a:t>
            </a:r>
            <a:r>
              <a:rPr lang="en-US" sz="1800" dirty="0" err="1"/>
              <a:t>capacidad</a:t>
            </a:r>
            <a:r>
              <a:rPr lang="en-US" sz="1800" dirty="0"/>
              <a:t> de </a:t>
            </a:r>
            <a:r>
              <a:rPr lang="en-US" sz="1800" dirty="0" err="1"/>
              <a:t>transformación</a:t>
            </a:r>
            <a:r>
              <a:rPr lang="en-US" sz="1800" dirty="0"/>
              <a:t> de </a:t>
            </a:r>
            <a:r>
              <a:rPr lang="en-US" sz="1800" dirty="0" err="1"/>
              <a:t>recursos</a:t>
            </a:r>
            <a:r>
              <a:rPr lang="en-US" sz="1800" dirty="0"/>
              <a:t> </a:t>
            </a:r>
            <a:r>
              <a:rPr lang="en-US" sz="1800" dirty="0" err="1"/>
              <a:t>energéticos</a:t>
            </a:r>
            <a:r>
              <a:rPr lang="en-US" sz="1800" dirty="0"/>
              <a:t>. </a:t>
            </a:r>
            <a:endParaRPr lang="es-MX" sz="1800" dirty="0"/>
          </a:p>
          <a:p>
            <a:endParaRPr lang="es-MX" sz="1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0E35FF-148B-F01B-90B2-B74826CE5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869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30255-540B-B67D-5D1A-1807C7B1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Contexto de la región Cali-Baja.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49DB4E-34BD-7CE5-459F-ED59D2773A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7</a:t>
            </a:fld>
            <a:endParaRPr lang="es-MX"/>
          </a:p>
        </p:txBody>
      </p:sp>
      <p:pic>
        <p:nvPicPr>
          <p:cNvPr id="5" name="Imagen 4" descr="La región de Cali Baja">
            <a:extLst>
              <a:ext uri="{FF2B5EF4-FFF2-40B4-BE49-F238E27FC236}">
                <a16:creationId xmlns:a16="http://schemas.microsoft.com/office/drawing/2014/main" id="{086E334D-7D63-A8FF-3184-D3127B3F9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" b="4477"/>
          <a:stretch/>
        </p:blipFill>
        <p:spPr bwMode="auto">
          <a:xfrm>
            <a:off x="5579746" y="1440355"/>
            <a:ext cx="2841120" cy="2497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500;p18">
            <a:extLst>
              <a:ext uri="{FF2B5EF4-FFF2-40B4-BE49-F238E27FC236}">
                <a16:creationId xmlns:a16="http://schemas.microsoft.com/office/drawing/2014/main" id="{4C2AF1D3-36B4-90DB-84BF-E23F846CE1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4447" y="1440470"/>
            <a:ext cx="4943671" cy="2773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MX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estructura energética de Baja California es diferente al resto de México. </a:t>
            </a:r>
          </a:p>
          <a:p>
            <a:pPr algn="l"/>
            <a:endParaRPr lang="es-MX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Funciona con una red independiente, separada del sistema de red principal del país.  </a:t>
            </a:r>
            <a:endParaRPr lang="es-MX" sz="1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/>
            <a:endParaRPr lang="es-MX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1400" dirty="0">
                <a:solidFill>
                  <a:srgbClr val="000000"/>
                </a:solidFill>
                <a:latin typeface="Roboto" panose="02000000000000000000" pitchFamily="2" charset="0"/>
              </a:rPr>
              <a:t>Está conectada con California.</a:t>
            </a:r>
            <a:endParaRPr lang="es-MX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s-MX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El estado depende en gran medida de la importación de energía de los EE.UU.</a:t>
            </a:r>
          </a:p>
          <a:p>
            <a:pPr marL="101600" indent="0"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5027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040763-6571-C18D-CC0C-2F19B673B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700" y="649649"/>
            <a:ext cx="6996600" cy="3243477"/>
          </a:xfrm>
        </p:spPr>
        <p:txBody>
          <a:bodyPr/>
          <a:lstStyle/>
          <a:p>
            <a:r>
              <a:rPr lang="es-MX" dirty="0"/>
              <a:t>Baja california enfrenta problemas de autoabastecimiento energético. </a:t>
            </a:r>
          </a:p>
          <a:p>
            <a:endParaRPr lang="es-MX" dirty="0"/>
          </a:p>
          <a:p>
            <a:pPr lvl="1"/>
            <a:r>
              <a:rPr lang="es-MX" sz="1400" dirty="0"/>
              <a:t>Electricidad: B.C. produce alrededor de 4,094MW, un cuarto de esa cantidad se destina a California, dejando alrededor de 3000 MW para uso de B.C., lo cual es insuficiente para satisfacer las necesidades energéticas en el Estado (</a:t>
            </a:r>
            <a:r>
              <a:rPr lang="es-MX" sz="1400" dirty="0" err="1"/>
              <a:t>McNeece</a:t>
            </a:r>
            <a:r>
              <a:rPr lang="es-MX" sz="1400" dirty="0"/>
              <a:t> y </a:t>
            </a:r>
            <a:r>
              <a:rPr lang="es-MX" sz="1400" dirty="0" err="1"/>
              <a:t>Sweedler</a:t>
            </a:r>
            <a:r>
              <a:rPr lang="es-MX" sz="1400" dirty="0"/>
              <a:t>, 2023).</a:t>
            </a:r>
          </a:p>
          <a:p>
            <a:pPr marL="101600" indent="0">
              <a:buNone/>
            </a:pPr>
            <a:endParaRPr lang="es-MX" sz="1600" dirty="0"/>
          </a:p>
          <a:p>
            <a:r>
              <a:rPr lang="es-MX" dirty="0"/>
              <a:t>El crecimiento demográfico que experimenta el estado de B.C. también impacta en el consumo de energía que cada vez aumenta más.</a:t>
            </a:r>
          </a:p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20E5F9-2302-CA8E-7B85-17F5FEE501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9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8BE71B7-3D49-AC14-8F2D-6C071EEF5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194353"/>
              </p:ext>
            </p:extLst>
          </p:nvPr>
        </p:nvGraphicFramePr>
        <p:xfrm>
          <a:off x="619991" y="761999"/>
          <a:ext cx="7904018" cy="304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84377A-5FDB-8383-FBD0-C0462E015F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7098638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C78D8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9756</TotalTime>
  <Words>1161</Words>
  <Application>Microsoft Office PowerPoint</Application>
  <PresentationFormat>Presentación en pantalla (16:9)</PresentationFormat>
  <Paragraphs>96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Oswald</vt:lpstr>
      <vt:lpstr>Quattrocento Sans</vt:lpstr>
      <vt:lpstr>Arial</vt:lpstr>
      <vt:lpstr>Source Sans Pro</vt:lpstr>
      <vt:lpstr>Roboto</vt:lpstr>
      <vt:lpstr>Quince template</vt:lpstr>
      <vt:lpstr>ODS 7 en la Cali-Baja: retos y oportunidades para la seguridad energética regional.</vt:lpstr>
      <vt:lpstr>Contenido</vt:lpstr>
      <vt:lpstr>Objetivos del Desarrollo Sostenible</vt:lpstr>
      <vt:lpstr>ODS 7: Garantizar el acceso a una energía asequible, fiable, sostenible y moderna para todos. </vt:lpstr>
      <vt:lpstr>Seguridad Energética</vt:lpstr>
      <vt:lpstr>Vulnerabilidad energética</vt:lpstr>
      <vt:lpstr>Contexto de la región Cali-Baja.</vt:lpstr>
      <vt:lpstr>Presentación de PowerPoint</vt:lpstr>
      <vt:lpstr>Presentación de PowerPoint</vt:lpstr>
      <vt:lpstr>Algunos actores relevantes en materia de cooperación energética en la región Cali-Baja.</vt:lpstr>
      <vt:lpstr>Obstáculos a enfrentar</vt:lpstr>
      <vt:lpstr>Comentarios finales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Esteban</dc:creator>
  <cp:lastModifiedBy>Raul Garcia Gordian</cp:lastModifiedBy>
  <cp:revision>13</cp:revision>
  <dcterms:modified xsi:type="dcterms:W3CDTF">2023-10-20T13:23:26Z</dcterms:modified>
</cp:coreProperties>
</file>