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7" r:id="rId3"/>
    <p:sldId id="298" r:id="rId4"/>
    <p:sldId id="299" r:id="rId5"/>
    <p:sldId id="301" r:id="rId6"/>
    <p:sldId id="302" r:id="rId7"/>
    <p:sldId id="303" r:id="rId8"/>
    <p:sldId id="304" r:id="rId9"/>
    <p:sldId id="305" r:id="rId10"/>
    <p:sldId id="300" r:id="rId1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6FF"/>
    <a:srgbClr val="FFE0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6" autoAdjust="0"/>
    <p:restoredTop sz="94284" autoAdjust="0"/>
  </p:normalViewPr>
  <p:slideViewPr>
    <p:cSldViewPr snapToObjects="1" showGuides="1">
      <p:cViewPr varScale="1">
        <p:scale>
          <a:sx n="107" d="100"/>
          <a:sy n="107" d="100"/>
        </p:scale>
        <p:origin x="704" y="160"/>
      </p:cViewPr>
      <p:guideLst>
        <p:guide orient="horz" pos="206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uario/Documents/6.%20INVESTIGACION/Art.%20Seguridad%20Alim%20y%20Mercados/Importaciones%20agroalimentari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uario/Documents/6.%20INVESTIGACION/Art.%20Seguridad%20Alim%20y%20Mercados/Valor%20IM%20de%20PPAles%20Prod%20Agricolas%202003-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Principales importaciones de Agrícolas y de Alimentos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2018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'Trade_Map_-_Lista_de_los_produc'!$B$9:$B$16</c:f>
              <c:strCache>
                <c:ptCount val="8"/>
                <c:pt idx="0">
                  <c:v>Cereales</c:v>
                </c:pt>
                <c:pt idx="1">
                  <c:v>Semillas y frutos oleaginosos; semillas y frutos diversos; plantas industriales o medicinales; ...</c:v>
                </c:pt>
                <c:pt idx="2">
                  <c:v>Carne y despojos comestibles</c:v>
                </c:pt>
                <c:pt idx="3">
                  <c:v>Leche y productos lácteos; huevos de ave; miel natural; productos comestibles de origen animal ...</c:v>
                </c:pt>
                <c:pt idx="4">
                  <c:v>Capítulo 15: grasas y aceites animales, vegetales o microbianos y sus productos de descenso; ...</c:v>
                </c:pt>
                <c:pt idx="5">
                  <c:v>Residuos y desperdicios de las industrias alimentarias; alimentos preparados para animales</c:v>
                </c:pt>
                <c:pt idx="6">
                  <c:v>Preparaciones alimenticias diversas</c:v>
                </c:pt>
                <c:pt idx="7">
                  <c:v>Otros</c:v>
                </c:pt>
              </c:strCache>
            </c:strRef>
          </c:cat>
          <c:val>
            <c:numRef>
              <c:f>'Trade_Map_-_Lista_de_los_produc'!$R$9:$R$16</c:f>
              <c:numCache>
                <c:formatCode>_-* #,##0_-;\-* #,##0_-;_-* "-"??_-;_-@_-</c:formatCode>
                <c:ptCount val="8"/>
                <c:pt idx="0">
                  <c:v>4963039</c:v>
                </c:pt>
                <c:pt idx="1">
                  <c:v>3475137</c:v>
                </c:pt>
                <c:pt idx="2">
                  <c:v>3878215</c:v>
                </c:pt>
                <c:pt idx="3">
                  <c:v>1786144</c:v>
                </c:pt>
                <c:pt idx="4">
                  <c:v>1262225</c:v>
                </c:pt>
                <c:pt idx="5">
                  <c:v>1597687</c:v>
                </c:pt>
                <c:pt idx="6">
                  <c:v>1430944</c:v>
                </c:pt>
                <c:pt idx="7">
                  <c:v>8745820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D-F54B-9ECC-DA1AE950EE4E}"/>
            </c:ext>
          </c:extLst>
        </c:ser>
        <c:ser>
          <c:idx val="1"/>
          <c:order val="1"/>
          <c:tx>
            <c:v>2020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'Trade_Map_-_Lista_de_los_produc'!$B$9:$B$16</c:f>
              <c:strCache>
                <c:ptCount val="8"/>
                <c:pt idx="0">
                  <c:v>Cereales</c:v>
                </c:pt>
                <c:pt idx="1">
                  <c:v>Semillas y frutos oleaginosos; semillas y frutos diversos; plantas industriales o medicinales; ...</c:v>
                </c:pt>
                <c:pt idx="2">
                  <c:v>Carne y despojos comestibles</c:v>
                </c:pt>
                <c:pt idx="3">
                  <c:v>Leche y productos lácteos; huevos de ave; miel natural; productos comestibles de origen animal ...</c:v>
                </c:pt>
                <c:pt idx="4">
                  <c:v>Capítulo 15: grasas y aceites animales, vegetales o microbianos y sus productos de descenso; ...</c:v>
                </c:pt>
                <c:pt idx="5">
                  <c:v>Residuos y desperdicios de las industrias alimentarias; alimentos preparados para animales</c:v>
                </c:pt>
                <c:pt idx="6">
                  <c:v>Preparaciones alimenticias diversas</c:v>
                </c:pt>
                <c:pt idx="7">
                  <c:v>Otros</c:v>
                </c:pt>
              </c:strCache>
            </c:strRef>
          </c:cat>
          <c:val>
            <c:numRef>
              <c:f>'Trade_Map_-_Lista_de_los_produc'!$T$9:$T$16</c:f>
              <c:numCache>
                <c:formatCode>_-* #,##0_-;\-* #,##0_-;_-* "-"??_-;_-@_-</c:formatCode>
                <c:ptCount val="8"/>
                <c:pt idx="0">
                  <c:v>4878964</c:v>
                </c:pt>
                <c:pt idx="1">
                  <c:v>3598287</c:v>
                </c:pt>
                <c:pt idx="2">
                  <c:v>3544072</c:v>
                </c:pt>
                <c:pt idx="3">
                  <c:v>1870595</c:v>
                </c:pt>
                <c:pt idx="4">
                  <c:v>1254032</c:v>
                </c:pt>
                <c:pt idx="5">
                  <c:v>1596839</c:v>
                </c:pt>
                <c:pt idx="6">
                  <c:v>1447550</c:v>
                </c:pt>
                <c:pt idx="7">
                  <c:v>7956847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D-F54B-9ECC-DA1AE950EE4E}"/>
            </c:ext>
          </c:extLst>
        </c:ser>
        <c:ser>
          <c:idx val="2"/>
          <c:order val="2"/>
          <c:tx>
            <c:v>2022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'Trade_Map_-_Lista_de_los_produc'!$B$9:$B$16</c:f>
              <c:strCache>
                <c:ptCount val="8"/>
                <c:pt idx="0">
                  <c:v>Cereales</c:v>
                </c:pt>
                <c:pt idx="1">
                  <c:v>Semillas y frutos oleaginosos; semillas y frutos diversos; plantas industriales o medicinales; ...</c:v>
                </c:pt>
                <c:pt idx="2">
                  <c:v>Carne y despojos comestibles</c:v>
                </c:pt>
                <c:pt idx="3">
                  <c:v>Leche y productos lácteos; huevos de ave; miel natural; productos comestibles de origen animal ...</c:v>
                </c:pt>
                <c:pt idx="4">
                  <c:v>Capítulo 15: grasas y aceites animales, vegetales o microbianos y sus productos de descenso; ...</c:v>
                </c:pt>
                <c:pt idx="5">
                  <c:v>Residuos y desperdicios de las industrias alimentarias; alimentos preparados para animales</c:v>
                </c:pt>
                <c:pt idx="6">
                  <c:v>Preparaciones alimenticias diversas</c:v>
                </c:pt>
                <c:pt idx="7">
                  <c:v>Otros</c:v>
                </c:pt>
              </c:strCache>
            </c:strRef>
          </c:cat>
          <c:val>
            <c:numRef>
              <c:f>'Trade_Map_-_Lista_de_los_produc'!$V$9:$V$16</c:f>
              <c:numCache>
                <c:formatCode>_-* #,##0_-;\-* #,##0_-;_-* "-"??_-;_-@_-</c:formatCode>
                <c:ptCount val="8"/>
                <c:pt idx="0">
                  <c:v>8886124</c:v>
                </c:pt>
                <c:pt idx="1">
                  <c:v>6244167</c:v>
                </c:pt>
                <c:pt idx="2">
                  <c:v>6007673</c:v>
                </c:pt>
                <c:pt idx="3">
                  <c:v>3078471</c:v>
                </c:pt>
                <c:pt idx="4">
                  <c:v>2509177</c:v>
                </c:pt>
                <c:pt idx="5">
                  <c:v>2401949</c:v>
                </c:pt>
                <c:pt idx="6">
                  <c:v>1914174</c:v>
                </c:pt>
                <c:pt idx="7">
                  <c:v>11309888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D-F54B-9ECC-DA1AE950E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494527"/>
        <c:axId val="572679359"/>
      </c:barChart>
      <c:catAx>
        <c:axId val="58449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72679359"/>
        <c:crosses val="autoZero"/>
        <c:auto val="1"/>
        <c:lblAlgn val="ctr"/>
        <c:lblOffset val="100"/>
        <c:noMultiLvlLbl val="0"/>
      </c:catAx>
      <c:valAx>
        <c:axId val="572679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8449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232469271706131"/>
          <c:y val="0.13293880051737045"/>
          <c:w val="0.20044902223375238"/>
          <c:h val="5.21121423222673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 b="1"/>
              <a:t>Valor de los</a:t>
            </a:r>
            <a:r>
              <a:rPr lang="es-MX" sz="1200" b="1" baseline="0"/>
              <a:t> </a:t>
            </a:r>
            <a:r>
              <a:rPr lang="es-MX" sz="1200" b="1"/>
              <a:t>principales productos agrícolas importados por México durante 2003-2022 en miles de USD</a:t>
            </a:r>
            <a:r>
              <a:rPr lang="es-MX" sz="1200" b="1" baseline="0"/>
              <a:t> y su</a:t>
            </a:r>
            <a:r>
              <a:rPr lang="es-MX" sz="1200" b="1"/>
              <a:t> relación porcentual a las</a:t>
            </a:r>
            <a:r>
              <a:rPr lang="es-MX" sz="1200" b="1" baseline="0"/>
              <a:t> importaciones totales</a:t>
            </a:r>
            <a:endParaRPr lang="es-MX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'Trade_Map_-_Lista_de_los_produc'!$B$19</c:f>
              <c:strCache>
                <c:ptCount val="1"/>
                <c:pt idx="0">
                  <c:v>Maíz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'Trade_Map_-_Lista_de_los_produc'!$C$15:$V$15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'Trade_Map_-_Lista_de_los_produc'!$C$19:$V$19</c:f>
              <c:numCache>
                <c:formatCode>_-* #,##0_-;\-* #,##0_-;_-* "-"??_-;_-@_-</c:formatCode>
                <c:ptCount val="20"/>
                <c:pt idx="0">
                  <c:v>728255</c:v>
                </c:pt>
                <c:pt idx="1">
                  <c:v>745120</c:v>
                </c:pt>
                <c:pt idx="2">
                  <c:v>714053</c:v>
                </c:pt>
                <c:pt idx="3">
                  <c:v>1138368</c:v>
                </c:pt>
                <c:pt idx="4">
                  <c:v>1554319</c:v>
                </c:pt>
                <c:pt idx="5">
                  <c:v>2391399</c:v>
                </c:pt>
                <c:pt idx="6">
                  <c:v>1436754</c:v>
                </c:pt>
                <c:pt idx="7">
                  <c:v>1583297</c:v>
                </c:pt>
                <c:pt idx="8">
                  <c:v>2989322</c:v>
                </c:pt>
                <c:pt idx="9">
                  <c:v>2996571</c:v>
                </c:pt>
                <c:pt idx="10">
                  <c:v>2053004</c:v>
                </c:pt>
                <c:pt idx="11">
                  <c:v>2392298</c:v>
                </c:pt>
                <c:pt idx="12">
                  <c:v>2458760</c:v>
                </c:pt>
                <c:pt idx="13">
                  <c:v>2689945</c:v>
                </c:pt>
                <c:pt idx="14">
                  <c:v>2851754</c:v>
                </c:pt>
                <c:pt idx="15">
                  <c:v>3289454</c:v>
                </c:pt>
                <c:pt idx="16">
                  <c:v>3190075</c:v>
                </c:pt>
                <c:pt idx="17">
                  <c:v>3089723</c:v>
                </c:pt>
                <c:pt idx="18">
                  <c:v>5123692</c:v>
                </c:pt>
                <c:pt idx="19">
                  <c:v>5436828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5-5840-B9F4-396234539A39}"/>
            </c:ext>
          </c:extLst>
        </c:ser>
        <c:ser>
          <c:idx val="4"/>
          <c:order val="1"/>
          <c:tx>
            <c:strRef>
              <c:f>'Trade_Map_-_Lista_de_los_produc'!$B$20</c:f>
              <c:strCache>
                <c:ptCount val="1"/>
                <c:pt idx="0">
                  <c:v>Soja, incluso quebrantadas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numRef>
              <c:f>'Trade_Map_-_Lista_de_los_produc'!$C$15:$V$15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'Trade_Map_-_Lista_de_los_produc'!$C$20:$V$20</c:f>
              <c:numCache>
                <c:formatCode>_-* #,##0_-;\-* #,##0_-;_-* "-"??_-;_-@_-</c:formatCode>
                <c:ptCount val="20"/>
                <c:pt idx="0">
                  <c:v>1068202</c:v>
                </c:pt>
                <c:pt idx="1">
                  <c:v>1107989</c:v>
                </c:pt>
                <c:pt idx="2">
                  <c:v>949967</c:v>
                </c:pt>
                <c:pt idx="3">
                  <c:v>926093</c:v>
                </c:pt>
                <c:pt idx="4">
                  <c:v>1176992</c:v>
                </c:pt>
                <c:pt idx="5">
                  <c:v>1800950</c:v>
                </c:pt>
                <c:pt idx="6">
                  <c:v>1419117</c:v>
                </c:pt>
                <c:pt idx="7">
                  <c:v>1591500</c:v>
                </c:pt>
                <c:pt idx="8">
                  <c:v>1762084</c:v>
                </c:pt>
                <c:pt idx="9">
                  <c:v>973348</c:v>
                </c:pt>
                <c:pt idx="10">
                  <c:v>2067132</c:v>
                </c:pt>
                <c:pt idx="11">
                  <c:v>2021246</c:v>
                </c:pt>
                <c:pt idx="12">
                  <c:v>1574227</c:v>
                </c:pt>
                <c:pt idx="13">
                  <c:v>1620224</c:v>
                </c:pt>
                <c:pt idx="14">
                  <c:v>1731805</c:v>
                </c:pt>
                <c:pt idx="15">
                  <c:v>2001519</c:v>
                </c:pt>
                <c:pt idx="16">
                  <c:v>1940412</c:v>
                </c:pt>
                <c:pt idx="17">
                  <c:v>2225842</c:v>
                </c:pt>
                <c:pt idx="18">
                  <c:v>2537823</c:v>
                </c:pt>
                <c:pt idx="19">
                  <c:v>2612669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85-5840-B9F4-396234539A39}"/>
            </c:ext>
          </c:extLst>
        </c:ser>
        <c:ser>
          <c:idx val="5"/>
          <c:order val="2"/>
          <c:tx>
            <c:strRef>
              <c:f>'Trade_Map_-_Lista_de_los_produc'!$B$21</c:f>
              <c:strCache>
                <c:ptCount val="1"/>
                <c:pt idx="0">
                  <c:v>Trigo y morcajo "tranquillón"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'Trade_Map_-_Lista_de_los_produc'!$C$15:$V$15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'Trade_Map_-_Lista_de_los_produc'!$C$21:$V$21</c:f>
              <c:numCache>
                <c:formatCode>_-* #,##0_-;\-* #,##0_-;_-* "-"??_-;_-@_-</c:formatCode>
                <c:ptCount val="20"/>
                <c:pt idx="0">
                  <c:v>565831</c:v>
                </c:pt>
                <c:pt idx="1">
                  <c:v>617764</c:v>
                </c:pt>
                <c:pt idx="2">
                  <c:v>612760</c:v>
                </c:pt>
                <c:pt idx="3">
                  <c:v>691113</c:v>
                </c:pt>
                <c:pt idx="4">
                  <c:v>856009</c:v>
                </c:pt>
                <c:pt idx="5">
                  <c:v>1246900</c:v>
                </c:pt>
                <c:pt idx="6">
                  <c:v>727949</c:v>
                </c:pt>
                <c:pt idx="7">
                  <c:v>847172</c:v>
                </c:pt>
                <c:pt idx="8">
                  <c:v>1321835</c:v>
                </c:pt>
                <c:pt idx="9">
                  <c:v>741551</c:v>
                </c:pt>
                <c:pt idx="10">
                  <c:v>1354472</c:v>
                </c:pt>
                <c:pt idx="11">
                  <c:v>1324234</c:v>
                </c:pt>
                <c:pt idx="12">
                  <c:v>1027975</c:v>
                </c:pt>
                <c:pt idx="13">
                  <c:v>986584</c:v>
                </c:pt>
                <c:pt idx="14">
                  <c:v>1085537</c:v>
                </c:pt>
                <c:pt idx="15">
                  <c:v>1169145</c:v>
                </c:pt>
                <c:pt idx="16">
                  <c:v>1128521</c:v>
                </c:pt>
                <c:pt idx="17">
                  <c:v>1085341</c:v>
                </c:pt>
                <c:pt idx="18">
                  <c:v>1370032</c:v>
                </c:pt>
                <c:pt idx="19">
                  <c:v>1548074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85-5840-B9F4-396234539A39}"/>
            </c:ext>
          </c:extLst>
        </c:ser>
        <c:ser>
          <c:idx val="6"/>
          <c:order val="3"/>
          <c:tx>
            <c:strRef>
              <c:f>'Trade_Map_-_Lista_de_los_produc'!$B$22</c:f>
              <c:strCache>
                <c:ptCount val="1"/>
                <c:pt idx="0">
                  <c:v>Arroz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'Trade_Map_-_Lista_de_los_produc'!$C$15:$V$15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'Trade_Map_-_Lista_de_los_produc'!$C$22:$V$22</c:f>
              <c:numCache>
                <c:formatCode>_-* #,##0_-;\-* #,##0_-;_-* "-"??_-;_-@_-</c:formatCode>
                <c:ptCount val="20"/>
                <c:pt idx="0">
                  <c:v>135402</c:v>
                </c:pt>
                <c:pt idx="1">
                  <c:v>184951</c:v>
                </c:pt>
                <c:pt idx="2">
                  <c:v>164643</c:v>
                </c:pt>
                <c:pt idx="3">
                  <c:v>203418</c:v>
                </c:pt>
                <c:pt idx="4">
                  <c:v>247755</c:v>
                </c:pt>
                <c:pt idx="5">
                  <c:v>370821</c:v>
                </c:pt>
                <c:pt idx="6">
                  <c:v>345413</c:v>
                </c:pt>
                <c:pt idx="7">
                  <c:v>320196</c:v>
                </c:pt>
                <c:pt idx="8">
                  <c:v>376804</c:v>
                </c:pt>
                <c:pt idx="9">
                  <c:v>369922</c:v>
                </c:pt>
                <c:pt idx="10">
                  <c:v>435527</c:v>
                </c:pt>
                <c:pt idx="11">
                  <c:v>381208</c:v>
                </c:pt>
                <c:pt idx="12">
                  <c:v>323432</c:v>
                </c:pt>
                <c:pt idx="13">
                  <c:v>322824</c:v>
                </c:pt>
                <c:pt idx="14">
                  <c:v>408081</c:v>
                </c:pt>
                <c:pt idx="15">
                  <c:v>386745</c:v>
                </c:pt>
                <c:pt idx="16">
                  <c:v>287445</c:v>
                </c:pt>
                <c:pt idx="17">
                  <c:v>447684</c:v>
                </c:pt>
                <c:pt idx="18">
                  <c:v>399153</c:v>
                </c:pt>
                <c:pt idx="19">
                  <c:v>430948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85-5840-B9F4-396234539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46569599"/>
        <c:axId val="547070687"/>
      </c:barChart>
      <c:lineChart>
        <c:grouping val="standard"/>
        <c:varyColors val="0"/>
        <c:ser>
          <c:idx val="0"/>
          <c:order val="4"/>
          <c:tx>
            <c:strRef>
              <c:f>'Trade_Map_-_Lista_de_los_produc'!$B$16</c:f>
              <c:strCache>
                <c:ptCount val="1"/>
                <c:pt idx="0">
                  <c:v>% de Importación de Ppales. Agrícolas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9.8400567403204423E-2"/>
                  <c:y val="-8.844290931265870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</c:trendlineLbl>
          </c:trendline>
          <c:cat>
            <c:numRef>
              <c:f>'Trade_Map_-_Lista_de_los_produc'!$C$15:$V$15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'Trade_Map_-_Lista_de_los_produc'!$C$16:$V$16</c:f>
              <c:numCache>
                <c:formatCode>0.0%</c:formatCode>
                <c:ptCount val="20"/>
                <c:pt idx="0">
                  <c:v>1.4645275289034258E-2</c:v>
                </c:pt>
                <c:pt idx="1">
                  <c:v>1.5572498428237339E-2</c:v>
                </c:pt>
                <c:pt idx="2">
                  <c:v>1.4315352158186119E-2</c:v>
                </c:pt>
                <c:pt idx="3">
                  <c:v>1.735013248964045E-2</c:v>
                </c:pt>
                <c:pt idx="4">
                  <c:v>2.2487069704043759E-2</c:v>
                </c:pt>
                <c:pt idx="5">
                  <c:v>3.4067508217016235E-2</c:v>
                </c:pt>
                <c:pt idx="6">
                  <c:v>2.3039167774927212E-2</c:v>
                </c:pt>
                <c:pt idx="7">
                  <c:v>2.5460406125423666E-2</c:v>
                </c:pt>
                <c:pt idx="8">
                  <c:v>3.782001955873586E-2</c:v>
                </c:pt>
                <c:pt idx="9">
                  <c:v>2.9794884349737705E-2</c:v>
                </c:pt>
                <c:pt idx="10">
                  <c:v>3.4654242147887239E-2</c:v>
                </c:pt>
                <c:pt idx="11">
                  <c:v>3.587884583745244E-2</c:v>
                </c:pt>
                <c:pt idx="12">
                  <c:v>3.1571545065490245E-2</c:v>
                </c:pt>
                <c:pt idx="13">
                  <c:v>3.2950547174759585E-2</c:v>
                </c:pt>
                <c:pt idx="14">
                  <c:v>3.5633697594652396E-2</c:v>
                </c:pt>
                <c:pt idx="15">
                  <c:v>4.0146773018790549E-2</c:v>
                </c:pt>
                <c:pt idx="16">
                  <c:v>3.8385310567654186E-2</c:v>
                </c:pt>
                <c:pt idx="17">
                  <c:v>4.0156899331673317E-2</c:v>
                </c:pt>
                <c:pt idx="18">
                  <c:v>5.5297173655776091E-2</c:v>
                </c:pt>
                <c:pt idx="19">
                  <c:v>5.8802502110474296E-2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85-5840-B9F4-396234539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0731183"/>
        <c:axId val="571457119"/>
      </c:lineChart>
      <c:catAx>
        <c:axId val="54656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47070687"/>
        <c:crosses val="autoZero"/>
        <c:auto val="1"/>
        <c:lblAlgn val="ctr"/>
        <c:lblOffset val="100"/>
        <c:noMultiLvlLbl val="0"/>
      </c:catAx>
      <c:valAx>
        <c:axId val="547070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46569599"/>
        <c:crosses val="autoZero"/>
        <c:crossBetween val="between"/>
      </c:valAx>
      <c:valAx>
        <c:axId val="571457119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70731183"/>
        <c:crosses val="max"/>
        <c:crossBetween val="between"/>
      </c:valAx>
      <c:catAx>
        <c:axId val="57073118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14571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21T02:02:01.474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0 1006 24575,'6'-27'0,"2"0"0,5 0 0,1-8 0,6 6 0,-3-23 0,10 12 0,-10-14 0,13 0 0,-14 15 0,7-14 0,-2 16 0,-5 0 0,5 2 0,-8 8 0,-5 0 0,4 0 0,-5 0 0,7-7 0,0 5 0,0-6 0,0 8 0,0-8 0,-1 6 0,2-6 0,-8 14 0,5-4 0,-5 11 0,0-4 0,-1 6 0,-6 0 0,5 0 0,-4 0 0,-1 10 0,-6 4 0,-6 10 0,5 0 0,-4-6 0,5 5 0,-1-4 0,-4 5 0,5 0 0,-7 0 0,1 0 0,-6 0 0,9 1 0,-8-1 0,10 0 0,6-5 0,2-7 0,11-7 0,0 1 0,1-5 0,-1 4 0,0-5 0,6 0 0,-4-1 0,5 1 0,-1-1 0,-4 1 0,5-1 0,-7 6 0,-6-3 0,0 14 0,-6 4 0,0 5 0,0 13 0,0-6 0,0 7 0,0-7 0,0 6 0,0-13 0,0 6 0,0-7 0,-6-5 0,5-2 0,-4-5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21T02:02:04.354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1 628 24575,'13'-20'0,"6"3"0,4-26 0,-1 14 0,4-6 0,-3 0 0,-1-2 0,-1 0 0,-7-6 0,6 14 0,-4-5 0,-3 13 0,-1-4 0,-4 5 0,-1-7 0,5 0 0,-5 6 0,6-4 0,0 5 0,0-1 0,-6 2 0,4 7 0,-10 0 0,10 6 0,-10-5 0,-1 10 0,-13 1 0,-1 2 0,-4 9 0,-1-3 0,5 4 0,-4-5 0,6 4 0,-7-4 0,5 5 0,-4-4 0,16-3 0,4-5 0,10-5 0,6-3 0,3 1 0,-6-4 0,2 4 0,-10 1 0,5 0 0,-6 1 0,5 4 0,-10 1 0,5 6 0,-6 13 0,5-5 0,-4 11 0,11-5 0,-5 7 0,6-6 0,-6-3 0,-1-11 0,-6-2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21T02:02:06.906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1 641 24575,'13'-19'0,"5"-1"0,3-7 0,6 0 0,-5-8 0,4 6 0,-5-6 0,8 0 0,-9 13 0,-5-12 0,2 14 0,-2-7 0,12 0 0,-6 0 0,5 0 0,-5 0 0,14-1 0,-6 0 0,6 0 0,-8 1 0,0 6 0,-6-4 0,-2 10 0,-12-3 0,4 11 0,-15 2 0,2 5 0,-10 0 0,0 0 0,-7 6 0,-1 1 0,0 1 0,-6 4 0,13-6 0,-13 8 0,13-7 0,-6 4 0,7-4 0,0 5 0,0 0 0,0-6 0,11 0 0,2-6 0,11 0 0,0 0 0,7 0 0,-6-6 0,13-1 0,-6-6 0,0 6 0,6-5 0,-13 10 0,6-9 0,-12 15 0,-2-3 0,-5 11 0,0 0 0,0 7 0,-5-5 0,3 11 0,-3-11 0,5 11 0,0-5 0,0 7 0,0-6 0,0-3 0,0-6 0,-5-5 0,3-2 0,-3-5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DC0F2-6D20-0446-9244-643F62EE2E86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E7A9-2551-FD4F-849E-5DC50AA9840D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534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sz="2000" dirty="0">
                <a:latin typeface="Century Gothic"/>
                <a:cs typeface="Century Gothic"/>
              </a:rPr>
              <a:t>Para</a:t>
            </a:r>
            <a:r>
              <a:rPr lang="es-ES_tradnl" sz="2000" baseline="0" dirty="0">
                <a:latin typeface="Century Gothic"/>
                <a:cs typeface="Century Gothic"/>
              </a:rPr>
              <a:t> México la Alianza del Pacífico presenta oportunidades reales de:</a:t>
            </a:r>
          </a:p>
          <a:p>
            <a:endParaRPr lang="es-ES_tradnl" sz="2000" baseline="0" dirty="0">
              <a:latin typeface="Century Gothic"/>
              <a:cs typeface="Century Gothic"/>
            </a:endParaRPr>
          </a:p>
          <a:p>
            <a:pPr marL="457200" indent="-457200">
              <a:buAutoNum type="arabicParenR"/>
            </a:pPr>
            <a:r>
              <a:rPr lang="es-ES_tradnl" sz="2000" baseline="0" dirty="0">
                <a:latin typeface="Century Gothic"/>
                <a:cs typeface="Century Gothic"/>
              </a:rPr>
              <a:t>Diversificar sus relaciones comerciales con tres socios con los que culturalmente se entiende muy bien en el ámbito de negocios, puesto que ya existe tratados comerciales y flujos comerciales y de inversión con un crecimiento exponencial en la última década.</a:t>
            </a:r>
          </a:p>
          <a:p>
            <a:pPr marL="457200" indent="-457200">
              <a:buAutoNum type="arabicParenR"/>
            </a:pPr>
            <a:r>
              <a:rPr lang="es-ES_tradnl" sz="2000" baseline="0" dirty="0">
                <a:latin typeface="Century Gothic"/>
                <a:cs typeface="Century Gothic"/>
              </a:rPr>
              <a:t>Por el liderazgo frente a un nuevo modelo de integración, frente a sistemas viejos y agotados como el CAN y el MERCOSUR de América Latina</a:t>
            </a:r>
          </a:p>
          <a:p>
            <a:pPr marL="457200" indent="-457200">
              <a:buAutoNum type="arabicParenR"/>
            </a:pPr>
            <a:r>
              <a:rPr lang="es-ES_tradnl" sz="2000" dirty="0">
                <a:latin typeface="Century Gothic"/>
                <a:cs typeface="Century Gothic"/>
              </a:rPr>
              <a:t>Por que estaría comerciando</a:t>
            </a:r>
            <a:r>
              <a:rPr lang="es-ES_tradnl" sz="2000" baseline="0" dirty="0">
                <a:latin typeface="Century Gothic"/>
                <a:cs typeface="Century Gothic"/>
              </a:rPr>
              <a:t> con países de renta media, es decir más iguales.</a:t>
            </a:r>
          </a:p>
          <a:p>
            <a:pPr marL="457200" indent="-457200">
              <a:buNone/>
            </a:pPr>
            <a:endParaRPr lang="es-ES_tradnl" sz="2000" baseline="0" dirty="0">
              <a:latin typeface="Century Gothic"/>
              <a:cs typeface="Century Gothic"/>
            </a:endParaRPr>
          </a:p>
          <a:p>
            <a:pPr marL="457200" indent="-457200">
              <a:buNone/>
            </a:pPr>
            <a:r>
              <a:rPr lang="es-ES_tradnl" sz="2000" baseline="0" dirty="0">
                <a:latin typeface="Century Gothic"/>
                <a:cs typeface="Century Gothic"/>
              </a:rPr>
              <a:t>Instrumentos: Acuerdo Marco y su Protocolo comercial</a:t>
            </a:r>
          </a:p>
          <a:p>
            <a:pPr marL="457200" indent="-457200">
              <a:buNone/>
            </a:pPr>
            <a:endParaRPr lang="es-ES_tradnl" sz="2000" dirty="0">
              <a:latin typeface="Century Gothic"/>
              <a:cs typeface="Century Gothic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9E7A9-2551-FD4F-849E-5DC50AA9840D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558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833901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40233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5094" y="76200"/>
            <a:ext cx="506506" cy="365125"/>
          </a:xfrm>
        </p:spPr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40233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5094" y="76200"/>
            <a:ext cx="506506" cy="365125"/>
          </a:xfrm>
        </p:spPr>
        <p:txBody>
          <a:bodyPr/>
          <a:lstStyle>
            <a:lvl1pPr>
              <a:defRPr sz="18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361016"/>
            <a:ext cx="685800" cy="365125"/>
          </a:xfrm>
        </p:spPr>
        <p:txBody>
          <a:bodyPr/>
          <a:lstStyle>
            <a:lvl1pPr>
              <a:defRPr sz="18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61294" y="76200"/>
            <a:ext cx="506506" cy="365125"/>
          </a:xfrm>
        </p:spPr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6835" y="76200"/>
            <a:ext cx="694765" cy="365125"/>
          </a:xfrm>
        </p:spPr>
        <p:txBody>
          <a:bodyPr/>
          <a:lstStyle>
            <a:lvl1pPr>
              <a:defRPr sz="18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696201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209800"/>
            <a:ext cx="7696201" cy="391636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5094" y="152400"/>
            <a:ext cx="506506" cy="365125"/>
          </a:xfrm>
        </p:spPr>
        <p:txBody>
          <a:bodyPr/>
          <a:lstStyle>
            <a:lvl1pPr>
              <a:defRPr sz="18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6508377" cy="936104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800"/>
            <a:ext cx="8075241" cy="44973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0"/>
            <a:ext cx="838200" cy="365125"/>
          </a:xfrm>
        </p:spPr>
        <p:txBody>
          <a:bodyPr/>
          <a:lstStyle>
            <a:lvl1pPr>
              <a:defRPr sz="20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Abril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609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1914208"/>
            <a:ext cx="6508377" cy="42119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>
            <a:lvl1pPr>
              <a:defRPr sz="18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791788" cy="365125"/>
          </a:xfrm>
        </p:spPr>
        <p:txBody>
          <a:bodyPr/>
          <a:lstStyle>
            <a:lvl1pPr>
              <a:defRPr sz="1800"/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E6928E9-4FA2-8541-94E0-DD002D6707F0}" type="datetimeFigureOut">
              <a:rPr lang="es-ES_tradnl" smtClean="0"/>
              <a:pPr/>
              <a:t>21/10/23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66C4A1AE-1AB6-BB47-9CA0-4B71EEC58E05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626350" y="361016"/>
            <a:ext cx="1136650" cy="5176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96238" y="0"/>
            <a:ext cx="5620071" cy="3388454"/>
          </a:xfrm>
        </p:spPr>
        <p:txBody>
          <a:bodyPr>
            <a:noAutofit/>
          </a:bodyPr>
          <a:lstStyle/>
          <a:p>
            <a:r>
              <a:rPr lang="es-ES_tradnl" sz="2800" dirty="0">
                <a:solidFill>
                  <a:schemeClr val="bg1"/>
                </a:solidFill>
              </a:rPr>
              <a:t>La Seguridad Agroalimentaria y energética de México en el Marco de las Contingencias de la Economía Mundial</a:t>
            </a:r>
            <a:br>
              <a:rPr lang="es-ES_tradnl" sz="3200" dirty="0">
                <a:solidFill>
                  <a:schemeClr val="accent2">
                    <a:lumMod val="90000"/>
                    <a:lumOff val="10000"/>
                  </a:schemeClr>
                </a:solidFill>
              </a:rPr>
            </a:br>
            <a:endParaRPr lang="es-ES_tradnl" sz="3200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96238" y="5013176"/>
            <a:ext cx="5457918" cy="792088"/>
          </a:xfrm>
        </p:spPr>
        <p:txBody>
          <a:bodyPr>
            <a:noAutofit/>
          </a:bodyPr>
          <a:lstStyle/>
          <a:p>
            <a:r>
              <a:rPr lang="es-ES_tradnl" sz="1400" dirty="0"/>
              <a:t>Dra. Luz Alicia Jiménez Portugal</a:t>
            </a:r>
          </a:p>
          <a:p>
            <a:r>
              <a:rPr lang="es-ES_tradnl" sz="1400" dirty="0"/>
              <a:t>Dr. Jorge Antonio Mejía Rodríguez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50" y="478324"/>
            <a:ext cx="2508249" cy="11423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12" y="4777395"/>
            <a:ext cx="933450" cy="1263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FED15-B932-C983-590F-D9D6280D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743C10-7881-AC94-0740-63DD443CB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>
                <a:effectLst/>
                <a:latin typeface="Helvetica" pitchFamily="2" charset="0"/>
              </a:rPr>
              <a:t>A cuatro años de su implementación, SEGALMEX, exhibe resultados modestos, puesto que la superficie cosechada de los productos objetivo (arroz, frijol, maíz, trigo) solo se ha incrementado en 8.6% en conjunto. </a:t>
            </a:r>
          </a:p>
          <a:p>
            <a:r>
              <a:rPr lang="es-MX" dirty="0">
                <a:effectLst/>
                <a:latin typeface="Helvetica" pitchFamily="2" charset="0"/>
              </a:rPr>
              <a:t>2021, la balanza comercial mexicana registró una disminución de más del 40%, y </a:t>
            </a:r>
          </a:p>
          <a:p>
            <a:r>
              <a:rPr lang="es-MX" dirty="0">
                <a:latin typeface="Helvetica" pitchFamily="2" charset="0"/>
              </a:rPr>
              <a:t>L</a:t>
            </a:r>
            <a:r>
              <a:rPr lang="es-MX" dirty="0">
                <a:effectLst/>
                <a:latin typeface="Helvetica" pitchFamily="2" charset="0"/>
              </a:rPr>
              <a:t>as importaciones de granos básicos </a:t>
            </a:r>
            <a:r>
              <a:rPr lang="es-MX" b="1" dirty="0">
                <a:effectLst/>
                <a:latin typeface="Helvetica" pitchFamily="2" charset="0"/>
              </a:rPr>
              <a:t>prácticamente se duplicaron</a:t>
            </a:r>
            <a:r>
              <a:rPr lang="es-MX" dirty="0">
                <a:effectLst/>
                <a:latin typeface="Helvetica" pitchFamily="2" charset="0"/>
              </a:rPr>
              <a:t>, alcanzando sus máximos históricos (GCMA, 2022)</a:t>
            </a:r>
          </a:p>
          <a:p>
            <a:r>
              <a:rPr lang="es-MX" dirty="0">
                <a:latin typeface="Helvetica" pitchFamily="2" charset="0"/>
              </a:rPr>
              <a:t>Aunado al escandalo nacional al no comprobar mas de 15 mil millones de pesos </a:t>
            </a:r>
          </a:p>
          <a:p>
            <a:r>
              <a:rPr lang="es-MX" dirty="0">
                <a:latin typeface="Helvetica" pitchFamily="2" charset="0"/>
              </a:rPr>
              <a:t>C</a:t>
            </a:r>
            <a:r>
              <a:rPr lang="es-MX" dirty="0">
                <a:effectLst/>
                <a:latin typeface="Helvetica" pitchFamily="2" charset="0"/>
              </a:rPr>
              <a:t>reciente inflación en los precios de los alimentos y la dependencia de los granos básicos.</a:t>
            </a:r>
          </a:p>
          <a:p>
            <a:r>
              <a:rPr lang="es-MX" dirty="0">
                <a:effectLst/>
                <a:latin typeface="Helvetica" pitchFamily="2" charset="0"/>
              </a:rPr>
              <a:t>Coyunturalmente, la pandemia de COVID-19 y la invasión de Rusia a Ucrania han provocado graves afectaciones a las cadenas productivas y al suministro de insumos como los fertilizantes.</a:t>
            </a:r>
          </a:p>
          <a:p>
            <a:r>
              <a:rPr lang="es-MX" dirty="0">
                <a:latin typeface="Helvetica" pitchFamily="2" charset="0"/>
              </a:rPr>
              <a:t>El tema de la Guerra Israel Palestina, vuelve a tener repercusiones en el precio de los energéticos y los fertilizantes son un subproducto de la producción petrolera.</a:t>
            </a:r>
            <a:endParaRPr lang="es-MX" dirty="0">
              <a:effectLst/>
              <a:latin typeface="Helvetica" pitchFamily="2" charset="0"/>
            </a:endParaRPr>
          </a:p>
          <a:p>
            <a:endParaRPr lang="es-MX" dirty="0">
              <a:effectLst/>
              <a:latin typeface="Helvetica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243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6508377" cy="576064"/>
          </a:xfrm>
        </p:spPr>
        <p:txBody>
          <a:bodyPr/>
          <a:lstStyle/>
          <a:p>
            <a:r>
              <a:rPr lang="es-ES_tradnl" sz="2400" dirty="0"/>
              <a:t>Introducción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199" y="1556792"/>
            <a:ext cx="8075241" cy="489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_tradnl" dirty="0"/>
              <a:t>Los modelos clásicos del comercio internacional describen que en competencia perfecta la apertura comercial de una economía, a corto plazo, favorecerá aquellos sectores que:</a:t>
            </a:r>
          </a:p>
          <a:p>
            <a:pPr marL="457200" indent="-457200">
              <a:buAutoNum type="arabicParenR"/>
            </a:pPr>
            <a:r>
              <a:rPr lang="es-ES_tradnl" dirty="0"/>
              <a:t>Poseen una ventaja comparativa, por que son más productivos, que otro país</a:t>
            </a:r>
          </a:p>
          <a:p>
            <a:pPr marL="457200" indent="-457200">
              <a:buAutoNum type="arabicParenR"/>
            </a:pPr>
            <a:r>
              <a:rPr lang="es-ES_tradnl" dirty="0"/>
              <a:t>Porque están mejor dotados proporcionalmente de los factores que se utilizan intensamente en la producción de un bien</a:t>
            </a:r>
          </a:p>
          <a:p>
            <a:pPr marL="457200" indent="-457200">
              <a:buAutoNum type="arabicParenR"/>
            </a:pPr>
            <a:r>
              <a:rPr lang="es-ES_tradnl" dirty="0"/>
              <a:t>Porque pueden ajustarse las industrias a la posibilidad de expansión de factores de producción que más se requieren y aprovechar dicha ventaja.</a:t>
            </a:r>
          </a:p>
          <a:p>
            <a:pPr marL="457200" indent="-457200">
              <a:buAutoNum type="arabicParenR"/>
            </a:pPr>
            <a:r>
              <a:rPr lang="es-ES_tradnl" dirty="0"/>
              <a:t>Sin embargo, si bien, un sector se verá beneficiado de la apertura comercial, otro quedará en desventaja, ya que los recursos o factores para la producción se vuelven más demandados por el sector con ventaja comparativa y esto contrae los otros sectores, los créditos van orientados a favorecer el sector exportador y los sectores productivos con </a:t>
            </a:r>
            <a:r>
              <a:rPr lang="es-ES_tradnl" dirty="0" err="1"/>
              <a:t>vocacionamiento</a:t>
            </a:r>
            <a:r>
              <a:rPr lang="es-ES_tradnl" dirty="0"/>
              <a:t> al mercado doméstico quedan desamparados a corto plazo.</a:t>
            </a:r>
          </a:p>
          <a:p>
            <a:pPr marL="457200" indent="-457200">
              <a:buAutoNum type="arabicParenR"/>
            </a:pPr>
            <a:r>
              <a:rPr lang="es-ES_tradnl" dirty="0"/>
              <a:t>A largo plazo ( y no se conoce que tan largo sea), los sectores productivos tienen un reajuste, los precios de los bienes vuelven a un nuevo equilibrio, los productores capaces de enfrentar la competencia (los menos) prevalecen en el mercado, los precios bajos favorecen al consumidor y los productos mejoran en calidad al volverse más competitivas las empresas</a:t>
            </a:r>
          </a:p>
          <a:p>
            <a:pPr marL="457200" indent="-457200">
              <a:buAutoNum type="arabicParenR"/>
            </a:pPr>
            <a:r>
              <a:rPr lang="es-ES_tradnl" dirty="0"/>
              <a:t>El calculo económico es correcto, pero no así el costo social que conlleva para los productores que pierden su fuente de riqueza.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29EB0-04A2-D73F-A338-233034B7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>
                <a:latin typeface="+mn-lt"/>
              </a:rPr>
              <a:t>L</a:t>
            </a:r>
            <a:r>
              <a:rPr lang="es-MX" sz="2400" dirty="0">
                <a:effectLst/>
                <a:latin typeface="+mn-lt"/>
              </a:rPr>
              <a:t>a erosión de la soberanía alimentaria mexicana</a:t>
            </a:r>
            <a:endParaRPr lang="es-MX" sz="24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1CC22-E448-AE0E-B052-C431A30E5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/>
              <a:t>En el proceso de la apertura comercial iniciada desde los años 80´s, el campo mexicano inició su reconfiguración, se busco cultivos que tuvieran un mayor precio en el mercado, principalmente el de los EUA.</a:t>
            </a:r>
          </a:p>
          <a:p>
            <a:r>
              <a:rPr lang="es-MX" dirty="0"/>
              <a:t>La reconfiguración de cultivos llegó a cautivar las esperanzas del nuevo productor- La meta: producir cultivos más rentables y orientados a las exportación y así brindarle a los trabajadores del campo mejores salarios. </a:t>
            </a:r>
          </a:p>
          <a:p>
            <a:r>
              <a:rPr lang="es-MX" dirty="0"/>
              <a:t>Se olvidó que poco más del 90% de la producción agrícola mexicana estaba atomizada en parcelas de &lt; 10 has (producción de maíz y frijol). basada en una población rural que tiene conocimientos ancestrales de cómo producir los cultivos básicos y tradicionales de la dieta mexicana; para ellos dificilmente la reconfiguración a cultivos fue posible debido a la gran inversión requerida para la producción de hortalizas y frutales que requieren cambios tecnológicos e inversión.</a:t>
            </a:r>
          </a:p>
          <a:p>
            <a:r>
              <a:rPr lang="es-MX" dirty="0"/>
              <a:t>Además el programa de asistencia tecnologíca rural se cerró. Así como el acceso a los apoyos para el campo BANRURAL, Fertimex se vendió, Almacenes Generales de Depósito, AGANSA, CONASUPO, entre otras.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455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299DC-421E-4A37-A563-0EF985E9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4664"/>
            <a:ext cx="6508377" cy="648072"/>
          </a:xfrm>
        </p:spPr>
        <p:txBody>
          <a:bodyPr/>
          <a:lstStyle/>
          <a:p>
            <a:r>
              <a:rPr lang="es-MX" sz="2400" dirty="0"/>
              <a:t>La Soberania y Seguridad Alimentaria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4CB754-0B70-BCAB-55D9-B67E4C86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12776"/>
            <a:ext cx="8219257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b="1" dirty="0"/>
              <a:t>¿Que es Soberanía Alimentaria?</a:t>
            </a:r>
          </a:p>
          <a:p>
            <a:r>
              <a:rPr lang="es-MX" dirty="0"/>
              <a:t>Es la autodeterminación de los pueblos a definir cuanto producen y que producen</a:t>
            </a:r>
          </a:p>
          <a:p>
            <a:r>
              <a:rPr lang="es-MX" dirty="0"/>
              <a:t>Una alternativa para disminuir la dependencia alimentaria</a:t>
            </a:r>
          </a:p>
          <a:p>
            <a:r>
              <a:rPr lang="es-MX" dirty="0"/>
              <a:t>Definir que tipo de alimentos producir que correspondan a la dieta tradicional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/>
              <a:t>¿Que es Seguridad Alimentaria?</a:t>
            </a:r>
          </a:p>
          <a:p>
            <a:r>
              <a:rPr lang="es-MX" dirty="0">
                <a:latin typeface="+mj-lt"/>
              </a:rPr>
              <a:t>Este término fue acuñado por la FAO en 1996, para orientar las políticas públicas de lo Global a lo Local </a:t>
            </a:r>
          </a:p>
          <a:p>
            <a:r>
              <a:rPr lang="es-MX" dirty="0">
                <a:latin typeface="+mj-lt"/>
              </a:rPr>
              <a:t>La S</a:t>
            </a:r>
            <a:r>
              <a:rPr lang="es-MX" dirty="0">
                <a:effectLst/>
                <a:latin typeface="+mj-lt"/>
              </a:rPr>
              <a:t>eguridad alimentaria existe cuando todas las personas tienen en todo momento acceso físico y económico a suficientes alimentos inocuos y nutritivos para satisfacer sus necesidades alimenticias y sus preferencias en cuanto a los alimentos a fin de llevar una vida activa y sana.</a:t>
            </a:r>
          </a:p>
          <a:p>
            <a:r>
              <a:rPr lang="es-MX" dirty="0">
                <a:latin typeface="+mj-lt"/>
              </a:rPr>
              <a:t>La seguridad alimentaria, implica en cierta manera algo de soberanía, pero también se entiende la posibilidad de que el comercio internacional coadyuve a complementar las demandas de alimento y así hacer frente a crisis alimentarias por eventos naturales o geopolíticos en los que los alimentos sean insuficientes.</a:t>
            </a:r>
            <a:endParaRPr lang="es-MX" dirty="0">
              <a:effectLst/>
              <a:latin typeface="+mj-lt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97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AC752-BB30-0406-14CE-DB402F40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+mn-lt"/>
              </a:rPr>
              <a:t>E</a:t>
            </a:r>
            <a:r>
              <a:rPr lang="es-MX" sz="2800" dirty="0">
                <a:effectLst/>
                <a:latin typeface="+mn-lt"/>
              </a:rPr>
              <a:t>rosión paulatina de la soberanía alimentaria mexicana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4BCE36-BCB6-492E-6B53-5FE0719EC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México dejó de decidir por sí mismo qué era lo que le convenía en materia de</a:t>
            </a:r>
            <a:r>
              <a:rPr lang="es-MX" sz="1800" kern="1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agricultura y alimentación y entregó esas decisiones a los mercados internacionales </a:t>
            </a:r>
          </a:p>
          <a:p>
            <a:r>
              <a:rPr lang="es-MX" sz="1800" kern="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 mercado de cereales actualmente esta dominado por </a:t>
            </a:r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las grandes corporaciones transnacionales estadounidenses </a:t>
            </a:r>
          </a:p>
          <a:p>
            <a:pPr marL="0" indent="0">
              <a:buNone/>
            </a:pPr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¿un interés</a:t>
            </a:r>
            <a:r>
              <a:rPr lang="es-MX" sz="1800" kern="1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hegemónico de EUA sobre nuestra economía?</a:t>
            </a:r>
          </a:p>
          <a:p>
            <a:pPr marL="0" indent="0">
              <a:buNone/>
            </a:pPr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¿sobre nuestra geopolítica?</a:t>
            </a:r>
            <a:r>
              <a:rPr lang="es-MX" sz="1800" kern="1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MX" sz="1800" kern="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 hecho es que México paso de ser un exportador neto de cereales a un país completamente dependiente en estos granos</a:t>
            </a:r>
          </a:p>
          <a:p>
            <a:r>
              <a:rPr lang="es-MX" sz="1800" kern="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Para algunos es delicado, ya que se trata de </a:t>
            </a:r>
            <a:r>
              <a:rPr lang="es-MX" sz="1800" kern="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s-MX" sz="18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hemos perdido la soberanía alimentaria</a:t>
            </a:r>
            <a:endParaRPr lang="es-MX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17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74DE6-FF2C-82B4-8ECE-BBB3A47F6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556792"/>
            <a:ext cx="6508377" cy="936104"/>
          </a:xfrm>
        </p:spPr>
        <p:txBody>
          <a:bodyPr/>
          <a:lstStyle/>
          <a:p>
            <a:r>
              <a:rPr lang="es-MX" sz="2400" dirty="0"/>
              <a:t>Sin embargo, la vocación agrícola del país prevalece en Hortalizas y Frutas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D95A88-A925-838F-B3FC-FF117AB04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3429000"/>
            <a:ext cx="8075241" cy="2520280"/>
          </a:xfrm>
        </p:spPr>
        <p:txBody>
          <a:bodyPr/>
          <a:lstStyle/>
          <a:p>
            <a:r>
              <a:rPr lang="es-MX" dirty="0"/>
              <a:t>A pesar del desmantelamiento de las estructuras y organizaciones de apoyo al campo agrícola, los productores mexicanos han probado que es posible la reconversión del campo.</a:t>
            </a:r>
          </a:p>
        </p:txBody>
      </p:sp>
    </p:spTree>
    <p:extLst>
      <p:ext uri="{BB962C8B-B14F-4D97-AF65-F5344CB8AC3E}">
        <p14:creationId xmlns:p14="http://schemas.microsoft.com/office/powerpoint/2010/main" val="295198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D483F-0E00-F51E-DEBB-A24F9FF3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/>
              <a:t>En los últimos tres años las importaciones agroalimentarias se han casi duplicado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27641CE-209B-65BC-A655-DFF149354F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812269"/>
              </p:ext>
            </p:extLst>
          </p:nvPr>
        </p:nvGraphicFramePr>
        <p:xfrm>
          <a:off x="457200" y="1628775"/>
          <a:ext cx="8075613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EBD9E726-3F85-1825-0F76-B409B6E41BA1}"/>
                  </a:ext>
                </a:extLst>
              </p14:cNvPr>
              <p14:cNvContentPartPr/>
              <p14:nvPr/>
            </p14:nvContentPartPr>
            <p14:xfrm>
              <a:off x="1601963" y="2977689"/>
              <a:ext cx="172080" cy="36216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EBD9E726-3F85-1825-0F76-B409B6E41B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7643" y="2973369"/>
                <a:ext cx="180720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5EC68EFE-F397-9B30-3305-E42C418406C9}"/>
                  </a:ext>
                </a:extLst>
              </p14:cNvPr>
              <p14:cNvContentPartPr/>
              <p14:nvPr/>
            </p14:nvContentPartPr>
            <p14:xfrm>
              <a:off x="2472443" y="3416529"/>
              <a:ext cx="132120" cy="226080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5EC68EFE-F397-9B30-3305-E42C418406C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8123" y="3412209"/>
                <a:ext cx="1407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3EAA1579-EEF7-E11C-AB3C-A5E6D8C6C5A2}"/>
                  </a:ext>
                </a:extLst>
              </p14:cNvPr>
              <p14:cNvContentPartPr/>
              <p14:nvPr/>
            </p14:nvContentPartPr>
            <p14:xfrm>
              <a:off x="3437603" y="3406089"/>
              <a:ext cx="198360" cy="230760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3EAA1579-EEF7-E11C-AB3C-A5E6D8C6C5A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33283" y="3401769"/>
                <a:ext cx="207000" cy="23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25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79E7A-73C1-012A-BFD7-0463F6F14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/>
              <a:t>México es cada vez más dependiente de los productos básicos de nuestra dieta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678E812-4161-CC81-704F-32896531C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075613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89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610C2AA-004E-2AD8-8794-C0160D7F93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468" y="836712"/>
            <a:ext cx="7307076" cy="528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35741"/>
      </p:ext>
    </p:extLst>
  </p:cSld>
  <p:clrMapOvr>
    <a:masterClrMapping/>
  </p:clrMapOvr>
</p:sld>
</file>

<file path=ppt/theme/theme1.xml><?xml version="1.0" encoding="utf-8"?>
<a:theme xmlns:a="http://schemas.openxmlformats.org/drawingml/2006/main" name="Conferencias RIDG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Conferencias RIDG</Template>
  <TotalTime>4731</TotalTime>
  <Words>1100</Words>
  <Application>Microsoft Macintosh PowerPoint</Application>
  <PresentationFormat>Presentación en pantalla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Helvetica</vt:lpstr>
      <vt:lpstr>Wingdings 2</vt:lpstr>
      <vt:lpstr>Conferencias RIDG</vt:lpstr>
      <vt:lpstr>La Seguridad Agroalimentaria y energética de México en el Marco de las Contingencias de la Economía Mundial </vt:lpstr>
      <vt:lpstr>Introducción</vt:lpstr>
      <vt:lpstr>La erosión de la soberanía alimentaria mexicana</vt:lpstr>
      <vt:lpstr>La Soberania y Seguridad Alimentaria</vt:lpstr>
      <vt:lpstr>Erosión paulatina de la soberanía alimentaria mexicana</vt:lpstr>
      <vt:lpstr>Sin embargo, la vocación agrícola del país prevalece en Hortalizas y Frutas</vt:lpstr>
      <vt:lpstr>En los últimos tres años las importaciones agroalimentarias se han casi duplicado</vt:lpstr>
      <vt:lpstr>México es cada vez más dependiente de los productos básicos de nuestra dieta</vt:lpstr>
      <vt:lpstr>Presentación de PowerPoint</vt:lpstr>
      <vt:lpstr>Conclusiones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los Efectos de la Volatilidad de los Precios del Mercado del Soya en los Países de la Alianza Pacífico durante período (2008-2010)</dc:title>
  <dc:creator>Martha Estela</dc:creator>
  <cp:lastModifiedBy>Microsoft Office User</cp:lastModifiedBy>
  <cp:revision>86</cp:revision>
  <dcterms:created xsi:type="dcterms:W3CDTF">2015-04-23T03:33:10Z</dcterms:created>
  <dcterms:modified xsi:type="dcterms:W3CDTF">2023-10-21T07:08:42Z</dcterms:modified>
</cp:coreProperties>
</file>