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6" r:id="rId1"/>
  </p:sldMasterIdLst>
  <p:sldIdLst>
    <p:sldId id="256" r:id="rId2"/>
    <p:sldId id="257" r:id="rId3"/>
    <p:sldId id="258" r:id="rId4"/>
    <p:sldId id="259" r:id="rId5"/>
    <p:sldId id="260" r:id="rId6"/>
    <p:sldId id="261" r:id="rId7"/>
    <p:sldId id="306" r:id="rId8"/>
    <p:sldId id="307"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77"/>
    <p:restoredTop sz="94673"/>
  </p:normalViewPr>
  <p:slideViewPr>
    <p:cSldViewPr snapToGrid="0">
      <p:cViewPr varScale="1">
        <p:scale>
          <a:sx n="107" d="100"/>
          <a:sy n="107" d="100"/>
        </p:scale>
        <p:origin x="11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82762"/>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s-MX"/>
              <a:t>Haz clic para modificar el estilo de título del patrón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000" b="1">
                <a:solidFill>
                  <a:schemeClr val="accent2">
                    <a:lumMod val="7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MX"/>
              <a:t>Haz clic para editar el estilo de subtítulo del patrón</a:t>
            </a:r>
            <a:endParaRPr lang="en-US" dirty="0"/>
          </a:p>
        </p:txBody>
      </p:sp>
      <p:sp>
        <p:nvSpPr>
          <p:cNvPr id="4" name="Date Placeholder 3"/>
          <p:cNvSpPr>
            <a:spLocks noGrp="1"/>
          </p:cNvSpPr>
          <p:nvPr>
            <p:ph type="dt" sz="half" idx="10"/>
          </p:nvPr>
        </p:nvSpPr>
        <p:spPr/>
        <p:txBody>
          <a:bodyPr/>
          <a:lstStyle/>
          <a:p>
            <a:fld id="{5D51C540-0A23-6649-B9F8-41FFBF9A0939}" type="datetimeFigureOut">
              <a:rPr lang="es-MX" smtClean="0"/>
              <a:t>21/10/23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ABBD38AB-6F8F-254A-A3D5-113F6057F91C}" type="slidenum">
              <a:rPr lang="es-MX" smtClean="0"/>
              <a:t>‹Nº›</a:t>
            </a:fld>
            <a:endParaRPr lang="es-MX"/>
          </a:p>
        </p:txBody>
      </p:sp>
    </p:spTree>
    <p:extLst>
      <p:ext uri="{BB962C8B-B14F-4D97-AF65-F5344CB8AC3E}">
        <p14:creationId xmlns:p14="http://schemas.microsoft.com/office/powerpoint/2010/main" val="3024427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4" name="Date Placeholder 3"/>
          <p:cNvSpPr>
            <a:spLocks noGrp="1"/>
          </p:cNvSpPr>
          <p:nvPr>
            <p:ph type="dt" sz="half" idx="10"/>
          </p:nvPr>
        </p:nvSpPr>
        <p:spPr/>
        <p:txBody>
          <a:bodyPr/>
          <a:lstStyle/>
          <a:p>
            <a:fld id="{5D51C540-0A23-6649-B9F8-41FFBF9A0939}" type="datetimeFigureOut">
              <a:rPr lang="es-MX" smtClean="0"/>
              <a:t>21/10/23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BBD38AB-6F8F-254A-A3D5-113F6057F91C}" type="slidenum">
              <a:rPr lang="es-MX" smtClean="0"/>
              <a:t>‹Nº›</a:t>
            </a:fld>
            <a:endParaRPr lang="es-MX"/>
          </a:p>
        </p:txBody>
      </p:sp>
    </p:spTree>
    <p:extLst>
      <p:ext uri="{BB962C8B-B14F-4D97-AF65-F5344CB8AC3E}">
        <p14:creationId xmlns:p14="http://schemas.microsoft.com/office/powerpoint/2010/main" val="374352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5D51C540-0A23-6649-B9F8-41FFBF9A0939}" type="datetimeFigureOut">
              <a:rPr lang="es-MX" smtClean="0"/>
              <a:t>21/10/23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BBD38AB-6F8F-254A-A3D5-113F6057F91C}" type="slidenum">
              <a:rPr lang="es-MX" smtClean="0"/>
              <a:t>‹Nº›</a:t>
            </a:fld>
            <a:endParaRPr lang="es-MX"/>
          </a:p>
        </p:txBody>
      </p:sp>
    </p:spTree>
    <p:extLst>
      <p:ext uri="{BB962C8B-B14F-4D97-AF65-F5344CB8AC3E}">
        <p14:creationId xmlns:p14="http://schemas.microsoft.com/office/powerpoint/2010/main" val="2864708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5D51C540-0A23-6649-B9F8-41FFBF9A0939}" type="datetimeFigureOut">
              <a:rPr lang="es-MX" smtClean="0"/>
              <a:t>21/10/23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BBD38AB-6F8F-254A-A3D5-113F6057F91C}" type="slidenum">
              <a:rPr lang="es-MX" smtClean="0"/>
              <a:t>‹Nº›</a:t>
            </a:fld>
            <a:endParaRPr lang="es-MX"/>
          </a:p>
        </p:txBody>
      </p:sp>
    </p:spTree>
    <p:extLst>
      <p:ext uri="{BB962C8B-B14F-4D97-AF65-F5344CB8AC3E}">
        <p14:creationId xmlns:p14="http://schemas.microsoft.com/office/powerpoint/2010/main" val="1206605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b="1">
                <a:solidFill>
                  <a:schemeClr val="accent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a:xfrm>
            <a:off x="8593667" y="6272784"/>
            <a:ext cx="2644309" cy="365125"/>
          </a:xfrm>
        </p:spPr>
        <p:txBody>
          <a:bodyPr/>
          <a:lstStyle>
            <a:lvl1pPr>
              <a:defRPr>
                <a:solidFill>
                  <a:schemeClr val="accent2">
                    <a:lumMod val="50000"/>
                  </a:schemeClr>
                </a:solidFill>
              </a:defRPr>
            </a:lvl1pPr>
          </a:lstStyle>
          <a:p>
            <a:fld id="{5D51C540-0A23-6649-B9F8-41FFBF9A0939}" type="datetimeFigureOut">
              <a:rPr lang="es-MX" smtClean="0"/>
              <a:t>21/10/23</a:t>
            </a:fld>
            <a:endParaRPr lang="es-MX"/>
          </a:p>
        </p:txBody>
      </p:sp>
      <p:sp>
        <p:nvSpPr>
          <p:cNvPr id="5" name="Footer Placeholder 4"/>
          <p:cNvSpPr>
            <a:spLocks noGrp="1"/>
          </p:cNvSpPr>
          <p:nvPr>
            <p:ph type="ftr" sz="quarter" idx="11"/>
          </p:nvPr>
        </p:nvSpPr>
        <p:spPr>
          <a:xfrm>
            <a:off x="2182708" y="6272784"/>
            <a:ext cx="6327648" cy="365125"/>
          </a:xfrm>
        </p:spPr>
        <p:txBody>
          <a:bodyPr/>
          <a:lstStyle>
            <a:lvl1pPr>
              <a:defRPr>
                <a:solidFill>
                  <a:schemeClr val="accent2">
                    <a:lumMod val="50000"/>
                  </a:schemeClr>
                </a:solidFill>
              </a:defRPr>
            </a:lvl1pPr>
          </a:lstStyle>
          <a:p>
            <a:endParaRPr lang="es-MX"/>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ABBD38AB-6F8F-254A-A3D5-113F6057F91C}" type="slidenum">
              <a:rPr lang="es-MX" smtClean="0"/>
              <a:t>‹Nº›</a:t>
            </a:fld>
            <a:endParaRPr lang="es-MX"/>
          </a:p>
        </p:txBody>
      </p:sp>
    </p:spTree>
    <p:extLst>
      <p:ext uri="{BB962C8B-B14F-4D97-AF65-F5344CB8AC3E}">
        <p14:creationId xmlns:p14="http://schemas.microsoft.com/office/powerpoint/2010/main" val="3442732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Date Placeholder 4"/>
          <p:cNvSpPr>
            <a:spLocks noGrp="1"/>
          </p:cNvSpPr>
          <p:nvPr>
            <p:ph type="dt" sz="half" idx="10"/>
          </p:nvPr>
        </p:nvSpPr>
        <p:spPr/>
        <p:txBody>
          <a:bodyPr/>
          <a:lstStyle/>
          <a:p>
            <a:fld id="{5D51C540-0A23-6649-B9F8-41FFBF9A0939}" type="datetimeFigureOut">
              <a:rPr lang="es-MX" smtClean="0"/>
              <a:t>21/10/23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BBD38AB-6F8F-254A-A3D5-113F6057F91C}" type="slidenum">
              <a:rPr lang="es-MX" smtClean="0"/>
              <a:t>‹Nº›</a:t>
            </a:fld>
            <a:endParaRPr lang="es-MX"/>
          </a:p>
        </p:txBody>
      </p:sp>
    </p:spTree>
    <p:extLst>
      <p:ext uri="{BB962C8B-B14F-4D97-AF65-F5344CB8AC3E}">
        <p14:creationId xmlns:p14="http://schemas.microsoft.com/office/powerpoint/2010/main" val="2805016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7" name="Date Placeholder 6"/>
          <p:cNvSpPr>
            <a:spLocks noGrp="1"/>
          </p:cNvSpPr>
          <p:nvPr>
            <p:ph type="dt" sz="half" idx="10"/>
          </p:nvPr>
        </p:nvSpPr>
        <p:spPr/>
        <p:txBody>
          <a:bodyPr/>
          <a:lstStyle/>
          <a:p>
            <a:fld id="{5D51C540-0A23-6649-B9F8-41FFBF9A0939}" type="datetimeFigureOut">
              <a:rPr lang="es-MX" smtClean="0"/>
              <a:t>21/10/23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ABBD38AB-6F8F-254A-A3D5-113F6057F91C}" type="slidenum">
              <a:rPr lang="es-MX" smtClean="0"/>
              <a:t>‹Nº›</a:t>
            </a:fld>
            <a:endParaRPr lang="es-MX"/>
          </a:p>
        </p:txBody>
      </p:sp>
      <p:sp>
        <p:nvSpPr>
          <p:cNvPr id="10" name="Title 9"/>
          <p:cNvSpPr>
            <a:spLocks noGrp="1"/>
          </p:cNvSpPr>
          <p:nvPr>
            <p:ph type="title"/>
          </p:nvPr>
        </p:nvSpPr>
        <p:spPr/>
        <p:txBody>
          <a:bodyPr/>
          <a:lstStyle/>
          <a:p>
            <a:r>
              <a:rPr lang="es-MX"/>
              <a:t>Haz clic para modificar el estilo de título del patrón</a:t>
            </a:r>
            <a:endParaRPr lang="en-US" dirty="0"/>
          </a:p>
        </p:txBody>
      </p:sp>
    </p:spTree>
    <p:extLst>
      <p:ext uri="{BB962C8B-B14F-4D97-AF65-F5344CB8AC3E}">
        <p14:creationId xmlns:p14="http://schemas.microsoft.com/office/powerpoint/2010/main" val="3687163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D51C540-0A23-6649-B9F8-41FFBF9A0939}" type="datetimeFigureOut">
              <a:rPr lang="es-MX" smtClean="0"/>
              <a:t>21/10/23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ABBD38AB-6F8F-254A-A3D5-113F6057F91C}" type="slidenum">
              <a:rPr lang="es-MX" smtClean="0"/>
              <a:t>‹Nº›</a:t>
            </a:fld>
            <a:endParaRPr lang="es-MX"/>
          </a:p>
        </p:txBody>
      </p:sp>
      <p:sp>
        <p:nvSpPr>
          <p:cNvPr id="6" name="Title 5"/>
          <p:cNvSpPr>
            <a:spLocks noGrp="1"/>
          </p:cNvSpPr>
          <p:nvPr>
            <p:ph type="title"/>
          </p:nvPr>
        </p:nvSpPr>
        <p:spPr/>
        <p:txBody>
          <a:bodyPr/>
          <a:lstStyle/>
          <a:p>
            <a:r>
              <a:rPr lang="es-MX"/>
              <a:t>Haz clic para modificar el estilo de título del patrón</a:t>
            </a:r>
            <a:endParaRPr lang="en-US"/>
          </a:p>
        </p:txBody>
      </p:sp>
    </p:spTree>
    <p:extLst>
      <p:ext uri="{BB962C8B-B14F-4D97-AF65-F5344CB8AC3E}">
        <p14:creationId xmlns:p14="http://schemas.microsoft.com/office/powerpoint/2010/main" val="3476399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51C540-0A23-6649-B9F8-41FFBF9A0939}" type="datetimeFigureOut">
              <a:rPr lang="es-MX" smtClean="0"/>
              <a:t>21/10/23</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ABBD38AB-6F8F-254A-A3D5-113F6057F91C}" type="slidenum">
              <a:rPr lang="es-MX" smtClean="0"/>
              <a:t>‹Nº›</a:t>
            </a:fld>
            <a:endParaRPr lang="es-MX"/>
          </a:p>
        </p:txBody>
      </p:sp>
    </p:spTree>
    <p:extLst>
      <p:ext uri="{BB962C8B-B14F-4D97-AF65-F5344CB8AC3E}">
        <p14:creationId xmlns:p14="http://schemas.microsoft.com/office/powerpoint/2010/main" val="2026018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MX"/>
              <a:t>Haz clic para modificar el estilo de título del patrón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5D51C540-0A23-6649-B9F8-41FFBF9A0939}" type="datetimeFigureOut">
              <a:rPr lang="es-MX" smtClean="0"/>
              <a:t>21/10/23</a:t>
            </a:fld>
            <a:endParaRPr lang="es-MX"/>
          </a:p>
        </p:txBody>
      </p:sp>
      <p:sp>
        <p:nvSpPr>
          <p:cNvPr id="6" name="Footer Placeholder 5"/>
          <p:cNvSpPr>
            <a:spLocks noGrp="1"/>
          </p:cNvSpPr>
          <p:nvPr>
            <p:ph type="ftr" sz="quarter" idx="11"/>
          </p:nvPr>
        </p:nvSpPr>
        <p:spPr/>
        <p:txBody>
          <a:bodyPr/>
          <a:lstStyle/>
          <a:p>
            <a:endParaRPr lang="es-MX"/>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ABBD38AB-6F8F-254A-A3D5-113F6057F91C}" type="slidenum">
              <a:rPr lang="es-MX" smtClean="0"/>
              <a:t>‹Nº›</a:t>
            </a:fld>
            <a:endParaRPr lang="es-MX"/>
          </a:p>
        </p:txBody>
      </p:sp>
    </p:spTree>
    <p:extLst>
      <p:ext uri="{BB962C8B-B14F-4D97-AF65-F5344CB8AC3E}">
        <p14:creationId xmlns:p14="http://schemas.microsoft.com/office/powerpoint/2010/main" val="4171244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MX"/>
              <a:t>Haz clic para modificar el estilo de título del patrón</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lvl1pPr>
              <a:defRPr>
                <a:solidFill>
                  <a:schemeClr val="accent2">
                    <a:lumMod val="75000"/>
                  </a:schemeClr>
                </a:solidFill>
              </a:defRPr>
            </a:lvl1pPr>
          </a:lstStyle>
          <a:p>
            <a:fld id="{5D51C540-0A23-6649-B9F8-41FFBF9A0939}" type="datetimeFigureOut">
              <a:rPr lang="es-MX" smtClean="0"/>
              <a:t>21/10/23</a:t>
            </a:fld>
            <a:endParaRPr lang="es-MX"/>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ABBD38AB-6F8F-254A-A3D5-113F6057F91C}" type="slidenum">
              <a:rPr lang="es-MX" smtClean="0"/>
              <a:t>‹Nº›</a:t>
            </a:fld>
            <a:endParaRPr lang="es-MX"/>
          </a:p>
        </p:txBody>
      </p:sp>
    </p:spTree>
    <p:extLst>
      <p:ext uri="{BB962C8B-B14F-4D97-AF65-F5344CB8AC3E}">
        <p14:creationId xmlns:p14="http://schemas.microsoft.com/office/powerpoint/2010/main" val="2280477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accent2">
                    <a:lumMod val="50000"/>
                  </a:schemeClr>
                </a:solidFill>
              </a:defRPr>
            </a:lvl1pPr>
          </a:lstStyle>
          <a:p>
            <a:fld id="{5D51C540-0A23-6649-B9F8-41FFBF9A0939}" type="datetimeFigureOut">
              <a:rPr lang="es-MX" smtClean="0"/>
              <a:t>21/10/23</a:t>
            </a:fld>
            <a:endParaRPr lang="es-MX"/>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accent2">
                    <a:lumMod val="50000"/>
                  </a:schemeClr>
                </a:solidFill>
              </a:defRPr>
            </a:lvl1pPr>
          </a:lstStyle>
          <a:p>
            <a:endParaRPr lang="es-MX"/>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2">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ABBD38AB-6F8F-254A-A3D5-113F6057F91C}" type="slidenum">
              <a:rPr lang="es-MX" smtClean="0"/>
              <a:t>‹Nº›</a:t>
            </a:fld>
            <a:endParaRPr lang="es-MX"/>
          </a:p>
        </p:txBody>
      </p:sp>
    </p:spTree>
    <p:extLst>
      <p:ext uri="{BB962C8B-B14F-4D97-AF65-F5344CB8AC3E}">
        <p14:creationId xmlns:p14="http://schemas.microsoft.com/office/powerpoint/2010/main" val="329634613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https://www.eleconomista.com.mx/export/sites/eleconomista/img/2023/07/11/pp3_110723w.jpg_1415483403.jpg" TargetMode="External"/><Relationship Id="rId3" Type="http://schemas.openxmlformats.org/officeDocument/2006/relationships/image" Target="../media/image10.jpeg"/><Relationship Id="rId7"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https://www.eleconomista.com.mx/export/sites/eleconomista/img/2023/07/11/pp2_110723w.jpg_1368640988.jpg" TargetMode="External"/><Relationship Id="rId5" Type="http://schemas.openxmlformats.org/officeDocument/2006/relationships/image" Target="../media/image11.jpeg"/><Relationship Id="rId4" Type="http://schemas.openxmlformats.org/officeDocument/2006/relationships/image" Target="https://www.eleconomista.com.mx/__export/1689057398846/sites/eleconomista/img/2023/07/11/pp1_110723w.jpg_47180018.jp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eleconomista.com.mx/economia/Hacienda-otorgara-estimulos-fiscales-a-empresas-para-impulsar-el-nearshoring-20231011-0054.html"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eleconomista.com.mx/empresas/Estados-Unidos-el-principal-destino-de-las-exportaciones-de-Mexico-20210323-0073.html"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https://www.eleconomista.com.mx/__export/1687936061291/sites/eleconomista/img/2023/06/28/nearshoring_280623w.jpg_705321616.jp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eleconomista.com.mx/empresas/Estados-Unidos-y-China-llevan-a-America-su-guerra-comercial-20210914-0022.html"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294A75-D4BE-0BB9-B081-756FD1A3F170}"/>
              </a:ext>
            </a:extLst>
          </p:cNvPr>
          <p:cNvSpPr>
            <a:spLocks noGrp="1"/>
          </p:cNvSpPr>
          <p:nvPr>
            <p:ph type="ctrTitle"/>
          </p:nvPr>
        </p:nvSpPr>
        <p:spPr>
          <a:xfrm>
            <a:off x="1832344" y="2294862"/>
            <a:ext cx="9144000" cy="1134138"/>
          </a:xfrm>
        </p:spPr>
        <p:txBody>
          <a:bodyPr>
            <a:normAutofit/>
          </a:bodyPr>
          <a:lstStyle/>
          <a:p>
            <a:r>
              <a:rPr lang="es-ES" sz="2800" b="1" kern="100" dirty="0">
                <a:effectLst/>
                <a:latin typeface="Calibri" panose="020F0502020204030204" pitchFamily="34" charset="0"/>
                <a:ea typeface="Calibri" panose="020F0502020204030204" pitchFamily="34" charset="0"/>
                <a:cs typeface="Times New Roman" panose="02020603050405020304" pitchFamily="18" charset="0"/>
              </a:rPr>
              <a:t>El </a:t>
            </a:r>
            <a:r>
              <a:rPr lang="es-ES" sz="2800" b="1" kern="100" dirty="0" err="1">
                <a:effectLst/>
                <a:latin typeface="Calibri" panose="020F0502020204030204" pitchFamily="34" charset="0"/>
                <a:ea typeface="Calibri" panose="020F0502020204030204" pitchFamily="34" charset="0"/>
                <a:cs typeface="Times New Roman" panose="02020603050405020304" pitchFamily="18" charset="0"/>
              </a:rPr>
              <a:t>Nearshoring</a:t>
            </a:r>
            <a:r>
              <a:rPr lang="es-ES" sz="2800" b="1" kern="100" dirty="0">
                <a:effectLst/>
                <a:latin typeface="Calibri" panose="020F0502020204030204" pitchFamily="34" charset="0"/>
                <a:ea typeface="Calibri" panose="020F0502020204030204" pitchFamily="34" charset="0"/>
                <a:cs typeface="Times New Roman" panose="02020603050405020304" pitchFamily="18" charset="0"/>
              </a:rPr>
              <a:t> y sus implicaciones infraestructurales, laborales y de servicios en México.</a:t>
            </a:r>
            <a:br>
              <a:rPr lang="es-MX" sz="2400" kern="100" dirty="0">
                <a:effectLst/>
                <a:latin typeface="Calibri" panose="020F0502020204030204" pitchFamily="34" charset="0"/>
                <a:ea typeface="Calibri" panose="020F0502020204030204" pitchFamily="34" charset="0"/>
                <a:cs typeface="Times New Roman" panose="02020603050405020304" pitchFamily="18" charset="0"/>
              </a:rPr>
            </a:br>
            <a:endParaRPr lang="es-MX" sz="2400" dirty="0"/>
          </a:p>
        </p:txBody>
      </p:sp>
      <p:sp>
        <p:nvSpPr>
          <p:cNvPr id="3" name="Subtítulo 2">
            <a:extLst>
              <a:ext uri="{FF2B5EF4-FFF2-40B4-BE49-F238E27FC236}">
                <a16:creationId xmlns:a16="http://schemas.microsoft.com/office/drawing/2014/main" id="{29C00935-B320-C4B2-70EC-6E4F87512191}"/>
              </a:ext>
            </a:extLst>
          </p:cNvPr>
          <p:cNvSpPr>
            <a:spLocks noGrp="1"/>
          </p:cNvSpPr>
          <p:nvPr>
            <p:ph type="subTitle" idx="1"/>
          </p:nvPr>
        </p:nvSpPr>
        <p:spPr>
          <a:xfrm>
            <a:off x="1832344" y="5378305"/>
            <a:ext cx="9144000" cy="1134138"/>
          </a:xfrm>
        </p:spPr>
        <p:txBody>
          <a:bodyPr/>
          <a:lstStyle/>
          <a:p>
            <a:pPr algn="ctr">
              <a:lnSpc>
                <a:spcPct val="115000"/>
              </a:lnSpc>
              <a:spcAft>
                <a:spcPts val="1000"/>
              </a:spcAft>
            </a:pPr>
            <a:r>
              <a:rPr lang="es-ES" sz="1800" b="1" kern="100" dirty="0">
                <a:effectLst/>
                <a:latin typeface="Calibri" panose="020F0502020204030204" pitchFamily="34" charset="0"/>
                <a:ea typeface="Calibri" panose="020F0502020204030204" pitchFamily="34" charset="0"/>
                <a:cs typeface="Times New Roman" panose="02020603050405020304" pitchFamily="18" charset="0"/>
              </a:rPr>
              <a:t>Dr. Jorge Antonio Mejía Rodríguez</a:t>
            </a:r>
            <a:endParaRPr lang="es-MX"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Departamento de Economía CUCEA-UDG</a:t>
            </a:r>
            <a:endParaRPr lang="es-MX"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sp>
        <p:nvSpPr>
          <p:cNvPr id="4" name="Rectangle 2">
            <a:extLst>
              <a:ext uri="{FF2B5EF4-FFF2-40B4-BE49-F238E27FC236}">
                <a16:creationId xmlns:a16="http://schemas.microsoft.com/office/drawing/2014/main" id="{ACB6AC6A-3871-6692-B9EB-D4B24DED6D9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6" name="Rectangle 6">
            <a:extLst>
              <a:ext uri="{FF2B5EF4-FFF2-40B4-BE49-F238E27FC236}">
                <a16:creationId xmlns:a16="http://schemas.microsoft.com/office/drawing/2014/main" id="{BCBC9BD0-6E29-608A-10D4-C2597C94D3C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Tree>
    <p:extLst>
      <p:ext uri="{BB962C8B-B14F-4D97-AF65-F5344CB8AC3E}">
        <p14:creationId xmlns:p14="http://schemas.microsoft.com/office/powerpoint/2010/main" val="2016499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5459EE-ACCB-A4BE-9716-86655716262E}"/>
              </a:ext>
            </a:extLst>
          </p:cNvPr>
          <p:cNvSpPr>
            <a:spLocks noGrp="1"/>
          </p:cNvSpPr>
          <p:nvPr>
            <p:ph type="title"/>
          </p:nvPr>
        </p:nvSpPr>
        <p:spPr>
          <a:xfrm>
            <a:off x="627321" y="365126"/>
            <a:ext cx="10802679" cy="676866"/>
          </a:xfrm>
        </p:spPr>
        <p:txBody>
          <a:bodyPr>
            <a:normAutofit/>
          </a:bodyPr>
          <a:lstStyle/>
          <a:p>
            <a:pPr algn="ctr"/>
            <a:r>
              <a:rPr lang="es-ES" sz="1800" dirty="0">
                <a:effectLst/>
                <a:latin typeface="Calibri" panose="020F0502020204030204" pitchFamily="34" charset="0"/>
                <a:ea typeface="Calibri" panose="020F0502020204030204" pitchFamily="34" charset="0"/>
              </a:rPr>
              <a:t>¿Cuál ha sido la respuesta hasta el momento de los gobiernos estatales para atraer IED a su geografía?</a:t>
            </a:r>
            <a:endParaRPr lang="es-MX" sz="1800" dirty="0"/>
          </a:p>
        </p:txBody>
      </p:sp>
      <p:sp>
        <p:nvSpPr>
          <p:cNvPr id="3" name="Marcador de contenido 2">
            <a:extLst>
              <a:ext uri="{FF2B5EF4-FFF2-40B4-BE49-F238E27FC236}">
                <a16:creationId xmlns:a16="http://schemas.microsoft.com/office/drawing/2014/main" id="{669DA72D-6800-F7B2-9743-43E94FCACD02}"/>
              </a:ext>
            </a:extLst>
          </p:cNvPr>
          <p:cNvSpPr>
            <a:spLocks noGrp="1"/>
          </p:cNvSpPr>
          <p:nvPr>
            <p:ph idx="1"/>
          </p:nvPr>
        </p:nvSpPr>
        <p:spPr>
          <a:xfrm>
            <a:off x="838200" y="1286540"/>
            <a:ext cx="10515600" cy="4890423"/>
          </a:xfrm>
        </p:spPr>
        <p:txBody>
          <a:bodyPr/>
          <a:lstStyle/>
          <a:p>
            <a:pPr algn="just"/>
            <a:r>
              <a:rPr lang="es-MX" sz="1800" kern="0" dirty="0">
                <a:solidFill>
                  <a:srgbClr val="000000"/>
                </a:solidFill>
                <a:effectLst/>
                <a:latin typeface="Calibri" panose="020F0502020204030204" pitchFamily="34" charset="0"/>
                <a:ea typeface="Times New Roman" panose="02020603050405020304" pitchFamily="18" charset="0"/>
              </a:rPr>
              <a:t>Los proyectos de Inversión Extranjera Directa (IED) en las entidades federativas relacionados con el nearshoring </a:t>
            </a:r>
            <a:r>
              <a:rPr lang="es-MX" sz="1800" b="1" kern="0" dirty="0">
                <a:solidFill>
                  <a:srgbClr val="000000"/>
                </a:solidFill>
                <a:effectLst/>
                <a:latin typeface="Calibri" panose="020F0502020204030204" pitchFamily="34" charset="0"/>
                <a:ea typeface="Times New Roman" panose="02020603050405020304" pitchFamily="18" charset="0"/>
              </a:rPr>
              <a:t>se han visto afectados principalmente por la oferta de energía y de agua, reportaron el Observatorio BBVA México y la Asociación Mexicana</a:t>
            </a:r>
            <a:r>
              <a:rPr lang="es-MX" sz="1800" kern="0" dirty="0">
                <a:solidFill>
                  <a:srgbClr val="000000"/>
                </a:solidFill>
                <a:effectLst/>
                <a:latin typeface="Calibri" panose="020F0502020204030204" pitchFamily="34" charset="0"/>
                <a:ea typeface="Times New Roman" panose="02020603050405020304" pitchFamily="18" charset="0"/>
              </a:rPr>
              <a:t> de Parques Industriales Privados (AMPIP).</a:t>
            </a:r>
          </a:p>
          <a:p>
            <a:pPr algn="just"/>
            <a:endParaRPr lang="es-MX"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r>
              <a:rPr lang="es-MX"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 acuerdo con el observatorio, si bien a nivel nacional todavía no se concretan los beneficios de la relocalización de las empresas de proveeduría, analizaron las afectaciones en torno a la IED, como un indicador adelantado del crecimiento del nearshoring y de </a:t>
            </a:r>
            <a:r>
              <a:rPr lang="es-MX" sz="18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los retos que se enfrentan a nivel subnacional.</a:t>
            </a:r>
            <a:endParaRPr lang="es-MX"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s-MX" sz="1800" kern="0" dirty="0">
              <a:solidFill>
                <a:srgbClr val="000000"/>
              </a:solidFill>
              <a:latin typeface="Calibri" panose="020F0502020204030204" pitchFamily="34" charset="0"/>
              <a:ea typeface="Times New Roman" panose="02020603050405020304" pitchFamily="18" charset="0"/>
            </a:endParaRPr>
          </a:p>
          <a:p>
            <a:pPr algn="just"/>
            <a:r>
              <a:rPr lang="es-MX" sz="1800" kern="0" dirty="0">
                <a:solidFill>
                  <a:srgbClr val="000000"/>
                </a:solidFill>
                <a:latin typeface="Calibri" panose="020F0502020204030204" pitchFamily="34" charset="0"/>
                <a:ea typeface="Times New Roman" panose="02020603050405020304" pitchFamily="18" charset="0"/>
              </a:rPr>
              <a:t>E</a:t>
            </a:r>
            <a:r>
              <a:rPr lang="es-MX" sz="1800" kern="0" dirty="0">
                <a:solidFill>
                  <a:srgbClr val="000000"/>
                </a:solidFill>
                <a:effectLst/>
                <a:latin typeface="Calibri" panose="020F0502020204030204" pitchFamily="34" charset="0"/>
                <a:ea typeface="Times New Roman" panose="02020603050405020304" pitchFamily="18" charset="0"/>
              </a:rPr>
              <a:t>l pasado mes de marzo se realizó una encuesta a miembros de la AMPIP, en la cual, según BBVA, las empresas del ramo de parques industriales pueden ofrecer </a:t>
            </a:r>
            <a:r>
              <a:rPr lang="es-MX" sz="1800" b="1" kern="0" dirty="0">
                <a:solidFill>
                  <a:srgbClr val="000000"/>
                </a:solidFill>
                <a:effectLst/>
                <a:latin typeface="Calibri" panose="020F0502020204030204" pitchFamily="34" charset="0"/>
                <a:ea typeface="Times New Roman" panose="02020603050405020304" pitchFamily="18" charset="0"/>
              </a:rPr>
              <a:t>"una visión complementaria al ser las que pueden tener contacto directo con firmas que deciden relocalizar su producción en México”.</a:t>
            </a:r>
            <a:endParaRPr lang="es-MX" b="1" dirty="0"/>
          </a:p>
        </p:txBody>
      </p:sp>
      <p:sp>
        <p:nvSpPr>
          <p:cNvPr id="5" name="CuadroTexto 4">
            <a:extLst>
              <a:ext uri="{FF2B5EF4-FFF2-40B4-BE49-F238E27FC236}">
                <a16:creationId xmlns:a16="http://schemas.microsoft.com/office/drawing/2014/main" id="{9E6902BB-A159-413D-D7B7-19C16827FA1F}"/>
              </a:ext>
            </a:extLst>
          </p:cNvPr>
          <p:cNvSpPr txBox="1"/>
          <p:nvPr/>
        </p:nvSpPr>
        <p:spPr>
          <a:xfrm>
            <a:off x="838200" y="4768670"/>
            <a:ext cx="10411047" cy="646331"/>
          </a:xfrm>
          <a:prstGeom prst="rect">
            <a:avLst/>
          </a:prstGeom>
          <a:noFill/>
        </p:spPr>
        <p:txBody>
          <a:bodyPr wrap="square">
            <a:spAutoFit/>
          </a:bodyPr>
          <a:lstStyle/>
          <a:p>
            <a:pPr marL="285750" indent="-285750" algn="just">
              <a:buFont typeface="Arial" panose="020B0604020202020204" pitchFamily="34" charset="0"/>
              <a:buChar char="•"/>
            </a:pPr>
            <a:r>
              <a:rPr lang="es-MX" sz="1800" b="1" kern="0" dirty="0">
                <a:solidFill>
                  <a:srgbClr val="000000"/>
                </a:solidFill>
                <a:effectLst/>
                <a:latin typeface="Calibri" panose="020F0502020204030204" pitchFamily="34" charset="0"/>
                <a:ea typeface="Times New Roman" panose="02020603050405020304" pitchFamily="18" charset="0"/>
              </a:rPr>
              <a:t>Entre los resultados destaca que 91% del total de parques encuestados reportaron haber tenido afectaciones relacionadas con la oferta de energía y 63% relacionadas con la oferta de agua.</a:t>
            </a:r>
            <a:r>
              <a:rPr lang="es-MX" dirty="0">
                <a:effectLst/>
              </a:rPr>
              <a:t> </a:t>
            </a:r>
            <a:endParaRPr lang="es-MX" dirty="0"/>
          </a:p>
        </p:txBody>
      </p:sp>
    </p:spTree>
    <p:extLst>
      <p:ext uri="{BB962C8B-B14F-4D97-AF65-F5344CB8AC3E}">
        <p14:creationId xmlns:p14="http://schemas.microsoft.com/office/powerpoint/2010/main" val="3530481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8FA16C-E011-12B3-53B7-871AE3E8003C}"/>
              </a:ext>
            </a:extLst>
          </p:cNvPr>
          <p:cNvSpPr>
            <a:spLocks noGrp="1"/>
          </p:cNvSpPr>
          <p:nvPr>
            <p:ph type="title"/>
          </p:nvPr>
        </p:nvSpPr>
        <p:spPr>
          <a:xfrm>
            <a:off x="838200" y="365125"/>
            <a:ext cx="10515600" cy="783191"/>
          </a:xfrm>
        </p:spPr>
        <p:txBody>
          <a:bodyPr>
            <a:normAutofit/>
          </a:bodyPr>
          <a:lstStyle/>
          <a:p>
            <a:pPr algn="ctr"/>
            <a:r>
              <a:rPr lang="es-ES" sz="1800" dirty="0">
                <a:effectLst/>
                <a:latin typeface="Calibri" panose="020F0502020204030204" pitchFamily="34" charset="0"/>
                <a:ea typeface="Calibri" panose="020F0502020204030204" pitchFamily="34" charset="0"/>
              </a:rPr>
              <a:t>¿Cuál ha sido la respuesta hasta el momento de los gobiernos estatales para atraer IED a su geografía?</a:t>
            </a:r>
            <a:endParaRPr lang="es-MX" sz="1800" dirty="0"/>
          </a:p>
        </p:txBody>
      </p:sp>
      <p:sp>
        <p:nvSpPr>
          <p:cNvPr id="3" name="Marcador de contenido 2">
            <a:extLst>
              <a:ext uri="{FF2B5EF4-FFF2-40B4-BE49-F238E27FC236}">
                <a16:creationId xmlns:a16="http://schemas.microsoft.com/office/drawing/2014/main" id="{2B864B52-61EE-8A92-B902-2207796814BB}"/>
              </a:ext>
            </a:extLst>
          </p:cNvPr>
          <p:cNvSpPr>
            <a:spLocks noGrp="1"/>
          </p:cNvSpPr>
          <p:nvPr>
            <p:ph idx="1"/>
          </p:nvPr>
        </p:nvSpPr>
        <p:spPr>
          <a:xfrm>
            <a:off x="838200" y="1564477"/>
            <a:ext cx="10515600" cy="5344559"/>
          </a:xfrm>
        </p:spPr>
        <p:txBody>
          <a:bodyPr/>
          <a:lstStyle/>
          <a:p>
            <a:pPr algn="just" fontAlgn="base">
              <a:lnSpc>
                <a:spcPct val="115000"/>
              </a:lnSpc>
              <a:spcAft>
                <a:spcPts val="1000"/>
              </a:spcAft>
            </a:pPr>
            <a:r>
              <a:rPr lang="es-MX"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 este 2023, la AMPIP representa aproximadamente 430 parques industriales en 21 estados con más de 3,800 empresas instaladas. Tienen un nivel de ocupación de 97.9% para el cierre del 2022 (reportan una variación del 1.76% respecto al 2019) y con un crecimiento en inventarios del 30% en el mismo periodo.</a:t>
            </a:r>
            <a:endParaRPr lang="es-MX"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15000"/>
              </a:lnSpc>
              <a:spcAft>
                <a:spcPts val="1000"/>
              </a:spcAft>
            </a:pPr>
            <a:r>
              <a:rPr lang="es-MX"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nivel regional, los mercados del norte y Bajío-occidente son los que muestran mayor dinamismo, ya que su inventario crece a una tasa promedio de 35% para cierre del 2022, mientras que la Ciudad de México y área metropolitana crece 17 por ciento </a:t>
            </a:r>
            <a:r>
              <a:rPr lang="es-MX" sz="1800" kern="0" dirty="0">
                <a:solidFill>
                  <a:srgbClr val="757575"/>
                </a:solidFill>
                <a:effectLst/>
                <a:latin typeface="Calibri" panose="020F0502020204030204" pitchFamily="34" charset="0"/>
                <a:ea typeface="Times New Roman" panose="02020603050405020304" pitchFamily="18" charset="0"/>
                <a:cs typeface="Calibri" panose="020F0502020204030204" pitchFamily="34" charset="0"/>
              </a:rPr>
              <a:t>(Ayala Espinosa, 11/07/23). </a:t>
            </a:r>
            <a:endParaRPr lang="es-MX"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s-MX" sz="1800" kern="0" dirty="0">
                <a:effectLst/>
                <a:latin typeface="Calibri" panose="020F0502020204030204" pitchFamily="34" charset="0"/>
                <a:ea typeface="Times New Roman" panose="02020603050405020304" pitchFamily="18" charset="0"/>
                <a:cs typeface="Calibri" panose="020F0502020204030204" pitchFamily="34" charset="0"/>
              </a:rPr>
              <a:t>El </a:t>
            </a:r>
            <a:r>
              <a:rPr lang="es-MX" sz="1800" b="1" kern="0" dirty="0">
                <a:effectLst/>
                <a:latin typeface="Calibri" panose="020F0502020204030204" pitchFamily="34" charset="0"/>
                <a:ea typeface="Times New Roman" panose="02020603050405020304" pitchFamily="18" charset="0"/>
                <a:cs typeface="Calibri" panose="020F0502020204030204" pitchFamily="34" charset="0"/>
              </a:rPr>
              <a:t>nearshoring </a:t>
            </a:r>
            <a:r>
              <a:rPr lang="es-MX" sz="1800" kern="0" dirty="0">
                <a:effectLst/>
                <a:latin typeface="Calibri" panose="020F0502020204030204" pitchFamily="34" charset="0"/>
                <a:ea typeface="Times New Roman" panose="02020603050405020304" pitchFamily="18" charset="0"/>
                <a:cs typeface="Calibri" panose="020F0502020204030204" pitchFamily="34" charset="0"/>
              </a:rPr>
              <a:t>ya comenzó a dar sus primeros frutos en </a:t>
            </a:r>
            <a:r>
              <a:rPr lang="es-MX" sz="1800" b="1" kern="0" dirty="0">
                <a:effectLst/>
                <a:latin typeface="Calibri" panose="020F0502020204030204" pitchFamily="34" charset="0"/>
                <a:ea typeface="Times New Roman" panose="02020603050405020304" pitchFamily="18" charset="0"/>
                <a:cs typeface="Calibri" panose="020F0502020204030204" pitchFamily="34" charset="0"/>
              </a:rPr>
              <a:t>México</a:t>
            </a:r>
            <a:r>
              <a:rPr lang="es-MX" sz="1800" kern="0" dirty="0">
                <a:effectLst/>
                <a:latin typeface="Calibri" panose="020F0502020204030204" pitchFamily="34" charset="0"/>
                <a:ea typeface="Times New Roman" panose="02020603050405020304" pitchFamily="18" charset="0"/>
                <a:cs typeface="Calibri" panose="020F0502020204030204" pitchFamily="34" charset="0"/>
              </a:rPr>
              <a:t>. Se espera que esta tendencia no solo represente una mayor actividad de las empresas que ya operan en el país, sino que también traiga nuevas empresas y con ello se dé una mayor </a:t>
            </a:r>
            <a:r>
              <a:rPr lang="es-MX" sz="1800" b="1" kern="0" dirty="0">
                <a:effectLst/>
                <a:latin typeface="Calibri" panose="020F0502020204030204" pitchFamily="34" charset="0"/>
                <a:ea typeface="Times New Roman" panose="02020603050405020304" pitchFamily="18" charset="0"/>
                <a:cs typeface="Calibri" panose="020F0502020204030204" pitchFamily="34" charset="0"/>
              </a:rPr>
              <a:t>inversión extranjera directa</a:t>
            </a:r>
            <a:r>
              <a:rPr lang="es-MX"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s-MX" sz="1800" b="1" kern="0" dirty="0">
                <a:effectLst/>
                <a:latin typeface="Calibri" panose="020F0502020204030204" pitchFamily="34" charset="0"/>
                <a:ea typeface="Times New Roman" panose="02020603050405020304" pitchFamily="18" charset="0"/>
                <a:cs typeface="Calibri" panose="020F0502020204030204" pitchFamily="34" charset="0"/>
              </a:rPr>
              <a:t>IED</a:t>
            </a:r>
            <a:r>
              <a:rPr lang="es-MX" sz="1800" kern="0" dirty="0">
                <a:effectLst/>
                <a:latin typeface="Calibri" panose="020F0502020204030204" pitchFamily="34" charset="0"/>
                <a:ea typeface="Times New Roman" panose="02020603050405020304" pitchFamily="18" charset="0"/>
                <a:cs typeface="Calibri" panose="020F0502020204030204" pitchFamily="34" charset="0"/>
              </a:rPr>
              <a:t>).</a:t>
            </a:r>
            <a:endParaRPr lang="es-MX"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s-MX" sz="1800" b="1" kern="0" dirty="0">
                <a:solidFill>
                  <a:srgbClr val="242424"/>
                </a:solidFill>
                <a:effectLst/>
                <a:latin typeface="Calibri" panose="020F0502020204030204" pitchFamily="34" charset="0"/>
                <a:ea typeface="Times New Roman" panose="02020603050405020304" pitchFamily="18" charset="0"/>
                <a:cs typeface="Calibri" panose="020F0502020204030204" pitchFamily="34" charset="0"/>
              </a:rPr>
              <a:t>En 2022, el país recibió cerca de 35,300 millones de dólares por concepto  IED, de acuerdo con datos de la SE.</a:t>
            </a:r>
            <a:endParaRPr lang="es-MX"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s-MX" sz="1800" b="1" kern="0" dirty="0">
                <a:solidFill>
                  <a:srgbClr val="242424"/>
                </a:solidFill>
                <a:effectLst/>
                <a:latin typeface="Calibri" panose="020F0502020204030204" pitchFamily="34" charset="0"/>
                <a:ea typeface="Times New Roman" panose="02020603050405020304" pitchFamily="18" charset="0"/>
                <a:cs typeface="Calibri" panose="020F0502020204030204" pitchFamily="34" charset="0"/>
              </a:rPr>
              <a:t>La encuesta de febrero Banco de México (Banxico) a analistas del sector privado reveló que se estima que llegan al país 34,310 mdd este año.</a:t>
            </a:r>
            <a:endParaRPr lang="es-MX"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spTree>
    <p:extLst>
      <p:ext uri="{BB962C8B-B14F-4D97-AF65-F5344CB8AC3E}">
        <p14:creationId xmlns:p14="http://schemas.microsoft.com/office/powerpoint/2010/main" val="398152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B9768C66-1578-E3B2-D44D-C4AA778B6C6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86149" y="634580"/>
            <a:ext cx="7419702" cy="5840095"/>
          </a:xfrm>
          <a:prstGeom prst="rect">
            <a:avLst/>
          </a:prstGeom>
        </p:spPr>
      </p:pic>
    </p:spTree>
    <p:extLst>
      <p:ext uri="{BB962C8B-B14F-4D97-AF65-F5344CB8AC3E}">
        <p14:creationId xmlns:p14="http://schemas.microsoft.com/office/powerpoint/2010/main" val="3108564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4C38F3-2434-3B27-7DD2-2E67D5A1809C}"/>
              </a:ext>
            </a:extLst>
          </p:cNvPr>
          <p:cNvSpPr>
            <a:spLocks noGrp="1"/>
          </p:cNvSpPr>
          <p:nvPr>
            <p:ph type="title"/>
          </p:nvPr>
        </p:nvSpPr>
        <p:spPr>
          <a:xfrm>
            <a:off x="838200" y="365126"/>
            <a:ext cx="10515600" cy="1019538"/>
          </a:xfrm>
        </p:spPr>
        <p:txBody>
          <a:bodyPr>
            <a:normAutofit/>
          </a:bodyPr>
          <a:lstStyle/>
          <a:p>
            <a:pPr algn="ctr"/>
            <a:r>
              <a:rPr lang="es-MX" sz="2400" dirty="0">
                <a:latin typeface="+mn-lt"/>
              </a:rPr>
              <a:t>IED reciente en México</a:t>
            </a:r>
          </a:p>
        </p:txBody>
      </p:sp>
      <p:sp>
        <p:nvSpPr>
          <p:cNvPr id="3" name="Marcador de contenido 2">
            <a:extLst>
              <a:ext uri="{FF2B5EF4-FFF2-40B4-BE49-F238E27FC236}">
                <a16:creationId xmlns:a16="http://schemas.microsoft.com/office/drawing/2014/main" id="{CE90D1AD-F788-F1B2-EC67-0A7EAA37B4AF}"/>
              </a:ext>
            </a:extLst>
          </p:cNvPr>
          <p:cNvSpPr>
            <a:spLocks noGrp="1"/>
          </p:cNvSpPr>
          <p:nvPr>
            <p:ph idx="1"/>
          </p:nvPr>
        </p:nvSpPr>
        <p:spPr>
          <a:xfrm>
            <a:off x="1066800" y="1664208"/>
            <a:ext cx="10058400" cy="4050792"/>
          </a:xfrm>
        </p:spPr>
        <p:txBody>
          <a:bodyPr>
            <a:normAutofit fontScale="92500" lnSpcReduction="10000"/>
          </a:bodyPr>
          <a:lstStyle/>
          <a:p>
            <a:pPr algn="just">
              <a:lnSpc>
                <a:spcPct val="115000"/>
              </a:lnSpc>
              <a:spcAft>
                <a:spcPts val="1000"/>
              </a:spcAft>
            </a:pPr>
            <a:r>
              <a:rPr lang="es-MX" sz="1800" b="1" kern="0" dirty="0">
                <a:solidFill>
                  <a:srgbClr val="242424"/>
                </a:solidFill>
                <a:effectLst/>
                <a:latin typeface="Calibri" panose="020F0502020204030204" pitchFamily="34" charset="0"/>
                <a:ea typeface="Times New Roman" panose="02020603050405020304" pitchFamily="18" charset="0"/>
                <a:cs typeface="Calibri" panose="020F0502020204030204" pitchFamily="34" charset="0"/>
              </a:rPr>
              <a:t>México ha atraído entre 75 y 10 empresas de países como Canadá, China, Corea y Jalón que implementaron o ampliaron operaciones en México, de acuerdo con información de la Asociación Mexicana de Parques Industriales Privados (AMPIP) que retomó Credit Suisse en un reporte.</a:t>
            </a:r>
            <a:endParaRPr lang="es-MX"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s-MX" sz="1800" b="1" kern="0" dirty="0">
                <a:solidFill>
                  <a:srgbClr val="242424"/>
                </a:solidFill>
                <a:effectLst/>
                <a:latin typeface="Calibri" panose="020F0502020204030204" pitchFamily="34" charset="0"/>
                <a:ea typeface="Times New Roman" panose="02020603050405020304" pitchFamily="18" charset="0"/>
                <a:cs typeface="Calibri" panose="020F0502020204030204" pitchFamily="34" charset="0"/>
              </a:rPr>
              <a:t>Además del sector automotriz y manufacturero, la inversión extranjera también está llegando a México en servicios, energía, fertilizantes, electrónica; así como en el farmacéutico, petroquímico, tecnológico, inmobiliario, financiero y de salud y cuidado personal, de acuerdo con Banorte.</a:t>
            </a:r>
            <a:endParaRPr lang="es-MX"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s-MX" sz="1800" b="1" kern="0" dirty="0">
                <a:solidFill>
                  <a:srgbClr val="242424"/>
                </a:solidFill>
                <a:effectLst/>
                <a:latin typeface="Calibri" panose="020F0502020204030204" pitchFamily="34" charset="0"/>
                <a:ea typeface="Times New Roman" panose="02020603050405020304" pitchFamily="18" charset="0"/>
                <a:cs typeface="Calibri" panose="020F0502020204030204" pitchFamily="34" charset="0"/>
              </a:rPr>
              <a:t>Uno de los problemas que ahora tiene México se relaciona con la falta de espacios industriales. La AMPIP reportó que desde la primera mitad de 2022 había un porcentaje de ocupación de 97% en los parques industriales.</a:t>
            </a:r>
            <a:endParaRPr lang="es-MX"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s-MX" sz="1800" kern="0" dirty="0">
                <a:solidFill>
                  <a:srgbClr val="242424"/>
                </a:solidFill>
                <a:effectLst/>
                <a:latin typeface="Calibri" panose="020F0502020204030204" pitchFamily="34" charset="0"/>
                <a:ea typeface="Times New Roman" panose="02020603050405020304" pitchFamily="18" charset="0"/>
                <a:cs typeface="Calibri" panose="020F0502020204030204" pitchFamily="34" charset="0"/>
              </a:rPr>
              <a:t>Empresas Chinas como Hengli Group, Alibaba y Lizhong son las más interesadas en conseguir estaciones industriales en el norte de México. Además (Expansión, </a:t>
            </a:r>
            <a:r>
              <a:rPr lang="es-MX" sz="1800" kern="0" dirty="0">
                <a:solidFill>
                  <a:srgbClr val="242424"/>
                </a:solidFill>
                <a:effectLst/>
                <a:latin typeface="Work Sans" pitchFamily="2" charset="77"/>
                <a:ea typeface="Times New Roman" panose="02020603050405020304" pitchFamily="18" charset="0"/>
                <a:cs typeface="Times New Roman" panose="02020603050405020304" pitchFamily="18" charset="0"/>
              </a:rPr>
              <a:t>21/03/23/).</a:t>
            </a:r>
            <a:endParaRPr lang="es-MX"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spTree>
    <p:extLst>
      <p:ext uri="{BB962C8B-B14F-4D97-AF65-F5344CB8AC3E}">
        <p14:creationId xmlns:p14="http://schemas.microsoft.com/office/powerpoint/2010/main" val="562500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A78197-0802-FCF4-390C-51C93A5A2794}"/>
              </a:ext>
            </a:extLst>
          </p:cNvPr>
          <p:cNvSpPr>
            <a:spLocks noGrp="1"/>
          </p:cNvSpPr>
          <p:nvPr>
            <p:ph type="title"/>
          </p:nvPr>
        </p:nvSpPr>
        <p:spPr>
          <a:xfrm>
            <a:off x="838200" y="365125"/>
            <a:ext cx="10515600" cy="706029"/>
          </a:xfrm>
        </p:spPr>
        <p:txBody>
          <a:bodyPr>
            <a:noAutofit/>
          </a:bodyPr>
          <a:lstStyle/>
          <a:p>
            <a:pPr algn="ctr"/>
            <a:r>
              <a:rPr lang="es-ES" sz="2400" dirty="0">
                <a:effectLst/>
                <a:latin typeface="Calibri" panose="020F0502020204030204" pitchFamily="34" charset="0"/>
                <a:ea typeface="Calibri" panose="020F0502020204030204" pitchFamily="34" charset="0"/>
              </a:rPr>
              <a:t>¿Cuál ha sido hasta el momento la respuesta de los gobiernos estatales para atraer dicha IED a su geografía?</a:t>
            </a:r>
            <a:endParaRPr lang="es-MX" sz="2400" dirty="0"/>
          </a:p>
        </p:txBody>
      </p:sp>
      <p:sp>
        <p:nvSpPr>
          <p:cNvPr id="6" name="CuadroTexto 5">
            <a:extLst>
              <a:ext uri="{FF2B5EF4-FFF2-40B4-BE49-F238E27FC236}">
                <a16:creationId xmlns:a16="http://schemas.microsoft.com/office/drawing/2014/main" id="{F34244CA-948D-EDDB-ED3F-62E111FA3E29}"/>
              </a:ext>
            </a:extLst>
          </p:cNvPr>
          <p:cNvSpPr txBox="1"/>
          <p:nvPr/>
        </p:nvSpPr>
        <p:spPr>
          <a:xfrm>
            <a:off x="838200" y="1690688"/>
            <a:ext cx="10515600" cy="4413259"/>
          </a:xfrm>
          <a:prstGeom prst="rect">
            <a:avLst/>
          </a:prstGeom>
          <a:noFill/>
        </p:spPr>
        <p:txBody>
          <a:bodyPr wrap="square">
            <a:spAutoFit/>
          </a:bodyPr>
          <a:lstStyle/>
          <a:p>
            <a:pPr algn="just">
              <a:lnSpc>
                <a:spcPct val="115000"/>
              </a:lnSpc>
              <a:spcAft>
                <a:spcPts val="3000"/>
              </a:spcAft>
            </a:pPr>
            <a:r>
              <a:rPr lang="es-MX" sz="1800" kern="0" dirty="0">
                <a:effectLst/>
                <a:latin typeface="Calibri" panose="020F0502020204030204" pitchFamily="34" charset="0"/>
                <a:ea typeface="Calibri" panose="020F0502020204030204" pitchFamily="34" charset="0"/>
                <a:cs typeface="Calibri" panose="020F0502020204030204" pitchFamily="34" charset="0"/>
              </a:rPr>
              <a:t>Especialistas consultados por </a:t>
            </a:r>
            <a:r>
              <a:rPr lang="es-MX" sz="1800" i="1" kern="0" dirty="0">
                <a:effectLst/>
                <a:latin typeface="Calibri" panose="020F0502020204030204" pitchFamily="34" charset="0"/>
                <a:ea typeface="Calibri" panose="020F0502020204030204" pitchFamily="34" charset="0"/>
                <a:cs typeface="Calibri" panose="020F0502020204030204" pitchFamily="34" charset="0"/>
              </a:rPr>
              <a:t>El Economista</a:t>
            </a:r>
            <a:r>
              <a:rPr lang="es-MX" sz="1800" kern="0" dirty="0">
                <a:effectLst/>
                <a:latin typeface="Calibri" panose="020F0502020204030204" pitchFamily="34" charset="0"/>
                <a:ea typeface="Calibri" panose="020F0502020204030204" pitchFamily="34" charset="0"/>
                <a:cs typeface="Calibri" panose="020F0502020204030204" pitchFamily="34" charset="0"/>
              </a:rPr>
              <a:t> coincidieron en que a las entidades aún les queda pendiente concretar una política de atracción de capitales para todos los sectores.</a:t>
            </a:r>
            <a:endParaRPr lang="es-MX"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3000"/>
              </a:spcAft>
            </a:pPr>
            <a:r>
              <a:rPr lang="es-MX" sz="1800" b="1" kern="0" dirty="0">
                <a:effectLst/>
                <a:latin typeface="Calibri" panose="020F0502020204030204" pitchFamily="34" charset="0"/>
                <a:ea typeface="Calibri" panose="020F0502020204030204" pitchFamily="34" charset="0"/>
                <a:cs typeface="Calibri" panose="020F0502020204030204" pitchFamily="34" charset="0"/>
              </a:rPr>
              <a:t>De acuerdo con datos de la Secretaría de Economía, a nivel nacional se captaron 18,635.7 millones de dólares de IED general en los primeros tres meses del 2023, monto del cual, 931.7 millones fueron nuevas inversiones distribuidas en 19 entidades.</a:t>
            </a:r>
            <a:endParaRPr lang="es-MX"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3000"/>
              </a:spcAft>
            </a:pPr>
            <a:r>
              <a:rPr lang="es-MX" sz="1800" kern="0" dirty="0">
                <a:effectLst/>
                <a:latin typeface="Calibri" panose="020F0502020204030204" pitchFamily="34" charset="0"/>
                <a:ea typeface="Calibri" panose="020F0502020204030204" pitchFamily="34" charset="0"/>
                <a:cs typeface="Calibri" panose="020F0502020204030204" pitchFamily="34" charset="0"/>
              </a:rPr>
              <a:t>Ante ello, la coordinadora de Comercio Exterior y Mercado Laboral del Instituto Mexicano para la Competitividad (Imco), Ana Gutiérrez, explicó que </a:t>
            </a:r>
            <a:r>
              <a:rPr lang="es-MX" sz="1800" b="1" kern="0" dirty="0">
                <a:effectLst/>
                <a:latin typeface="Calibri" panose="020F0502020204030204" pitchFamily="34" charset="0"/>
                <a:ea typeface="Calibri" panose="020F0502020204030204" pitchFamily="34" charset="0"/>
                <a:cs typeface="Calibri" panose="020F0502020204030204" pitchFamily="34" charset="0"/>
              </a:rPr>
              <a:t>este escenario emite dos mensajes contundentes.</a:t>
            </a:r>
            <a:endParaRPr lang="es-MX"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3000"/>
              </a:spcAft>
            </a:pPr>
            <a:r>
              <a:rPr lang="es-MX" sz="1800" b="1" kern="0" dirty="0">
                <a:effectLst/>
                <a:latin typeface="Calibri" panose="020F0502020204030204" pitchFamily="34" charset="0"/>
                <a:ea typeface="Calibri" panose="020F0502020204030204" pitchFamily="34" charset="0"/>
                <a:cs typeface="Calibri" panose="020F0502020204030204" pitchFamily="34" charset="0"/>
              </a:rPr>
              <a:t>El primero es que el efecto del nearshoring aún no ha alcanzado su máximo potencial en los estados y, segundo, se ha desaprovechado promocionar otros sectores, lo que preocupa en las metas de diversificación de las economías locales </a:t>
            </a:r>
            <a:r>
              <a:rPr lang="es-MX" sz="1800" kern="0" dirty="0">
                <a:effectLst/>
                <a:latin typeface="Calibri" panose="020F0502020204030204" pitchFamily="34" charset="0"/>
                <a:ea typeface="Calibri" panose="020F0502020204030204" pitchFamily="34" charset="0"/>
                <a:cs typeface="Calibri" panose="020F0502020204030204" pitchFamily="34" charset="0"/>
              </a:rPr>
              <a:t>(Ayala Espinosa C. y Romo P. EE, 10/07/23).</a:t>
            </a:r>
            <a:endParaRPr lang="es-MX"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8264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9FEC68-941F-191E-995E-BEDB349EB427}"/>
              </a:ext>
            </a:extLst>
          </p:cNvPr>
          <p:cNvSpPr>
            <a:spLocks noGrp="1"/>
          </p:cNvSpPr>
          <p:nvPr>
            <p:ph type="title"/>
          </p:nvPr>
        </p:nvSpPr>
        <p:spPr>
          <a:xfrm>
            <a:off x="838200" y="365126"/>
            <a:ext cx="10515600" cy="730027"/>
          </a:xfrm>
        </p:spPr>
        <p:txBody>
          <a:bodyPr>
            <a:normAutofit/>
          </a:bodyPr>
          <a:lstStyle/>
          <a:p>
            <a:pPr algn="ctr"/>
            <a:r>
              <a:rPr lang="es-ES" sz="1800" dirty="0">
                <a:effectLst/>
                <a:latin typeface="Calibri" panose="020F0502020204030204" pitchFamily="34" charset="0"/>
                <a:ea typeface="Calibri" panose="020F0502020204030204" pitchFamily="34" charset="0"/>
              </a:rPr>
              <a:t>¿Cuál ha sido hasta el momento la respuesta de los gobiernos estatales para atraer dicha IED a su geografía?</a:t>
            </a:r>
            <a:endParaRPr lang="es-MX" sz="1800" dirty="0">
              <a:latin typeface="+mn-lt"/>
            </a:endParaRPr>
          </a:p>
        </p:txBody>
      </p:sp>
      <p:sp>
        <p:nvSpPr>
          <p:cNvPr id="3" name="Marcador de contenido 2">
            <a:extLst>
              <a:ext uri="{FF2B5EF4-FFF2-40B4-BE49-F238E27FC236}">
                <a16:creationId xmlns:a16="http://schemas.microsoft.com/office/drawing/2014/main" id="{F6064156-F063-E205-26FF-77148B443FDA}"/>
              </a:ext>
            </a:extLst>
          </p:cNvPr>
          <p:cNvSpPr>
            <a:spLocks noGrp="1"/>
          </p:cNvSpPr>
          <p:nvPr>
            <p:ph idx="1"/>
          </p:nvPr>
        </p:nvSpPr>
        <p:spPr>
          <a:xfrm>
            <a:off x="838200" y="1509823"/>
            <a:ext cx="10515600" cy="4667140"/>
          </a:xfrm>
        </p:spPr>
        <p:txBody>
          <a:bodyPr>
            <a:normAutofit lnSpcReduction="10000"/>
          </a:bodyPr>
          <a:lstStyle/>
          <a:p>
            <a:pPr algn="just">
              <a:lnSpc>
                <a:spcPct val="115000"/>
              </a:lnSpc>
              <a:spcAft>
                <a:spcPts val="3000"/>
              </a:spcAft>
            </a:pPr>
            <a:r>
              <a:rPr lang="es-MX" sz="1800" b="1" kern="0" dirty="0">
                <a:effectLst/>
                <a:latin typeface="Calibri" panose="020F0502020204030204" pitchFamily="34" charset="0"/>
                <a:ea typeface="Calibri" panose="020F0502020204030204" pitchFamily="34" charset="0"/>
                <a:cs typeface="Calibri" panose="020F0502020204030204" pitchFamily="34" charset="0"/>
              </a:rPr>
              <a:t>En el primer trimestre de este año el soporte de la IED nacional fue la reinversión de utilidades, con 16,704.7 millones de dólares, seguido de las cuentas entre compañías, con 999.3 millones</a:t>
            </a:r>
            <a:r>
              <a:rPr lang="es-MX" sz="1800" kern="0" dirty="0">
                <a:effectLst/>
                <a:latin typeface="Calibri" panose="020F0502020204030204" pitchFamily="34" charset="0"/>
                <a:ea typeface="Calibri" panose="020F0502020204030204" pitchFamily="34" charset="0"/>
                <a:cs typeface="Calibri" panose="020F0502020204030204" pitchFamily="34" charset="0"/>
              </a:rPr>
              <a:t>.</a:t>
            </a:r>
            <a:endParaRPr lang="es-MX"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3000"/>
              </a:spcAft>
            </a:pPr>
            <a:r>
              <a:rPr lang="es-MX" sz="1800" b="1" kern="0" dirty="0">
                <a:effectLst/>
                <a:latin typeface="Calibri" panose="020F0502020204030204" pitchFamily="34" charset="0"/>
                <a:ea typeface="Calibri" panose="020F0502020204030204" pitchFamily="34" charset="0"/>
                <a:cs typeface="Calibri" panose="020F0502020204030204" pitchFamily="34" charset="0"/>
              </a:rPr>
              <a:t>“La reinversión de utilidades de cierta manera también nos puede hablar del nearshoring, aunque no podemos asumir que todas las reinversiones vienen de la relocalización; en reinversión podemos pensar en empresas que sí tenían actividades en México, pero que también tenían fábricas en otros países y que ahora les están dejando dar prioridad para reinvertir las utilidades en México, aunque puede ser por otros sectores”</a:t>
            </a:r>
            <a:r>
              <a:rPr lang="es-MX" sz="1800" kern="0" dirty="0">
                <a:effectLst/>
                <a:latin typeface="Calibri" panose="020F0502020204030204" pitchFamily="34" charset="0"/>
                <a:ea typeface="Calibri" panose="020F0502020204030204" pitchFamily="34" charset="0"/>
                <a:cs typeface="Calibri" panose="020F0502020204030204" pitchFamily="34" charset="0"/>
              </a:rPr>
              <a:t>, reiteró la especialista del Imco.</a:t>
            </a:r>
            <a:endParaRPr lang="es-MX"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3000"/>
              </a:spcAft>
            </a:pPr>
            <a:r>
              <a:rPr lang="es-MX" sz="1800" b="1" kern="0" dirty="0">
                <a:effectLst/>
                <a:latin typeface="Calibri" panose="020F0502020204030204" pitchFamily="34" charset="0"/>
                <a:ea typeface="Calibri" panose="020F0502020204030204" pitchFamily="34" charset="0"/>
                <a:cs typeface="Calibri" panose="020F0502020204030204" pitchFamily="34" charset="0"/>
              </a:rPr>
              <a:t>Destacó el caso de la Ciudad de México y Jalisco, entidades que tradicionalmente captan mayor IED y que se posicionaron en el top 10 con mayor captación en este primer trimestre, sumado a que también se colocaron en los estados más dinámicos en nuevas inversiones y reinversión de utilidades.</a:t>
            </a:r>
            <a:endParaRPr lang="es-MX"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spTree>
    <p:extLst>
      <p:ext uri="{BB962C8B-B14F-4D97-AF65-F5344CB8AC3E}">
        <p14:creationId xmlns:p14="http://schemas.microsoft.com/office/powerpoint/2010/main" val="1252102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0C1509-854F-2801-1EA1-4D387CD89A96}"/>
              </a:ext>
            </a:extLst>
          </p:cNvPr>
          <p:cNvSpPr>
            <a:spLocks noChangeArrowheads="1"/>
          </p:cNvSpPr>
          <p:nvPr/>
        </p:nvSpPr>
        <p:spPr bwMode="auto">
          <a:xfrm>
            <a:off x="5753381" y="-1455437"/>
            <a:ext cx="643861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MX"/>
          </a:p>
        </p:txBody>
      </p:sp>
      <p:pic>
        <p:nvPicPr>
          <p:cNvPr id="4099" name="Imagen 1">
            <a:extLst>
              <a:ext uri="{FF2B5EF4-FFF2-40B4-BE49-F238E27FC236}">
                <a16:creationId xmlns:a16="http://schemas.microsoft.com/office/drawing/2014/main" id="{4B02B5C5-2789-19A1-63C8-8D2A0676EC0E}"/>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64987" y="130961"/>
            <a:ext cx="3422870" cy="664139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8">
            <a:extLst>
              <a:ext uri="{FF2B5EF4-FFF2-40B4-BE49-F238E27FC236}">
                <a16:creationId xmlns:a16="http://schemas.microsoft.com/office/drawing/2014/main" id="{3770463C-6DC5-4F14-6DD3-65582DA22CB1}"/>
              </a:ext>
            </a:extLst>
          </p:cNvPr>
          <p:cNvSpPr>
            <a:spLocks noChangeArrowheads="1"/>
          </p:cNvSpPr>
          <p:nvPr/>
        </p:nvSpPr>
        <p:spPr bwMode="auto">
          <a:xfrm>
            <a:off x="5245871" y="-137162"/>
            <a:ext cx="1020483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MX"/>
          </a:p>
        </p:txBody>
      </p:sp>
      <p:pic>
        <p:nvPicPr>
          <p:cNvPr id="4103" name="Imagen 2">
            <a:extLst>
              <a:ext uri="{FF2B5EF4-FFF2-40B4-BE49-F238E27FC236}">
                <a16:creationId xmlns:a16="http://schemas.microsoft.com/office/drawing/2014/main" id="{517EB972-C8AC-1C98-53FF-AD6B19A89021}"/>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4527921" y="130962"/>
            <a:ext cx="3467588" cy="664139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0">
            <a:extLst>
              <a:ext uri="{FF2B5EF4-FFF2-40B4-BE49-F238E27FC236}">
                <a16:creationId xmlns:a16="http://schemas.microsoft.com/office/drawing/2014/main" id="{B55E7838-880F-79C5-93B3-6723CCAAE432}"/>
              </a:ext>
            </a:extLst>
          </p:cNvPr>
          <p:cNvSpPr>
            <a:spLocks noChangeArrowheads="1"/>
          </p:cNvSpPr>
          <p:nvPr/>
        </p:nvSpPr>
        <p:spPr bwMode="auto">
          <a:xfrm>
            <a:off x="8272766" y="21660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pic>
        <p:nvPicPr>
          <p:cNvPr id="4105" name="Imagen 3">
            <a:extLst>
              <a:ext uri="{FF2B5EF4-FFF2-40B4-BE49-F238E27FC236}">
                <a16:creationId xmlns:a16="http://schemas.microsoft.com/office/drawing/2014/main" id="{261EF747-F1CD-C8AC-721B-27A2262B40D6}"/>
              </a:ext>
            </a:extLst>
          </p:cNvPr>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8490856" y="130955"/>
            <a:ext cx="3254387" cy="6641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011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1CE76510-A4CE-0C1C-332B-0FCDE2068303}"/>
              </a:ext>
            </a:extLst>
          </p:cNvPr>
          <p:cNvSpPr txBox="1"/>
          <p:nvPr/>
        </p:nvSpPr>
        <p:spPr>
          <a:xfrm>
            <a:off x="2841171" y="196840"/>
            <a:ext cx="6100354" cy="392159"/>
          </a:xfrm>
          <a:prstGeom prst="rect">
            <a:avLst/>
          </a:prstGeom>
          <a:noFill/>
        </p:spPr>
        <p:txBody>
          <a:bodyPr wrap="square">
            <a:spAutoFit/>
          </a:bodyPr>
          <a:lstStyle/>
          <a:p>
            <a:pPr lvl="0" algn="just">
              <a:lnSpc>
                <a:spcPct val="115000"/>
              </a:lnSpc>
              <a:spcAft>
                <a:spcPts val="3000"/>
              </a:spcAft>
            </a:pPr>
            <a:r>
              <a:rPr lang="es-MX" sz="1800" kern="0" dirty="0">
                <a:effectLst/>
                <a:latin typeface="Calibri" panose="020F0502020204030204" pitchFamily="34" charset="0"/>
                <a:ea typeface="Calibri" panose="020F0502020204030204" pitchFamily="34" charset="0"/>
                <a:cs typeface="Calibri" panose="020F0502020204030204" pitchFamily="34" charset="0"/>
              </a:rPr>
              <a:t>3. Implicaciones laborales y de servicios</a:t>
            </a:r>
            <a:endParaRPr lang="es-MX"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id="{A0948DB8-52E7-D155-E783-0499A8A922BA}"/>
              </a:ext>
            </a:extLst>
          </p:cNvPr>
          <p:cNvSpPr txBox="1"/>
          <p:nvPr/>
        </p:nvSpPr>
        <p:spPr>
          <a:xfrm>
            <a:off x="2841171" y="1066731"/>
            <a:ext cx="6100354" cy="325538"/>
          </a:xfrm>
          <a:prstGeom prst="rect">
            <a:avLst/>
          </a:prstGeom>
          <a:noFill/>
        </p:spPr>
        <p:txBody>
          <a:bodyPr wrap="square">
            <a:spAutoFit/>
          </a:bodyPr>
          <a:lstStyle/>
          <a:p>
            <a:pPr algn="ctr">
              <a:lnSpc>
                <a:spcPct val="115000"/>
              </a:lnSpc>
              <a:spcAft>
                <a:spcPts val="1000"/>
              </a:spcAft>
            </a:pPr>
            <a:r>
              <a:rPr lang="es-MX" sz="1400" b="1" kern="100" dirty="0">
                <a:effectLst/>
                <a:latin typeface="Calibri" panose="020F0502020204030204" pitchFamily="34" charset="0"/>
                <a:ea typeface="Calibri" panose="020F0502020204030204" pitchFamily="34" charset="0"/>
                <a:cs typeface="Times New Roman" panose="02020603050405020304" pitchFamily="18" charset="0"/>
              </a:rPr>
              <a:t>Indice de calidad y Competencia de la Ocupación Estatal (ICCOE) Trimestral</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n 7">
            <a:extLst>
              <a:ext uri="{FF2B5EF4-FFF2-40B4-BE49-F238E27FC236}">
                <a16:creationId xmlns:a16="http://schemas.microsoft.com/office/drawing/2014/main" id="{21C2DFB8-9438-E4D3-0263-90B08F717E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7176" y="1672150"/>
            <a:ext cx="8374508" cy="4663472"/>
          </a:xfrm>
          <a:prstGeom prst="rect">
            <a:avLst/>
          </a:prstGeom>
        </p:spPr>
      </p:pic>
    </p:spTree>
    <p:extLst>
      <p:ext uri="{BB962C8B-B14F-4D97-AF65-F5344CB8AC3E}">
        <p14:creationId xmlns:p14="http://schemas.microsoft.com/office/powerpoint/2010/main" val="2336504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6DE57B-70EC-5FA5-8E4B-02C7E70E8DC9}"/>
              </a:ext>
            </a:extLst>
          </p:cNvPr>
          <p:cNvSpPr>
            <a:spLocks noGrp="1"/>
          </p:cNvSpPr>
          <p:nvPr>
            <p:ph type="title"/>
          </p:nvPr>
        </p:nvSpPr>
        <p:spPr>
          <a:xfrm>
            <a:off x="838200" y="524614"/>
            <a:ext cx="10515600" cy="474846"/>
          </a:xfrm>
        </p:spPr>
        <p:txBody>
          <a:bodyPr>
            <a:normAutofit fontScale="90000"/>
          </a:bodyPr>
          <a:lstStyle/>
          <a:p>
            <a:pPr algn="ctr"/>
            <a:br>
              <a:rPr lang="es-MX" sz="2700" i="1" kern="0" dirty="0">
                <a:solidFill>
                  <a:srgbClr val="242424"/>
                </a:solidFill>
                <a:effectLst/>
                <a:latin typeface="Calibri" panose="020F0502020204030204" pitchFamily="34" charset="0"/>
                <a:ea typeface="Times New Roman" panose="02020603050405020304" pitchFamily="18" charset="0"/>
                <a:cs typeface="Calibri" panose="020F0502020204030204" pitchFamily="34" charset="0"/>
              </a:rPr>
            </a:br>
            <a:r>
              <a:rPr lang="es-MX" sz="2700" b="1" kern="0" dirty="0">
                <a:solidFill>
                  <a:srgbClr val="242424"/>
                </a:solidFill>
                <a:effectLst/>
                <a:latin typeface="Calibri" panose="020F0502020204030204" pitchFamily="34" charset="0"/>
                <a:ea typeface="Times New Roman" panose="02020603050405020304" pitchFamily="18" charset="0"/>
                <a:cs typeface="Calibri" panose="020F0502020204030204" pitchFamily="34" charset="0"/>
              </a:rPr>
              <a:t>Exportación de Servicios</a:t>
            </a:r>
            <a:br>
              <a:rPr lang="es-MX" sz="4400" kern="100" dirty="0">
                <a:effectLst/>
                <a:latin typeface="Calibri" panose="020F0502020204030204" pitchFamily="34" charset="0"/>
                <a:ea typeface="Calibri" panose="020F0502020204030204" pitchFamily="34" charset="0"/>
                <a:cs typeface="Times New Roman" panose="02020603050405020304" pitchFamily="18" charset="0"/>
              </a:rPr>
            </a:br>
            <a:endParaRPr lang="es-MX" dirty="0"/>
          </a:p>
        </p:txBody>
      </p:sp>
      <p:sp>
        <p:nvSpPr>
          <p:cNvPr id="3" name="Marcador de contenido 2">
            <a:extLst>
              <a:ext uri="{FF2B5EF4-FFF2-40B4-BE49-F238E27FC236}">
                <a16:creationId xmlns:a16="http://schemas.microsoft.com/office/drawing/2014/main" id="{51F5327C-D4D4-5FBF-2059-2ED0C33E7678}"/>
              </a:ext>
            </a:extLst>
          </p:cNvPr>
          <p:cNvSpPr>
            <a:spLocks noGrp="1"/>
          </p:cNvSpPr>
          <p:nvPr>
            <p:ph idx="1"/>
          </p:nvPr>
        </p:nvSpPr>
        <p:spPr/>
        <p:txBody>
          <a:bodyPr>
            <a:normAutofit lnSpcReduction="10000"/>
          </a:bodyPr>
          <a:lstStyle/>
          <a:p>
            <a:pPr algn="just">
              <a:lnSpc>
                <a:spcPct val="115000"/>
              </a:lnSpc>
              <a:spcAft>
                <a:spcPts val="1000"/>
              </a:spcAft>
            </a:pPr>
            <a:r>
              <a:rPr lang="es-MX" sz="1800" b="1" kern="0" dirty="0">
                <a:effectLst/>
                <a:latin typeface="Calibri" panose="020F0502020204030204" pitchFamily="34" charset="0"/>
                <a:ea typeface="Calibri" panose="020F0502020204030204" pitchFamily="34" charset="0"/>
                <a:cs typeface="Calibri" panose="020F0502020204030204" pitchFamily="34" charset="0"/>
              </a:rPr>
              <a:t>México abastece 13.6% de las compras de mercancías de EU, pero solo 5.5% de sus importaciones de servicios; la relocalización de inversiones presenta una oportunidad para reducir la brecha, vislumbran la Secretaría de Economía y Consejo Empresarial Mexicano de Comercio Exterior, Inversión y Tecnología (Comce). </a:t>
            </a:r>
          </a:p>
          <a:p>
            <a:pPr algn="just">
              <a:lnSpc>
                <a:spcPct val="115000"/>
              </a:lnSpc>
              <a:spcAft>
                <a:spcPts val="1000"/>
              </a:spcAft>
            </a:pPr>
            <a:r>
              <a:rPr lang="es-MX" sz="1800" b="1" kern="0" dirty="0">
                <a:effectLst/>
                <a:latin typeface="Calibri" panose="020F0502020204030204" pitchFamily="34" charset="0"/>
                <a:ea typeface="Calibri" panose="020F0502020204030204" pitchFamily="34" charset="0"/>
                <a:cs typeface="Calibri" panose="020F0502020204030204" pitchFamily="34" charset="0"/>
              </a:rPr>
              <a:t>La relocalización de actvos e inversiones (nearshoring) representa oportunidades para México no sólo en la exportación de productos a Estados Unidos, sino también en la venta de servicios comerciales a ese destino, resaltaron la SE y el Comce.</a:t>
            </a:r>
          </a:p>
          <a:p>
            <a:pPr algn="just">
              <a:lnSpc>
                <a:spcPct val="115000"/>
              </a:lnSpc>
              <a:spcAft>
                <a:spcPts val="1000"/>
              </a:spcAft>
            </a:pPr>
            <a:r>
              <a:rPr lang="es-MX" sz="1800" b="1" kern="0" dirty="0">
                <a:effectLst/>
                <a:latin typeface="Calibri" panose="020F0502020204030204" pitchFamily="34" charset="0"/>
                <a:ea typeface="Calibri" panose="020F0502020204030204" pitchFamily="34" charset="0"/>
                <a:cs typeface="Calibri" panose="020F0502020204030204" pitchFamily="34" charset="0"/>
              </a:rPr>
              <a:t>En 2022, Estados Unidos importó productos por un valor de 3.38 billones de dólares, con 13.6% de ese valor desde México. Con una cuota de mercado menor, la participación de México fue de 5.5% en el total de importaciones estadounidenses de servicios, que totalizaron 697,000 millones de dólares en el año pasado.</a:t>
            </a:r>
            <a:endParaRPr lang="es-MX"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spTree>
    <p:extLst>
      <p:ext uri="{BB962C8B-B14F-4D97-AF65-F5344CB8AC3E}">
        <p14:creationId xmlns:p14="http://schemas.microsoft.com/office/powerpoint/2010/main" val="2548754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11FEB3-11C9-EF36-C421-B2ACC6A54D83}"/>
              </a:ext>
            </a:extLst>
          </p:cNvPr>
          <p:cNvSpPr>
            <a:spLocks noGrp="1"/>
          </p:cNvSpPr>
          <p:nvPr>
            <p:ph type="title"/>
          </p:nvPr>
        </p:nvSpPr>
        <p:spPr/>
        <p:txBody>
          <a:bodyPr>
            <a:normAutofit/>
          </a:bodyPr>
          <a:lstStyle/>
          <a:p>
            <a:pPr algn="ctr"/>
            <a:r>
              <a:rPr lang="es-MX" sz="2400" b="1" kern="0" dirty="0">
                <a:solidFill>
                  <a:srgbClr val="242424"/>
                </a:solidFill>
                <a:effectLst/>
                <a:latin typeface="Calibri" panose="020F0502020204030204" pitchFamily="34" charset="0"/>
                <a:ea typeface="Times New Roman" panose="02020603050405020304" pitchFamily="18" charset="0"/>
                <a:cs typeface="Calibri" panose="020F0502020204030204" pitchFamily="34" charset="0"/>
              </a:rPr>
              <a:t>Exportación de Servicios</a:t>
            </a:r>
            <a:endParaRPr lang="es-MX" sz="2400" dirty="0"/>
          </a:p>
        </p:txBody>
      </p:sp>
      <p:sp>
        <p:nvSpPr>
          <p:cNvPr id="3" name="Marcador de contenido 2">
            <a:extLst>
              <a:ext uri="{FF2B5EF4-FFF2-40B4-BE49-F238E27FC236}">
                <a16:creationId xmlns:a16="http://schemas.microsoft.com/office/drawing/2014/main" id="{EC40762D-B6FF-7792-FF4C-CC8F90F8E662}"/>
              </a:ext>
            </a:extLst>
          </p:cNvPr>
          <p:cNvSpPr>
            <a:spLocks noGrp="1"/>
          </p:cNvSpPr>
          <p:nvPr>
            <p:ph idx="1"/>
          </p:nvPr>
        </p:nvSpPr>
        <p:spPr/>
        <p:txBody>
          <a:bodyPr>
            <a:normAutofit fontScale="92500" lnSpcReduction="10000"/>
          </a:bodyPr>
          <a:lstStyle/>
          <a:p>
            <a:r>
              <a:rPr lang="es-MX" sz="1800" b="1" kern="0" dirty="0">
                <a:effectLst/>
                <a:latin typeface="Calibri" panose="020F0502020204030204" pitchFamily="34" charset="0"/>
                <a:ea typeface="Calibri" panose="020F0502020204030204" pitchFamily="34" charset="0"/>
                <a:cs typeface="Calibri" panose="020F0502020204030204" pitchFamily="34" charset="0"/>
              </a:rPr>
              <a:t>México requiere aumentar la sofisticación de sus servicios, avanzar en la producción de la “mentefactura” y seguir creciendo en sectores como el turismo (tanto el de entretenimiento como el médico), las telecomunicaciones y los servicios de software, entre otros.</a:t>
            </a:r>
          </a:p>
          <a:p>
            <a:endParaRPr lang="es-MX"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s-MX" sz="1800" b="1" kern="0" dirty="0">
                <a:effectLst/>
                <a:latin typeface="Calibri" panose="020F0502020204030204" pitchFamily="34" charset="0"/>
                <a:ea typeface="Calibri" panose="020F0502020204030204" pitchFamily="34" charset="0"/>
              </a:rPr>
              <a:t>Hay oportunidades de crecimiento en el sector servicios, sobre todo por nuestras ventajas comparativas como nuestra mano de obra calificada”</a:t>
            </a:r>
          </a:p>
          <a:p>
            <a:endParaRPr lang="es-MX" sz="1800" b="1" kern="0" dirty="0">
              <a:latin typeface="Calibri" panose="020F0502020204030204" pitchFamily="34" charset="0"/>
              <a:ea typeface="Calibri" panose="020F0502020204030204" pitchFamily="34" charset="0"/>
            </a:endParaRPr>
          </a:p>
          <a:p>
            <a:pPr algn="just">
              <a:lnSpc>
                <a:spcPct val="115000"/>
              </a:lnSpc>
              <a:spcAft>
                <a:spcPts val="3000"/>
              </a:spcAft>
            </a:pPr>
            <a:r>
              <a:rPr lang="es-MX" sz="1800" b="1" kern="0" dirty="0">
                <a:effectLst/>
                <a:latin typeface="Calibri" panose="020F0502020204030204" pitchFamily="34" charset="0"/>
                <a:ea typeface="Calibri" panose="020F0502020204030204" pitchFamily="34" charset="0"/>
                <a:cs typeface="Calibri" panose="020F0502020204030204" pitchFamily="34" charset="0"/>
              </a:rPr>
              <a:t>Según las estadísticas de la OMC, las exportaciones de servicios de México fueron de 36,027 millones de dólares en 2022, un monto 32.7% superior en comparación con el año previo. A su vez, las importaciones mexicanas de servicios crecieron 20.8%, a 46,803 millones de dólares.</a:t>
            </a:r>
            <a:r>
              <a:rPr lang="es-MX" sz="1800" kern="0" dirty="0">
                <a:effectLst/>
                <a:latin typeface="Calibri" panose="020F0502020204030204" pitchFamily="34" charset="0"/>
                <a:ea typeface="Calibri" panose="020F0502020204030204" pitchFamily="34" charset="0"/>
                <a:cs typeface="Calibri" panose="020F0502020204030204" pitchFamily="34" charset="0"/>
              </a:rPr>
              <a:t> Con estos resultados, </a:t>
            </a:r>
            <a:r>
              <a:rPr lang="es-MX" sz="1800" b="1" kern="0" dirty="0">
                <a:effectLst/>
                <a:latin typeface="Calibri" panose="020F0502020204030204" pitchFamily="34" charset="0"/>
                <a:ea typeface="Calibri" panose="020F0502020204030204" pitchFamily="34" charset="0"/>
                <a:cs typeface="Calibri" panose="020F0502020204030204" pitchFamily="34" charset="0"/>
              </a:rPr>
              <a:t>México se mantuvo en la posición 30 entre los mayores importadores de servicios del mundo, y escaló del lugar 36 al 35 entre los exportadores en comparación con 2021.</a:t>
            </a:r>
            <a:endParaRPr lang="es-MX"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spTree>
    <p:extLst>
      <p:ext uri="{BB962C8B-B14F-4D97-AF65-F5344CB8AC3E}">
        <p14:creationId xmlns:p14="http://schemas.microsoft.com/office/powerpoint/2010/main" val="1418739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029D85-81E4-3CE1-DF1A-A1609AC6C902}"/>
              </a:ext>
            </a:extLst>
          </p:cNvPr>
          <p:cNvSpPr>
            <a:spLocks noGrp="1"/>
          </p:cNvSpPr>
          <p:nvPr>
            <p:ph type="title"/>
          </p:nvPr>
        </p:nvSpPr>
        <p:spPr>
          <a:xfrm>
            <a:off x="838200" y="588409"/>
            <a:ext cx="10515600" cy="1325563"/>
          </a:xfrm>
        </p:spPr>
        <p:txBody>
          <a:bodyPr>
            <a:normAutofit/>
          </a:bodyPr>
          <a:lstStyle/>
          <a:p>
            <a:pPr algn="ctr"/>
            <a:r>
              <a:rPr lang="es-ES" sz="2400" b="1" kern="100" dirty="0">
                <a:effectLst/>
                <a:latin typeface="Calibri" panose="020F0502020204030204" pitchFamily="34" charset="0"/>
                <a:ea typeface="Calibri" panose="020F0502020204030204" pitchFamily="34" charset="0"/>
                <a:cs typeface="Times New Roman" panose="02020603050405020304" pitchFamily="18" charset="0"/>
              </a:rPr>
              <a:t>El </a:t>
            </a:r>
            <a:r>
              <a:rPr lang="es-ES" sz="2400" b="1" kern="100" dirty="0" err="1">
                <a:effectLst/>
                <a:latin typeface="Calibri" panose="020F0502020204030204" pitchFamily="34" charset="0"/>
                <a:ea typeface="Calibri" panose="020F0502020204030204" pitchFamily="34" charset="0"/>
                <a:cs typeface="Times New Roman" panose="02020603050405020304" pitchFamily="18" charset="0"/>
              </a:rPr>
              <a:t>Nearshoring</a:t>
            </a:r>
            <a:r>
              <a:rPr lang="es-ES" sz="2400" b="1" kern="100" dirty="0">
                <a:effectLst/>
                <a:latin typeface="Calibri" panose="020F0502020204030204" pitchFamily="34" charset="0"/>
                <a:ea typeface="Calibri" panose="020F0502020204030204" pitchFamily="34" charset="0"/>
                <a:cs typeface="Times New Roman" panose="02020603050405020304" pitchFamily="18" charset="0"/>
              </a:rPr>
              <a:t> y sus implicaciones infraestructurales, laborales y de servicios en México.</a:t>
            </a:r>
            <a:endParaRPr lang="es-MX" sz="2400" dirty="0">
              <a:latin typeface="+mn-lt"/>
            </a:endParaRPr>
          </a:p>
        </p:txBody>
      </p:sp>
      <p:sp>
        <p:nvSpPr>
          <p:cNvPr id="3" name="Marcador de contenido 2">
            <a:extLst>
              <a:ext uri="{FF2B5EF4-FFF2-40B4-BE49-F238E27FC236}">
                <a16:creationId xmlns:a16="http://schemas.microsoft.com/office/drawing/2014/main" id="{E0C163B9-0D3D-0DD6-102D-69D8560C3B1B}"/>
              </a:ext>
            </a:extLst>
          </p:cNvPr>
          <p:cNvSpPr>
            <a:spLocks noGrp="1"/>
          </p:cNvSpPr>
          <p:nvPr>
            <p:ph idx="1"/>
          </p:nvPr>
        </p:nvSpPr>
        <p:spPr>
          <a:xfrm>
            <a:off x="763772" y="3027104"/>
            <a:ext cx="10515600" cy="2395500"/>
          </a:xfrm>
        </p:spPr>
        <p:txBody>
          <a:bodyPr>
            <a:normAutofit/>
          </a:bodyPr>
          <a:lstStyle/>
          <a:p>
            <a:pPr algn="just"/>
            <a:r>
              <a:rPr lang="es-ES" sz="2400" kern="100" dirty="0">
                <a:effectLst/>
                <a:latin typeface="Calibri" panose="020F0502020204030204" pitchFamily="34" charset="0"/>
                <a:ea typeface="Calibri" panose="020F0502020204030204" pitchFamily="34" charset="0"/>
                <a:cs typeface="Calibri" panose="020F0502020204030204" pitchFamily="34" charset="0"/>
              </a:rPr>
              <a:t>El objetivo del presente trabajo es explorar, de forma preliminar, las implicaciones económicas, territoriales y laborales, que supone el fenómeno del </a:t>
            </a:r>
            <a:r>
              <a:rPr lang="es-ES" sz="2400" kern="100" dirty="0" err="1">
                <a:effectLst/>
                <a:latin typeface="Calibri" panose="020F0502020204030204" pitchFamily="34" charset="0"/>
                <a:ea typeface="Calibri" panose="020F0502020204030204" pitchFamily="34" charset="0"/>
                <a:cs typeface="Calibri" panose="020F0502020204030204" pitchFamily="34" charset="0"/>
              </a:rPr>
              <a:t>nearshoring</a:t>
            </a:r>
            <a:r>
              <a:rPr lang="es-ES" sz="2400" kern="100" dirty="0">
                <a:effectLst/>
                <a:latin typeface="Calibri" panose="020F0502020204030204" pitchFamily="34" charset="0"/>
                <a:ea typeface="Calibri" panose="020F0502020204030204" pitchFamily="34" charset="0"/>
                <a:cs typeface="Calibri" panose="020F0502020204030204" pitchFamily="34" charset="0"/>
              </a:rPr>
              <a:t> en nuestro país, a efecto de que nos permita acercarnos a sus diversos efectos positivos y negativos de interacción multidimensional sobre los escenarios referidos, a efecto de comprender las transformaciones emergentes vinculadas a las cadenas de valor capitalistas globalizadas.</a:t>
            </a:r>
            <a:endParaRPr lang="es-MX"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spTree>
    <p:extLst>
      <p:ext uri="{BB962C8B-B14F-4D97-AF65-F5344CB8AC3E}">
        <p14:creationId xmlns:p14="http://schemas.microsoft.com/office/powerpoint/2010/main" val="1120927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663A1A-BB4B-7785-32BE-7814DF747E6E}"/>
              </a:ext>
            </a:extLst>
          </p:cNvPr>
          <p:cNvSpPr>
            <a:spLocks noGrp="1"/>
          </p:cNvSpPr>
          <p:nvPr>
            <p:ph type="title"/>
          </p:nvPr>
        </p:nvSpPr>
        <p:spPr>
          <a:xfrm>
            <a:off x="838200" y="365126"/>
            <a:ext cx="10515600" cy="676866"/>
          </a:xfrm>
        </p:spPr>
        <p:txBody>
          <a:bodyPr>
            <a:normAutofit fontScale="90000"/>
          </a:bodyPr>
          <a:lstStyle/>
          <a:p>
            <a:pPr algn="ctr"/>
            <a:br>
              <a:rPr lang="es-MX" sz="1800" b="1" kern="0" dirty="0">
                <a:effectLst/>
                <a:latin typeface="Calibri" panose="020F0502020204030204" pitchFamily="34" charset="0"/>
                <a:ea typeface="Calibri" panose="020F0502020204030204" pitchFamily="34" charset="0"/>
                <a:cs typeface="Calibri" panose="020F0502020204030204" pitchFamily="34" charset="0"/>
              </a:rPr>
            </a:br>
            <a:br>
              <a:rPr lang="es-MX" sz="1800" b="1" kern="0" dirty="0">
                <a:effectLst/>
                <a:latin typeface="Calibri" panose="020F0502020204030204" pitchFamily="34" charset="0"/>
                <a:ea typeface="Calibri" panose="020F0502020204030204" pitchFamily="34" charset="0"/>
                <a:cs typeface="Calibri" panose="020F0502020204030204" pitchFamily="34" charset="0"/>
              </a:rPr>
            </a:br>
            <a:r>
              <a:rPr lang="es-MX" sz="2200" b="1" kern="0" dirty="0">
                <a:effectLst/>
                <a:latin typeface="Calibri" panose="020F0502020204030204" pitchFamily="34" charset="0"/>
                <a:ea typeface="Calibri" panose="020F0502020204030204" pitchFamily="34" charset="0"/>
                <a:cs typeface="Calibri" panose="020F0502020204030204" pitchFamily="34" charset="0"/>
              </a:rPr>
              <a:t>4. La recien anunciada política de incentivos nacionales hacia el nearshoring</a:t>
            </a:r>
            <a:br>
              <a:rPr lang="es-MX"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s-MX" dirty="0"/>
          </a:p>
        </p:txBody>
      </p:sp>
      <p:sp>
        <p:nvSpPr>
          <p:cNvPr id="3" name="Marcador de contenido 2">
            <a:extLst>
              <a:ext uri="{FF2B5EF4-FFF2-40B4-BE49-F238E27FC236}">
                <a16:creationId xmlns:a16="http://schemas.microsoft.com/office/drawing/2014/main" id="{96DCF4DB-EB03-C56B-1128-C0938A95D106}"/>
              </a:ext>
            </a:extLst>
          </p:cNvPr>
          <p:cNvSpPr>
            <a:spLocks noGrp="1"/>
          </p:cNvSpPr>
          <p:nvPr>
            <p:ph idx="1"/>
          </p:nvPr>
        </p:nvSpPr>
        <p:spPr>
          <a:xfrm>
            <a:off x="838200" y="1280160"/>
            <a:ext cx="10515600" cy="5212714"/>
          </a:xfrm>
        </p:spPr>
        <p:txBody>
          <a:bodyPr>
            <a:normAutofit fontScale="92500" lnSpcReduction="20000"/>
          </a:bodyPr>
          <a:lstStyle/>
          <a:p>
            <a:pPr algn="just">
              <a:lnSpc>
                <a:spcPct val="115000"/>
              </a:lnSpc>
              <a:spcAft>
                <a:spcPts val="3000"/>
              </a:spcAft>
            </a:pPr>
            <a:r>
              <a:rPr lang="es-MX" sz="1800" kern="0" dirty="0">
                <a:effectLst/>
                <a:latin typeface="Calibri" panose="020F0502020204030204" pitchFamily="34" charset="0"/>
                <a:ea typeface="Calibri" panose="020F0502020204030204" pitchFamily="34" charset="0"/>
                <a:cs typeface="Calibri" panose="020F0502020204030204" pitchFamily="34" charset="0"/>
              </a:rPr>
              <a:t>Cabe aclarar que </a:t>
            </a:r>
            <a:r>
              <a:rPr lang="es-MX" sz="1800" b="1" kern="0" dirty="0">
                <a:effectLst/>
                <a:latin typeface="Calibri" panose="020F0502020204030204" pitchFamily="34" charset="0"/>
                <a:ea typeface="Calibri" panose="020F0502020204030204" pitchFamily="34" charset="0"/>
                <a:cs typeface="Calibri" panose="020F0502020204030204" pitchFamily="34" charset="0"/>
              </a:rPr>
              <a:t>el pasado miércoles 11 de octubre la Secretaría de Hacienda y Crédito Público (SHCP) dio a conocer en el Diario Oficial de la Federación </a:t>
            </a:r>
            <a:r>
              <a:rPr lang="es-MX" sz="1800" b="1" u="none" strike="noStrike" kern="0" dirty="0">
                <a:effectLst/>
                <a:latin typeface="Calibri" panose="020F0502020204030204" pitchFamily="34" charset="0"/>
                <a:ea typeface="Calibri" panose="020F0502020204030204" pitchFamily="34" charset="0"/>
                <a:cs typeface="Calibri" panose="020F0502020204030204" pitchFamily="34" charset="0"/>
                <a:hlinkClick r:id="rId3"/>
              </a:rPr>
              <a:t>estímulos fiscales para atraer inversión extranjera</a:t>
            </a:r>
            <a:r>
              <a:rPr lang="es-MX" sz="1800" b="1" kern="0" dirty="0">
                <a:effectLst/>
                <a:latin typeface="Calibri" panose="020F0502020204030204" pitchFamily="34" charset="0"/>
                <a:ea typeface="Calibri" panose="020F0502020204030204" pitchFamily="34" charset="0"/>
                <a:cs typeface="Calibri" panose="020F0502020204030204" pitchFamily="34" charset="0"/>
              </a:rPr>
              <a:t>, pero también nacional.</a:t>
            </a:r>
            <a:endParaRPr lang="es-MX" sz="18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3000"/>
              </a:spcAft>
            </a:pPr>
            <a:r>
              <a:rPr lang="es-MX" sz="1800" b="1" kern="0" dirty="0">
                <a:effectLst/>
                <a:latin typeface="Calibri" panose="020F0502020204030204" pitchFamily="34" charset="0"/>
                <a:ea typeface="Calibri" panose="020F0502020204030204" pitchFamily="34" charset="0"/>
                <a:cs typeface="Calibri" panose="020F0502020204030204" pitchFamily="34" charset="0"/>
              </a:rPr>
              <a:t>Uno de los estímulos tiene que ver con la deducción acelerada de inversiones que permite a las empresas de los sectores de “alta tecnología e investigación y desarrollo” deducir entre 56 a 89 por ciento.</a:t>
            </a:r>
          </a:p>
          <a:p>
            <a:pPr algn="just">
              <a:lnSpc>
                <a:spcPct val="115000"/>
              </a:lnSpc>
              <a:spcAft>
                <a:spcPts val="3000"/>
              </a:spcAft>
            </a:pPr>
            <a:r>
              <a:rPr lang="es-MX" sz="1800" kern="0" dirty="0">
                <a:effectLst/>
                <a:latin typeface="Calibri" panose="020F0502020204030204" pitchFamily="34" charset="0"/>
                <a:ea typeface="Calibri" panose="020F0502020204030204" pitchFamily="34" charset="0"/>
              </a:rPr>
              <a:t>Lo anterior está diseñado "para aumentar la liquidez de las empresas y fomentar la reinversión” y durará hasta el 2024, de acuerdo con información de la Secretaría de Hacienda.</a:t>
            </a:r>
            <a:r>
              <a:rPr lang="es-MX" sz="1800" b="1" kern="0" dirty="0">
                <a:effectLst/>
                <a:latin typeface="Calibri" panose="020F0502020204030204" pitchFamily="34" charset="0"/>
                <a:ea typeface="Calibri" panose="020F0502020204030204" pitchFamily="34" charset="0"/>
              </a:rPr>
              <a:t> </a:t>
            </a:r>
            <a:r>
              <a:rPr lang="es-MX" sz="1800" kern="0" dirty="0">
                <a:effectLst/>
                <a:latin typeface="Calibri" panose="020F0502020204030204" pitchFamily="34" charset="0"/>
                <a:ea typeface="Calibri" panose="020F0502020204030204" pitchFamily="34" charset="0"/>
              </a:rPr>
              <a:t>El segundo es una deducción adicional del 25% que se aplicará durante tres años para cubrir los costos asociados con la capacitación del personal.</a:t>
            </a:r>
            <a:r>
              <a:rPr lang="es-MX" sz="1200" dirty="0">
                <a:effectLst/>
              </a:rPr>
              <a:t> </a:t>
            </a:r>
            <a:r>
              <a:rPr lang="es-MX" sz="1800" b="1" kern="0" dirty="0">
                <a:effectLst/>
                <a:latin typeface="Calibri" panose="020F0502020204030204" pitchFamily="34" charset="0"/>
                <a:ea typeface="Calibri" panose="020F0502020204030204" pitchFamily="34" charset="0"/>
                <a:cs typeface="Calibri" panose="020F0502020204030204" pitchFamily="34" charset="0"/>
              </a:rPr>
              <a:t>La SHCP comunicó que hizo una “selección minuciosa” y que son sólo 10 sectores beneficiados para poder ser parte de los estímulos fiscales. Entre ellos destacan la fabricación de partes para automotores, agroindustria, productos farmacéuticos, equipos y accesorios eléctricos, etcétera.</a:t>
            </a:r>
            <a:endParaRPr lang="es-MX"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s-MX" sz="1800" b="1" kern="0" dirty="0">
                <a:effectLst/>
                <a:latin typeface="Calibri" panose="020F0502020204030204" pitchFamily="34" charset="0"/>
                <a:ea typeface="Calibri" panose="020F0502020204030204" pitchFamily="34" charset="0"/>
                <a:cs typeface="Calibri" panose="020F0502020204030204" pitchFamily="34" charset="0"/>
              </a:rPr>
              <a:t>“El hecho de que el decreto dirija los beneficios únicamente a empresas exportadoras en sectores económicos específicos y con vínculos comerciales establecidos principalmente con Estados Unidos, contradice algunas de las disposiciones establecidas en los acuerdos en los que México participa con la Organización Mundial de Comercio (OMC)”.</a:t>
            </a:r>
            <a:endParaRPr lang="es-MX"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s-MX" dirty="0"/>
          </a:p>
        </p:txBody>
      </p:sp>
    </p:spTree>
    <p:extLst>
      <p:ext uri="{BB962C8B-B14F-4D97-AF65-F5344CB8AC3E}">
        <p14:creationId xmlns:p14="http://schemas.microsoft.com/office/powerpoint/2010/main" val="42899713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BE389E-F530-BAAE-5FA2-7B23DBDB7A47}"/>
              </a:ext>
            </a:extLst>
          </p:cNvPr>
          <p:cNvSpPr>
            <a:spLocks noGrp="1"/>
          </p:cNvSpPr>
          <p:nvPr>
            <p:ph type="title"/>
          </p:nvPr>
        </p:nvSpPr>
        <p:spPr>
          <a:xfrm>
            <a:off x="838200" y="365125"/>
            <a:ext cx="10515600" cy="575401"/>
          </a:xfrm>
        </p:spPr>
        <p:txBody>
          <a:bodyPr>
            <a:normAutofit fontScale="90000"/>
          </a:bodyPr>
          <a:lstStyle/>
          <a:p>
            <a:pPr algn="ctr"/>
            <a:br>
              <a:rPr lang="es-MX" sz="1800" kern="0" dirty="0">
                <a:effectLst/>
                <a:latin typeface="Calibri" panose="020F0502020204030204" pitchFamily="34" charset="0"/>
                <a:ea typeface="Calibri" panose="020F0502020204030204" pitchFamily="34" charset="0"/>
                <a:cs typeface="Calibri" panose="020F0502020204030204" pitchFamily="34" charset="0"/>
              </a:rPr>
            </a:br>
            <a:br>
              <a:rPr lang="es-MX" sz="1800" kern="0" dirty="0">
                <a:effectLst/>
                <a:latin typeface="Calibri" panose="020F0502020204030204" pitchFamily="34" charset="0"/>
                <a:ea typeface="Calibri" panose="020F0502020204030204" pitchFamily="34" charset="0"/>
                <a:cs typeface="Calibri" panose="020F0502020204030204" pitchFamily="34" charset="0"/>
              </a:rPr>
            </a:br>
            <a:r>
              <a:rPr lang="es-MX" sz="1800" kern="0" dirty="0">
                <a:effectLst/>
                <a:latin typeface="Calibri" panose="020F0502020204030204" pitchFamily="34" charset="0"/>
                <a:ea typeface="Calibri" panose="020F0502020204030204" pitchFamily="34" charset="0"/>
                <a:cs typeface="Calibri" panose="020F0502020204030204" pitchFamily="34" charset="0"/>
              </a:rPr>
              <a:t>Conclusionnes preliminares</a:t>
            </a:r>
            <a:br>
              <a:rPr lang="es-MX"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s-MX" dirty="0"/>
          </a:p>
        </p:txBody>
      </p:sp>
      <p:sp>
        <p:nvSpPr>
          <p:cNvPr id="3" name="Marcador de contenido 2">
            <a:extLst>
              <a:ext uri="{FF2B5EF4-FFF2-40B4-BE49-F238E27FC236}">
                <a16:creationId xmlns:a16="http://schemas.microsoft.com/office/drawing/2014/main" id="{B7AB3828-A113-6610-5D7C-97F2D72A3133}"/>
              </a:ext>
            </a:extLst>
          </p:cNvPr>
          <p:cNvSpPr>
            <a:spLocks noGrp="1"/>
          </p:cNvSpPr>
          <p:nvPr>
            <p:ph idx="1"/>
          </p:nvPr>
        </p:nvSpPr>
        <p:spPr>
          <a:xfrm>
            <a:off x="838200" y="1123406"/>
            <a:ext cx="10515600" cy="5369469"/>
          </a:xfrm>
        </p:spPr>
        <p:txBody>
          <a:bodyPr>
            <a:normAutofit fontScale="92500" lnSpcReduction="10000"/>
          </a:bodyPr>
          <a:lstStyle/>
          <a:p>
            <a:pPr algn="just">
              <a:lnSpc>
                <a:spcPct val="115000"/>
              </a:lnSpc>
              <a:spcAft>
                <a:spcPts val="3000"/>
              </a:spcAft>
            </a:pPr>
            <a:r>
              <a:rPr lang="es-MX" sz="1800" kern="0" dirty="0">
                <a:effectLst/>
                <a:latin typeface="Calibri" panose="020F0502020204030204" pitchFamily="34" charset="0"/>
                <a:ea typeface="Calibri" panose="020F0502020204030204" pitchFamily="34" charset="0"/>
                <a:cs typeface="Calibri" panose="020F0502020204030204" pitchFamily="34" charset="0"/>
              </a:rPr>
              <a:t>Como se ha podido demostrar, las acciones gubernamentales para aprovechar las ventajas del nearshoring en México están siendo implemetadas simultáneamente tanto a nivel fedweral como regional. </a:t>
            </a:r>
            <a:endParaRPr lang="es-MX" sz="1800" kern="0" dirty="0">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1000"/>
              </a:spcAft>
            </a:pPr>
            <a:r>
              <a:rPr lang="es-MX" sz="1800" kern="0" dirty="0">
                <a:effectLst/>
                <a:latin typeface="Calibri" panose="020F0502020204030204" pitchFamily="34" charset="0"/>
                <a:ea typeface="Calibri" panose="020F0502020204030204" pitchFamily="34" charset="0"/>
                <a:cs typeface="Calibri" panose="020F0502020204030204" pitchFamily="34" charset="0"/>
              </a:rPr>
              <a:t>Como lo apunta muy recientemente el IMCO, los estímulos fiscales para promover la inversión por la relocalización de empresas extranjeras (</a:t>
            </a:r>
            <a:r>
              <a:rPr lang="es-MX" sz="1800" b="1" kern="0" dirty="0">
                <a:effectLst/>
                <a:latin typeface="Calibri" panose="020F0502020204030204" pitchFamily="34" charset="0"/>
                <a:ea typeface="Calibri" panose="020F0502020204030204" pitchFamily="34" charset="0"/>
                <a:cs typeface="Calibri" panose="020F0502020204030204" pitchFamily="34" charset="0"/>
              </a:rPr>
              <a:t>nearshoring</a:t>
            </a:r>
            <a:r>
              <a:rPr lang="es-MX" sz="1800" kern="0" dirty="0">
                <a:effectLst/>
                <a:latin typeface="Calibri" panose="020F0502020204030204" pitchFamily="34" charset="0"/>
                <a:ea typeface="Calibri" panose="020F0502020204030204" pitchFamily="34" charset="0"/>
                <a:cs typeface="Calibri" panose="020F0502020204030204" pitchFamily="34" charset="0"/>
              </a:rPr>
              <a:t>) y mexicanas no son suficientes, </a:t>
            </a:r>
            <a:r>
              <a:rPr lang="es-MX" sz="1800" b="1" kern="0" dirty="0">
                <a:effectLst/>
                <a:latin typeface="Calibri" panose="020F0502020204030204" pitchFamily="34" charset="0"/>
                <a:ea typeface="Calibri" panose="020F0502020204030204" pitchFamily="34" charset="0"/>
                <a:cs typeface="Calibri" panose="020F0502020204030204" pitchFamily="34" charset="0"/>
              </a:rPr>
              <a:t>hace falta “atender las necesidades de infraestructura, desarrollo de talento y Estado de Derecho”,</a:t>
            </a:r>
            <a:r>
              <a:rPr lang="es-MX" sz="1800" kern="0" dirty="0">
                <a:effectLst/>
                <a:latin typeface="Calibri" panose="020F0502020204030204" pitchFamily="34" charset="0"/>
                <a:ea typeface="Calibri" panose="020F0502020204030204" pitchFamily="34" charset="0"/>
                <a:cs typeface="Calibri" panose="020F0502020204030204" pitchFamily="34" charset="0"/>
              </a:rPr>
              <a:t> </a:t>
            </a:r>
            <a:endParaRPr lang="es-MX"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s-MX" sz="1800" kern="0" dirty="0">
                <a:effectLst/>
                <a:latin typeface="Calibri" panose="020F0502020204030204" pitchFamily="34" charset="0"/>
                <a:ea typeface="Calibri" panose="020F0502020204030204" pitchFamily="34" charset="0"/>
              </a:rPr>
              <a:t>En un análisis publicado el viernes 13 de octubre, refieren que: </a:t>
            </a:r>
          </a:p>
          <a:p>
            <a:pPr algn="just"/>
            <a:r>
              <a:rPr lang="es-MX" sz="1800" b="1" kern="0" dirty="0">
                <a:effectLst/>
                <a:latin typeface="Calibri" panose="020F0502020204030204" pitchFamily="34" charset="0"/>
                <a:ea typeface="Calibri" panose="020F0502020204030204" pitchFamily="34" charset="0"/>
              </a:rPr>
              <a:t>“cualquier estrategia para atraer inversiones al país, sean relacionadas con el nearshoring o no, debe ir más allá de los estímulos fiscales (...) </a:t>
            </a:r>
          </a:p>
          <a:p>
            <a:pPr marL="0" indent="0" algn="just">
              <a:buNone/>
            </a:pPr>
            <a:endParaRPr lang="es-MX" sz="1800" b="1" kern="0" dirty="0">
              <a:effectLst/>
              <a:latin typeface="Calibri" panose="020F0502020204030204" pitchFamily="34" charset="0"/>
              <a:ea typeface="Calibri" panose="020F0502020204030204" pitchFamily="34" charset="0"/>
            </a:endParaRPr>
          </a:p>
          <a:p>
            <a:pPr algn="just"/>
            <a:r>
              <a:rPr lang="es-MX" sz="1800" b="1" kern="0" dirty="0">
                <a:effectLst/>
                <a:latin typeface="Calibri" panose="020F0502020204030204" pitchFamily="34" charset="0"/>
                <a:ea typeface="Calibri" panose="020F0502020204030204" pitchFamily="34" charset="0"/>
              </a:rPr>
              <a:t>Además, se debe garantizar que las medidas adoptadas cumplan con lo dispuesto en los tratados y compromisos comerciales de los que el país forma parte con el fin de generar un entorno de certeza jurídica propicio para la inversión”.</a:t>
            </a:r>
          </a:p>
          <a:p>
            <a:pPr marL="0" indent="0" algn="just">
              <a:buNone/>
            </a:pPr>
            <a:endParaRPr lang="es-MX" sz="1800" b="1" kern="0" dirty="0">
              <a:effectLst/>
              <a:latin typeface="Calibri" panose="020F0502020204030204" pitchFamily="34" charset="0"/>
              <a:ea typeface="Calibri" panose="020F0502020204030204" pitchFamily="34" charset="0"/>
            </a:endParaRPr>
          </a:p>
          <a:p>
            <a:pPr algn="just"/>
            <a:r>
              <a:rPr lang="es-MX" sz="1800" kern="0" dirty="0">
                <a:effectLst/>
                <a:latin typeface="Calibri" panose="020F0502020204030204" pitchFamily="34" charset="0"/>
                <a:ea typeface="Calibri" panose="020F0502020204030204" pitchFamily="34" charset="0"/>
              </a:rPr>
              <a:t>La reflexión final nos conduce a que la relocalización industrial global en marcha, implica la instalación de fábricas y la recomposición de otras en territorio mexicano, lo cual, representa desafíos estratégicos en términos </a:t>
            </a:r>
            <a:r>
              <a:rPr lang="es-ES" sz="1800" dirty="0">
                <a:effectLst/>
                <a:latin typeface="Calibri" panose="020F0502020204030204" pitchFamily="34" charset="0"/>
                <a:ea typeface="Calibri" panose="020F0502020204030204" pitchFamily="34" charset="0"/>
                <a:cs typeface="Times New Roman" panose="02020603050405020304" pitchFamily="18" charset="0"/>
              </a:rPr>
              <a:t>regulatorios, de infraestructura y laborales</a:t>
            </a:r>
            <a:r>
              <a:rPr lang="es-ES" sz="1800" kern="0" dirty="0">
                <a:effectLst/>
                <a:latin typeface="Calibri" panose="020F0502020204030204" pitchFamily="34" charset="0"/>
                <a:ea typeface="Calibri" panose="020F0502020204030204" pitchFamily="34" charset="0"/>
              </a:rPr>
              <a:t> </a:t>
            </a:r>
            <a:r>
              <a:rPr lang="es-MX" sz="1800" kern="0" dirty="0">
                <a:effectLst/>
                <a:latin typeface="Calibri" panose="020F0502020204030204" pitchFamily="34" charset="0"/>
                <a:ea typeface="Calibri" panose="020F0502020204030204" pitchFamily="34" charset="0"/>
              </a:rPr>
              <a:t>para nuestro país.</a:t>
            </a:r>
            <a:endParaRPr lang="es-MX" dirty="0"/>
          </a:p>
        </p:txBody>
      </p:sp>
    </p:spTree>
    <p:extLst>
      <p:ext uri="{BB962C8B-B14F-4D97-AF65-F5344CB8AC3E}">
        <p14:creationId xmlns:p14="http://schemas.microsoft.com/office/powerpoint/2010/main" val="12656252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7AA45B2-A4F6-CBCF-FD48-745506D3C2A6}"/>
              </a:ext>
            </a:extLst>
          </p:cNvPr>
          <p:cNvSpPr>
            <a:spLocks noGrp="1"/>
          </p:cNvSpPr>
          <p:nvPr>
            <p:ph idx="1"/>
          </p:nvPr>
        </p:nvSpPr>
        <p:spPr>
          <a:xfrm>
            <a:off x="1359195" y="2878249"/>
            <a:ext cx="10515600" cy="906942"/>
          </a:xfrm>
        </p:spPr>
        <p:txBody>
          <a:bodyPr>
            <a:normAutofit/>
          </a:bodyPr>
          <a:lstStyle/>
          <a:p>
            <a:pPr marL="0" indent="0">
              <a:buNone/>
            </a:pPr>
            <a:r>
              <a:rPr lang="es-MX" sz="4400" dirty="0">
                <a:latin typeface="Calibri" panose="020F0502020204030204" pitchFamily="34" charset="0"/>
                <a:cs typeface="Calibri" panose="020F0502020204030204" pitchFamily="34" charset="0"/>
              </a:rPr>
              <a:t>¡MUCHAS GRACIAS POR SU ATENCIÓN!</a:t>
            </a:r>
          </a:p>
        </p:txBody>
      </p:sp>
    </p:spTree>
    <p:extLst>
      <p:ext uri="{BB962C8B-B14F-4D97-AF65-F5344CB8AC3E}">
        <p14:creationId xmlns:p14="http://schemas.microsoft.com/office/powerpoint/2010/main" val="3275036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BC3141-98FA-5691-40B3-DC5985808C8C}"/>
              </a:ext>
            </a:extLst>
          </p:cNvPr>
          <p:cNvSpPr>
            <a:spLocks noGrp="1"/>
          </p:cNvSpPr>
          <p:nvPr>
            <p:ph type="title"/>
          </p:nvPr>
        </p:nvSpPr>
        <p:spPr>
          <a:xfrm>
            <a:off x="1063752" y="622004"/>
            <a:ext cx="10058400" cy="1099831"/>
          </a:xfrm>
        </p:spPr>
        <p:txBody>
          <a:bodyPr>
            <a:normAutofit/>
          </a:bodyPr>
          <a:lstStyle/>
          <a:p>
            <a:pPr algn="ctr"/>
            <a:r>
              <a:rPr lang="es-ES" sz="2400" cap="none" dirty="0">
                <a:latin typeface="Calibri" panose="020F0502020204030204" pitchFamily="34" charset="0"/>
              </a:rPr>
              <a:t>Planteamiento del problema</a:t>
            </a:r>
            <a:r>
              <a:rPr lang="es-ES" sz="2400" dirty="0">
                <a:latin typeface="Calibri" panose="020F0502020204030204" pitchFamily="34" charset="0"/>
              </a:rPr>
              <a:t>:</a:t>
            </a:r>
            <a:endParaRPr lang="es-MX" sz="2400" dirty="0"/>
          </a:p>
        </p:txBody>
      </p:sp>
      <p:sp>
        <p:nvSpPr>
          <p:cNvPr id="3" name="Marcador de contenido 2">
            <a:extLst>
              <a:ext uri="{FF2B5EF4-FFF2-40B4-BE49-F238E27FC236}">
                <a16:creationId xmlns:a16="http://schemas.microsoft.com/office/drawing/2014/main" id="{D443F149-A33A-79D7-63AB-47442E3EBB32}"/>
              </a:ext>
            </a:extLst>
          </p:cNvPr>
          <p:cNvSpPr>
            <a:spLocks noGrp="1"/>
          </p:cNvSpPr>
          <p:nvPr>
            <p:ph idx="1"/>
          </p:nvPr>
        </p:nvSpPr>
        <p:spPr>
          <a:xfrm>
            <a:off x="1063752" y="1813063"/>
            <a:ext cx="10058400" cy="4050792"/>
          </a:xfrm>
        </p:spPr>
        <p:txBody>
          <a:bodyPr/>
          <a:lstStyle/>
          <a:p>
            <a:endParaRPr lang="es-ES" sz="1800" dirty="0">
              <a:effectLst/>
              <a:latin typeface="Calibri" panose="020F0502020204030204" pitchFamily="34" charset="0"/>
              <a:ea typeface="Calibri" panose="020F0502020204030204" pitchFamily="34" charset="0"/>
            </a:endParaRPr>
          </a:p>
          <a:p>
            <a:pPr marL="0" lvl="0" indent="0">
              <a:lnSpc>
                <a:spcPct val="115000"/>
              </a:lnSpc>
              <a:spcAft>
                <a:spcPts val="1000"/>
              </a:spcAft>
              <a:buNone/>
            </a:pPr>
            <a:r>
              <a:rPr lang="es-MX" sz="1800" kern="0" dirty="0">
                <a:effectLst/>
                <a:latin typeface="Calibri" panose="020F0502020204030204" pitchFamily="34" charset="0"/>
                <a:ea typeface="Calibri" panose="020F0502020204030204" pitchFamily="34" charset="0"/>
                <a:cs typeface="Calibri" panose="020F0502020204030204" pitchFamily="34" charset="0"/>
              </a:rPr>
              <a:t>1. ¿Qué es el nearshoring?</a:t>
            </a:r>
            <a:endParaRPr lang="es-MX"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s-ES" sz="1800" dirty="0">
              <a:effectLst/>
              <a:latin typeface="Calibri" panose="020F0502020204030204" pitchFamily="34" charset="0"/>
              <a:ea typeface="Calibri" panose="020F0502020204030204" pitchFamily="34" charset="0"/>
            </a:endParaRPr>
          </a:p>
          <a:p>
            <a:pPr marL="0" indent="0">
              <a:buNone/>
            </a:pPr>
            <a:r>
              <a:rPr lang="es-ES" sz="1800" dirty="0">
                <a:effectLst/>
                <a:latin typeface="Calibri" panose="020F0502020204030204" pitchFamily="34" charset="0"/>
                <a:ea typeface="Calibri" panose="020F0502020204030204" pitchFamily="34" charset="0"/>
              </a:rPr>
              <a:t>2. ¿Cuáles son las causas que han generado el fenómeno en México?</a:t>
            </a:r>
          </a:p>
          <a:p>
            <a:pPr marL="0" indent="0">
              <a:buNone/>
            </a:pPr>
            <a:endParaRPr lang="es-ES" sz="1800" dirty="0">
              <a:effectLst/>
              <a:latin typeface="Calibri" panose="020F0502020204030204" pitchFamily="34" charset="0"/>
              <a:ea typeface="Calibri" panose="020F0502020204030204" pitchFamily="34" charset="0"/>
            </a:endParaRPr>
          </a:p>
          <a:p>
            <a:pPr marL="0" indent="0">
              <a:buNone/>
            </a:pPr>
            <a:r>
              <a:rPr lang="es-ES" sz="1800" dirty="0">
                <a:effectLst/>
                <a:latin typeface="Calibri" panose="020F0502020204030204" pitchFamily="34" charset="0"/>
                <a:ea typeface="Calibri" panose="020F0502020204030204" pitchFamily="34" charset="0"/>
              </a:rPr>
              <a:t>3. ¿Está preparado nuestro país para recibir la Inversión Extranjera Directa (IED) que supone su aterrizaje en términos de infraestructura energética, territorial y laboral? </a:t>
            </a:r>
          </a:p>
          <a:p>
            <a:pPr marL="0" indent="0">
              <a:buNone/>
            </a:pPr>
            <a:endParaRPr lang="es-ES" sz="1800" dirty="0">
              <a:effectLst/>
              <a:latin typeface="Calibri" panose="020F0502020204030204" pitchFamily="34" charset="0"/>
              <a:ea typeface="Calibri" panose="020F0502020204030204" pitchFamily="34" charset="0"/>
            </a:endParaRPr>
          </a:p>
          <a:p>
            <a:pPr marL="0" indent="0">
              <a:buNone/>
            </a:pPr>
            <a:r>
              <a:rPr lang="es-ES" sz="1800" dirty="0">
                <a:effectLst/>
                <a:latin typeface="Calibri" panose="020F0502020204030204" pitchFamily="34" charset="0"/>
                <a:ea typeface="Calibri" panose="020F0502020204030204" pitchFamily="34" charset="0"/>
              </a:rPr>
              <a:t>4. ¿Cuál ha sido hasta el momento la respuesta de los gobiernos estatales para atraer dicha IED a su geografía?</a:t>
            </a:r>
            <a:endParaRPr lang="es-MX" dirty="0"/>
          </a:p>
        </p:txBody>
      </p:sp>
    </p:spTree>
    <p:extLst>
      <p:ext uri="{BB962C8B-B14F-4D97-AF65-F5344CB8AC3E}">
        <p14:creationId xmlns:p14="http://schemas.microsoft.com/office/powerpoint/2010/main" val="2722523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7CFC68-5EBA-D56E-3657-4F4D89ED92B6}"/>
              </a:ext>
            </a:extLst>
          </p:cNvPr>
          <p:cNvSpPr>
            <a:spLocks noGrp="1"/>
          </p:cNvSpPr>
          <p:nvPr>
            <p:ph type="title"/>
          </p:nvPr>
        </p:nvSpPr>
        <p:spPr>
          <a:xfrm>
            <a:off x="838200" y="365126"/>
            <a:ext cx="10515600" cy="1019538"/>
          </a:xfrm>
        </p:spPr>
        <p:txBody>
          <a:bodyPr>
            <a:normAutofit fontScale="90000"/>
          </a:bodyPr>
          <a:lstStyle/>
          <a:p>
            <a:pPr algn="ctr"/>
            <a:r>
              <a:rPr lang="es-MX" sz="4400" kern="0" dirty="0">
                <a:effectLst/>
                <a:latin typeface="Calibri" panose="020F0502020204030204" pitchFamily="34" charset="0"/>
                <a:ea typeface="Calibri" panose="020F0502020204030204" pitchFamily="34" charset="0"/>
                <a:cs typeface="Calibri" panose="020F0502020204030204" pitchFamily="34" charset="0"/>
              </a:rPr>
              <a:t>¿Qué es el nearshoring?</a:t>
            </a:r>
            <a:br>
              <a:rPr lang="es-MX" sz="4400" kern="100" dirty="0">
                <a:effectLst/>
                <a:latin typeface="Calibri" panose="020F0502020204030204" pitchFamily="34" charset="0"/>
                <a:ea typeface="Calibri" panose="020F0502020204030204" pitchFamily="34" charset="0"/>
                <a:cs typeface="Times New Roman" panose="02020603050405020304" pitchFamily="18" charset="0"/>
              </a:rPr>
            </a:br>
            <a:endParaRPr lang="es-MX" dirty="0"/>
          </a:p>
        </p:txBody>
      </p:sp>
      <p:sp>
        <p:nvSpPr>
          <p:cNvPr id="3" name="Marcador de contenido 2">
            <a:extLst>
              <a:ext uri="{FF2B5EF4-FFF2-40B4-BE49-F238E27FC236}">
                <a16:creationId xmlns:a16="http://schemas.microsoft.com/office/drawing/2014/main" id="{FD09966B-CD9E-D0A9-966A-218DC1500819}"/>
              </a:ext>
            </a:extLst>
          </p:cNvPr>
          <p:cNvSpPr>
            <a:spLocks noGrp="1"/>
          </p:cNvSpPr>
          <p:nvPr>
            <p:ph idx="1"/>
          </p:nvPr>
        </p:nvSpPr>
        <p:spPr>
          <a:xfrm>
            <a:off x="1071154" y="1825625"/>
            <a:ext cx="10282646" cy="1231084"/>
          </a:xfrm>
        </p:spPr>
        <p:txBody>
          <a:bodyPr>
            <a:normAutofit/>
          </a:bodyPr>
          <a:lstStyle/>
          <a:p>
            <a:pPr algn="just"/>
            <a:r>
              <a:rPr lang="es-MX" sz="1800" kern="0" dirty="0">
                <a:effectLst/>
                <a:latin typeface="Calibri" panose="020F0502020204030204" pitchFamily="34" charset="0"/>
                <a:ea typeface="Calibri" panose="020F0502020204030204" pitchFamily="34" charset="0"/>
              </a:rPr>
              <a:t>Nearshoring significa acercar la producción al territorio de consumo. Y el mayor territorio de consumo es Estados Unidos, que comparte 3,152 kilómetros de frontera con México. El nearshoring consiste en mudar las fábricas del país de origen a uno cercano en el que todo sea más barato: el salario de los obreros, la electricidad y los combustibles, los insumos… y hasta los impuestos.</a:t>
            </a:r>
            <a:endParaRPr lang="es-MX" dirty="0"/>
          </a:p>
        </p:txBody>
      </p:sp>
      <p:sp>
        <p:nvSpPr>
          <p:cNvPr id="5" name="CuadroTexto 4">
            <a:extLst>
              <a:ext uri="{FF2B5EF4-FFF2-40B4-BE49-F238E27FC236}">
                <a16:creationId xmlns:a16="http://schemas.microsoft.com/office/drawing/2014/main" id="{0D217DCF-0F81-D807-BE76-C05E6C43A3F4}"/>
              </a:ext>
            </a:extLst>
          </p:cNvPr>
          <p:cNvSpPr txBox="1"/>
          <p:nvPr/>
        </p:nvSpPr>
        <p:spPr>
          <a:xfrm>
            <a:off x="1071154" y="3232920"/>
            <a:ext cx="8079377" cy="392159"/>
          </a:xfrm>
          <a:prstGeom prst="rect">
            <a:avLst/>
          </a:prstGeom>
          <a:noFill/>
        </p:spPr>
        <p:txBody>
          <a:bodyPr wrap="square">
            <a:spAutoFit/>
          </a:bodyPr>
          <a:lstStyle/>
          <a:p>
            <a:pPr marL="285750" indent="-285750" algn="just">
              <a:lnSpc>
                <a:spcPct val="115000"/>
              </a:lnSpc>
              <a:spcAft>
                <a:spcPts val="1000"/>
              </a:spcAft>
              <a:buFont typeface="Arial" panose="020B0604020202020204" pitchFamily="34" charset="0"/>
              <a:buChar char="•"/>
            </a:pPr>
            <a:r>
              <a:rPr lang="es-MX" sz="1800" kern="0" dirty="0">
                <a:effectLst/>
                <a:latin typeface="Calibri" panose="020F0502020204030204" pitchFamily="34" charset="0"/>
                <a:ea typeface="Calibri" panose="020F0502020204030204" pitchFamily="34" charset="0"/>
                <a:cs typeface="Calibri" panose="020F0502020204030204" pitchFamily="34" charset="0"/>
              </a:rPr>
              <a:t>El nearshoring es un modelo industrial que se beneficia de múltiples factores</a:t>
            </a:r>
            <a:endParaRPr lang="es-MX"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CuadroTexto 8">
            <a:extLst>
              <a:ext uri="{FF2B5EF4-FFF2-40B4-BE49-F238E27FC236}">
                <a16:creationId xmlns:a16="http://schemas.microsoft.com/office/drawing/2014/main" id="{EE0E630E-F7BB-EC1D-8DEA-4CF79EC3B643}"/>
              </a:ext>
            </a:extLst>
          </p:cNvPr>
          <p:cNvSpPr txBox="1"/>
          <p:nvPr/>
        </p:nvSpPr>
        <p:spPr>
          <a:xfrm>
            <a:off x="1071154" y="3903192"/>
            <a:ext cx="10125891" cy="1477328"/>
          </a:xfrm>
          <a:prstGeom prst="rect">
            <a:avLst/>
          </a:prstGeom>
          <a:noFill/>
        </p:spPr>
        <p:txBody>
          <a:bodyPr wrap="square">
            <a:spAutoFit/>
          </a:bodyPr>
          <a:lstStyle/>
          <a:p>
            <a:pPr marL="285750" indent="-285750" algn="just">
              <a:buFont typeface="Arial" panose="020B0604020202020204" pitchFamily="34" charset="0"/>
              <a:buChar char="•"/>
            </a:pPr>
            <a:r>
              <a:rPr lang="es-MX" sz="1800" kern="0" dirty="0">
                <a:effectLst/>
                <a:latin typeface="Calibri" panose="020F0502020204030204" pitchFamily="34" charset="0"/>
                <a:ea typeface="Calibri" panose="020F0502020204030204" pitchFamily="34" charset="0"/>
              </a:rPr>
              <a:t>Esa definición hace pensar que México es el destino ideal para el nearshoring, un modelo industrial que promete cambiar el rumbo de la economía porque genera empleos, inversión extranjera, infraestructura y desarrollo. Pero la ecuación no es tan simple: las empresas buscan mayores ganancias y no es el altruismo lo que las motiva a mudarse a un país en vías de desarrollo. El nearshoring es un modelo industrial que se beneficia de múltiples factores (Lazaro E.; 2022).</a:t>
            </a:r>
            <a:r>
              <a:rPr lang="es-MX" dirty="0">
                <a:effectLst/>
              </a:rPr>
              <a:t> </a:t>
            </a:r>
            <a:endParaRPr lang="es-MX" dirty="0"/>
          </a:p>
        </p:txBody>
      </p:sp>
    </p:spTree>
    <p:extLst>
      <p:ext uri="{BB962C8B-B14F-4D97-AF65-F5344CB8AC3E}">
        <p14:creationId xmlns:p14="http://schemas.microsoft.com/office/powerpoint/2010/main" val="1074469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C0B2D8-13C4-C404-23C2-4EFD63EF0560}"/>
              </a:ext>
            </a:extLst>
          </p:cNvPr>
          <p:cNvSpPr>
            <a:spLocks noGrp="1"/>
          </p:cNvSpPr>
          <p:nvPr>
            <p:ph type="title"/>
          </p:nvPr>
        </p:nvSpPr>
        <p:spPr>
          <a:xfrm>
            <a:off x="838200" y="404037"/>
            <a:ext cx="10750732" cy="440822"/>
          </a:xfrm>
        </p:spPr>
        <p:txBody>
          <a:bodyPr>
            <a:normAutofit fontScale="90000"/>
          </a:bodyPr>
          <a:lstStyle/>
          <a:p>
            <a:r>
              <a:rPr lang="es-ES" sz="2700" dirty="0">
                <a:effectLst/>
                <a:latin typeface="Calibri" panose="020F0502020204030204" pitchFamily="34" charset="0"/>
                <a:ea typeface="Calibri" panose="020F0502020204030204" pitchFamily="34" charset="0"/>
              </a:rPr>
              <a:t> </a:t>
            </a:r>
            <a:br>
              <a:rPr lang="es-ES" sz="2700" dirty="0">
                <a:effectLst/>
                <a:latin typeface="Calibri" panose="020F0502020204030204" pitchFamily="34" charset="0"/>
                <a:ea typeface="Calibri" panose="020F0502020204030204" pitchFamily="34" charset="0"/>
              </a:rPr>
            </a:br>
            <a:r>
              <a:rPr lang="es-ES" sz="2700" dirty="0">
                <a:effectLst/>
                <a:latin typeface="Calibri" panose="020F0502020204030204" pitchFamily="34" charset="0"/>
                <a:ea typeface="Calibri" panose="020F0502020204030204" pitchFamily="34" charset="0"/>
              </a:rPr>
              <a:t>¿Cuáles son las causas que han generado el fenómeno en México?</a:t>
            </a:r>
            <a:br>
              <a:rPr lang="es-ES" sz="4400" dirty="0">
                <a:effectLst/>
                <a:latin typeface="Calibri" panose="020F0502020204030204" pitchFamily="34" charset="0"/>
                <a:ea typeface="Calibri" panose="020F0502020204030204" pitchFamily="34" charset="0"/>
              </a:rPr>
            </a:br>
            <a:endParaRPr lang="es-MX" dirty="0"/>
          </a:p>
        </p:txBody>
      </p:sp>
      <p:sp>
        <p:nvSpPr>
          <p:cNvPr id="3" name="Marcador de contenido 2">
            <a:extLst>
              <a:ext uri="{FF2B5EF4-FFF2-40B4-BE49-F238E27FC236}">
                <a16:creationId xmlns:a16="http://schemas.microsoft.com/office/drawing/2014/main" id="{45436DBA-9528-8A44-9143-F09162C86DF0}"/>
              </a:ext>
            </a:extLst>
          </p:cNvPr>
          <p:cNvSpPr>
            <a:spLocks noGrp="1"/>
          </p:cNvSpPr>
          <p:nvPr>
            <p:ph idx="1"/>
          </p:nvPr>
        </p:nvSpPr>
        <p:spPr>
          <a:xfrm>
            <a:off x="838200" y="956931"/>
            <a:ext cx="10515600" cy="2472069"/>
          </a:xfrm>
        </p:spPr>
        <p:txBody>
          <a:bodyPr/>
          <a:lstStyle/>
          <a:p>
            <a:pPr algn="just"/>
            <a:r>
              <a:rPr lang="es-MX" sz="1800" kern="0" dirty="0">
                <a:effectLst/>
                <a:latin typeface="Calibri" panose="020F0502020204030204" pitchFamily="34" charset="0"/>
                <a:ea typeface="Calibri" panose="020F0502020204030204" pitchFamily="34" charset="0"/>
              </a:rPr>
              <a:t>Lo más atractivo de México para invertir es su cercanía con los EUA. México comparte 3,152 kilómetros de frontera terrestre con Estados Unidos. Una vecindad que vuelve a México un candidato ideal para el nearshoring. </a:t>
            </a:r>
          </a:p>
          <a:p>
            <a:r>
              <a:rPr lang="es-MX" sz="1800" kern="0" dirty="0">
                <a:effectLst/>
                <a:latin typeface="Calibri" panose="020F0502020204030204" pitchFamily="34" charset="0"/>
                <a:ea typeface="Calibri" panose="020F0502020204030204" pitchFamily="34" charset="0"/>
              </a:rPr>
              <a:t>América del Norte es uno de los principales destinos del nearshoring</a:t>
            </a:r>
          </a:p>
          <a:p>
            <a:r>
              <a:rPr lang="es-MX" sz="1800" kern="0" dirty="0">
                <a:latin typeface="Calibri" panose="020F0502020204030204" pitchFamily="34" charset="0"/>
                <a:ea typeface="Calibri" panose="020F0502020204030204" pitchFamily="34" charset="0"/>
              </a:rPr>
              <a:t>El TMEC </a:t>
            </a:r>
            <a:r>
              <a:rPr lang="es-MX" sz="1800" kern="0" dirty="0">
                <a:effectLst/>
                <a:latin typeface="Calibri" panose="020F0502020204030204" pitchFamily="34" charset="0"/>
                <a:ea typeface="Calibri" panose="020F0502020204030204" pitchFamily="34" charset="0"/>
              </a:rPr>
              <a:t>entre México, Estados Unidos y Canadá permte aligerar el intercambio por medio de los aranceles. </a:t>
            </a:r>
          </a:p>
          <a:p>
            <a:r>
              <a:rPr lang="es-MX" sz="1800" kern="0" dirty="0">
                <a:latin typeface="Calibri" panose="020F0502020204030204" pitchFamily="34" charset="0"/>
                <a:ea typeface="Calibri" panose="020F0502020204030204" pitchFamily="34" charset="0"/>
              </a:rPr>
              <a:t>A</a:t>
            </a:r>
            <a:r>
              <a:rPr lang="es-MX" sz="1800" kern="0" dirty="0">
                <a:effectLst/>
                <a:latin typeface="Calibri" panose="020F0502020204030204" pitchFamily="34" charset="0"/>
                <a:ea typeface="Calibri" panose="020F0502020204030204" pitchFamily="34" charset="0"/>
              </a:rPr>
              <a:t>lrededor de 80% de la producción industrial de México </a:t>
            </a:r>
            <a:r>
              <a:rPr lang="es-MX" sz="1800" strike="noStrike" kern="0" dirty="0">
                <a:effectLst/>
                <a:latin typeface="Calibri" panose="020F0502020204030204" pitchFamily="34" charset="0"/>
                <a:ea typeface="Calibri" panose="020F0502020204030204" pitchFamily="34" charset="0"/>
                <a:cs typeface="Calibri" panose="020F0502020204030204" pitchFamily="34" charset="0"/>
                <a:hlinkClick r:id="rId3"/>
              </a:rPr>
              <a:t>tiene como destino Estados Unidos</a:t>
            </a:r>
            <a:r>
              <a:rPr lang="es-MX" dirty="0">
                <a:effectLst/>
              </a:rPr>
              <a:t> </a:t>
            </a:r>
            <a:endParaRPr lang="es-MX" dirty="0"/>
          </a:p>
        </p:txBody>
      </p:sp>
      <p:sp>
        <p:nvSpPr>
          <p:cNvPr id="5" name="CuadroTexto 4">
            <a:extLst>
              <a:ext uri="{FF2B5EF4-FFF2-40B4-BE49-F238E27FC236}">
                <a16:creationId xmlns:a16="http://schemas.microsoft.com/office/drawing/2014/main" id="{D20F648C-1293-7C79-E6CB-E9784C138ECC}"/>
              </a:ext>
            </a:extLst>
          </p:cNvPr>
          <p:cNvSpPr txBox="1"/>
          <p:nvPr/>
        </p:nvSpPr>
        <p:spPr>
          <a:xfrm>
            <a:off x="838199" y="3331029"/>
            <a:ext cx="10750731" cy="1200329"/>
          </a:xfrm>
          <a:prstGeom prst="rect">
            <a:avLst/>
          </a:prstGeom>
          <a:noFill/>
        </p:spPr>
        <p:txBody>
          <a:bodyPr wrap="square">
            <a:spAutoFit/>
          </a:bodyPr>
          <a:lstStyle/>
          <a:p>
            <a:pPr marL="0" indent="0">
              <a:buNone/>
            </a:pPr>
            <a:r>
              <a:rPr lang="es-ES" sz="2400" dirty="0">
                <a:effectLst/>
                <a:latin typeface="Calibri" panose="020F0502020204030204" pitchFamily="34" charset="0"/>
                <a:ea typeface="Calibri" panose="020F0502020204030204" pitchFamily="34" charset="0"/>
              </a:rPr>
              <a:t>¿Está preparado nuestro país para recibir la Inversión Extranjera Directa (IED) que supone su aterrizaje en términos de infraestructurales, territoriales, laborales y de servicios? </a:t>
            </a:r>
          </a:p>
        </p:txBody>
      </p:sp>
      <p:sp>
        <p:nvSpPr>
          <p:cNvPr id="7" name="CuadroTexto 6">
            <a:extLst>
              <a:ext uri="{FF2B5EF4-FFF2-40B4-BE49-F238E27FC236}">
                <a16:creationId xmlns:a16="http://schemas.microsoft.com/office/drawing/2014/main" id="{5FA20B81-6997-9225-39D5-5A9F59688814}"/>
              </a:ext>
            </a:extLst>
          </p:cNvPr>
          <p:cNvSpPr txBox="1"/>
          <p:nvPr/>
        </p:nvSpPr>
        <p:spPr>
          <a:xfrm>
            <a:off x="838199" y="4787435"/>
            <a:ext cx="10515600" cy="1754326"/>
          </a:xfrm>
          <a:prstGeom prst="rect">
            <a:avLst/>
          </a:prstGeom>
          <a:noFill/>
        </p:spPr>
        <p:txBody>
          <a:bodyPr wrap="square">
            <a:spAutoFit/>
          </a:bodyPr>
          <a:lstStyle/>
          <a:p>
            <a:pPr marL="285750" indent="-285750" algn="just">
              <a:buFont typeface="Arial" panose="020B0604020202020204" pitchFamily="34" charset="0"/>
              <a:buChar char="•"/>
            </a:pPr>
            <a:r>
              <a:rPr lang="es-MX" sz="1800" kern="0" dirty="0">
                <a:effectLst/>
                <a:latin typeface="Calibri" panose="020F0502020204030204" pitchFamily="34" charset="0"/>
                <a:ea typeface="Calibri" panose="020F0502020204030204" pitchFamily="34" charset="0"/>
              </a:rPr>
              <a:t>Lo más atractivo de México para invertir es su cercanía con los EUA. México comparte 3,152 kilómetros de frontera terrestre con Estados Unidos. Una vecindad que vuelve a México un candidato ideal para el nearshoring. </a:t>
            </a:r>
          </a:p>
          <a:p>
            <a:pPr marL="285750" indent="-285750" algn="just">
              <a:buFont typeface="Arial" panose="020B0604020202020204" pitchFamily="34" charset="0"/>
              <a:buChar char="•"/>
            </a:pPr>
            <a:r>
              <a:rPr lang="es-MX" sz="1800" kern="0" dirty="0">
                <a:effectLst/>
                <a:latin typeface="Calibri" panose="020F0502020204030204" pitchFamily="34" charset="0"/>
                <a:ea typeface="Calibri" panose="020F0502020204030204" pitchFamily="34" charset="0"/>
              </a:rPr>
              <a:t>América del Norte es uno de los principales destinos del nearshoring. </a:t>
            </a:r>
          </a:p>
          <a:p>
            <a:pPr marL="285750" indent="-285750" algn="just">
              <a:buFont typeface="Arial" panose="020B0604020202020204" pitchFamily="34" charset="0"/>
              <a:buChar char="•"/>
            </a:pPr>
            <a:r>
              <a:rPr lang="es-MX" sz="1800" kern="0" dirty="0">
                <a:effectLst/>
                <a:latin typeface="Calibri" panose="020F0502020204030204" pitchFamily="34" charset="0"/>
                <a:ea typeface="Calibri" panose="020F0502020204030204" pitchFamily="34" charset="0"/>
              </a:rPr>
              <a:t>Otra característica para el nearshoring en México es que, al compartir zonas horarias, las compañías estadounidenses pueden coordinar sus operaciones en ambos territorios. </a:t>
            </a:r>
            <a:endParaRPr lang="es-MX" dirty="0"/>
          </a:p>
        </p:txBody>
      </p:sp>
    </p:spTree>
    <p:extLst>
      <p:ext uri="{BB962C8B-B14F-4D97-AF65-F5344CB8AC3E}">
        <p14:creationId xmlns:p14="http://schemas.microsoft.com/office/powerpoint/2010/main" val="2305796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BE32FA44-2A0F-E743-A7DF-D0BA8E584EC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11301" y="937437"/>
            <a:ext cx="6145619" cy="4983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757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225F22A9-75D8-A5FC-37B4-245E6667A1A0}"/>
              </a:ext>
            </a:extLst>
          </p:cNvPr>
          <p:cNvPicPr>
            <a:picLocks noGrp="1" noChangeAspect="1"/>
          </p:cNvPicPr>
          <p:nvPr>
            <p:ph idx="1"/>
          </p:nvPr>
        </p:nvPicPr>
        <p:blipFill>
          <a:blip r:embed="rId3"/>
          <a:stretch>
            <a:fillRect/>
          </a:stretch>
        </p:blipFill>
        <p:spPr>
          <a:xfrm>
            <a:off x="842038" y="787593"/>
            <a:ext cx="10772029" cy="5282814"/>
          </a:xfrm>
        </p:spPr>
      </p:pic>
    </p:spTree>
    <p:extLst>
      <p:ext uri="{BB962C8B-B14F-4D97-AF65-F5344CB8AC3E}">
        <p14:creationId xmlns:p14="http://schemas.microsoft.com/office/powerpoint/2010/main" val="1717318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1F04439E-079A-2575-EF4B-19E6A8032ED2}"/>
              </a:ext>
            </a:extLst>
          </p:cNvPr>
          <p:cNvSpPr>
            <a:spLocks noChangeArrowheads="1"/>
          </p:cNvSpPr>
          <p:nvPr/>
        </p:nvSpPr>
        <p:spPr bwMode="auto">
          <a:xfrm>
            <a:off x="2838203" y="209397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pic>
        <p:nvPicPr>
          <p:cNvPr id="1025" name="Imagen 1">
            <a:extLst>
              <a:ext uri="{FF2B5EF4-FFF2-40B4-BE49-F238E27FC236}">
                <a16:creationId xmlns:a16="http://schemas.microsoft.com/office/drawing/2014/main" id="{81F36709-36C6-AE24-7939-41EB18644949}"/>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838203" y="1764397"/>
            <a:ext cx="7030192" cy="452182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53196316-2306-8FF4-BB81-54ECF355A028}"/>
              </a:ext>
            </a:extLst>
          </p:cNvPr>
          <p:cNvSpPr txBox="1"/>
          <p:nvPr/>
        </p:nvSpPr>
        <p:spPr>
          <a:xfrm>
            <a:off x="2933205" y="205637"/>
            <a:ext cx="6744195" cy="1723549"/>
          </a:xfrm>
          <a:prstGeom prst="rect">
            <a:avLst/>
          </a:prstGeom>
          <a:noFill/>
        </p:spPr>
        <p:txBody>
          <a:bodyPr wrap="square">
            <a:spAutoFit/>
          </a:bodyPr>
          <a:lstStyle/>
          <a:p>
            <a:pPr algn="ctr"/>
            <a:r>
              <a:rPr lang="es-MX" sz="1400" dirty="0">
                <a:latin typeface="Calibri" panose="020F0502020204030204" pitchFamily="34" charset="0"/>
                <a:cs typeface="Calibri" panose="020F0502020204030204" pitchFamily="34" charset="0"/>
              </a:rPr>
              <a:t>México destrona mercancías con EU, ene-may 2023</a:t>
            </a:r>
          </a:p>
          <a:p>
            <a:pPr algn="ctr"/>
            <a:endParaRPr lang="es-MX" sz="1400" dirty="0">
              <a:latin typeface="Calibri" panose="020F0502020204030204" pitchFamily="34" charset="0"/>
              <a:cs typeface="Calibri" panose="020F0502020204030204" pitchFamily="34" charset="0"/>
            </a:endParaRPr>
          </a:p>
          <a:p>
            <a:pPr algn="ctr"/>
            <a:r>
              <a:rPr lang="es-MX" sz="1400" dirty="0">
                <a:latin typeface="Calibri" panose="020F0502020204030204" pitchFamily="34" charset="0"/>
                <a:cs typeface="Calibri" panose="020F0502020204030204" pitchFamily="34" charset="0"/>
              </a:rPr>
              <a:t>Récords de  las importaciones </a:t>
            </a:r>
          </a:p>
          <a:p>
            <a:pPr algn="ctr"/>
            <a:r>
              <a:rPr lang="es-MX" sz="1400" dirty="0">
                <a:latin typeface="Calibri" panose="020F0502020204030204" pitchFamily="34" charset="0"/>
                <a:cs typeface="Calibri" panose="020F0502020204030204" pitchFamily="34" charset="0"/>
              </a:rPr>
              <a:t>miles de millones de dolares</a:t>
            </a:r>
          </a:p>
          <a:p>
            <a:pPr algn="ctr"/>
            <a:r>
              <a:rPr lang="es-MX" sz="1400" dirty="0">
                <a:latin typeface="Calibri" panose="020F0502020204030204" pitchFamily="34" charset="0"/>
                <a:cs typeface="Calibri" panose="020F0502020204030204" pitchFamily="34" charset="0"/>
              </a:rPr>
              <a:t>2023 i Var. %</a:t>
            </a:r>
          </a:p>
          <a:p>
            <a:endParaRPr lang="es-MX" dirty="0"/>
          </a:p>
          <a:p>
            <a:endParaRPr lang="es-MX" dirty="0"/>
          </a:p>
        </p:txBody>
      </p:sp>
    </p:spTree>
    <p:extLst>
      <p:ext uri="{BB962C8B-B14F-4D97-AF65-F5344CB8AC3E}">
        <p14:creationId xmlns:p14="http://schemas.microsoft.com/office/powerpoint/2010/main" val="49912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7E1DE4-DCBD-737B-65B8-BDDB645F565F}"/>
              </a:ext>
            </a:extLst>
          </p:cNvPr>
          <p:cNvSpPr>
            <a:spLocks noGrp="1"/>
          </p:cNvSpPr>
          <p:nvPr>
            <p:ph type="title"/>
          </p:nvPr>
        </p:nvSpPr>
        <p:spPr>
          <a:xfrm>
            <a:off x="838200" y="365126"/>
            <a:ext cx="10515600" cy="444772"/>
          </a:xfrm>
        </p:spPr>
        <p:txBody>
          <a:bodyPr>
            <a:normAutofit/>
          </a:bodyPr>
          <a:lstStyle/>
          <a:p>
            <a:pPr algn="ctr"/>
            <a:r>
              <a:rPr lang="es-MX" sz="1800" kern="0" dirty="0">
                <a:solidFill>
                  <a:srgbClr val="1A1A1A"/>
                </a:solidFill>
                <a:effectLst/>
                <a:latin typeface="Calibri" panose="020F0502020204030204" pitchFamily="34" charset="0"/>
                <a:ea typeface="Calibri" panose="020F0502020204030204" pitchFamily="34" charset="0"/>
              </a:rPr>
              <a:t>¿Qué papel juega China? </a:t>
            </a:r>
            <a:endParaRPr lang="es-MX" dirty="0"/>
          </a:p>
        </p:txBody>
      </p:sp>
      <p:sp>
        <p:nvSpPr>
          <p:cNvPr id="3" name="Marcador de contenido 2">
            <a:extLst>
              <a:ext uri="{FF2B5EF4-FFF2-40B4-BE49-F238E27FC236}">
                <a16:creationId xmlns:a16="http://schemas.microsoft.com/office/drawing/2014/main" id="{0616932A-48EB-0EDD-4517-DFCDC08E2051}"/>
              </a:ext>
            </a:extLst>
          </p:cNvPr>
          <p:cNvSpPr>
            <a:spLocks noGrp="1"/>
          </p:cNvSpPr>
          <p:nvPr>
            <p:ph idx="1"/>
          </p:nvPr>
        </p:nvSpPr>
        <p:spPr>
          <a:xfrm>
            <a:off x="838200" y="1097281"/>
            <a:ext cx="10515600" cy="5395594"/>
          </a:xfrm>
        </p:spPr>
        <p:txBody>
          <a:bodyPr>
            <a:normAutofit lnSpcReduction="10000"/>
          </a:bodyPr>
          <a:lstStyle/>
          <a:p>
            <a:r>
              <a:rPr lang="es-MX" sz="1800" kern="0" dirty="0">
                <a:effectLst/>
                <a:latin typeface="Calibri" panose="020F0502020204030204" pitchFamily="34" charset="0"/>
                <a:ea typeface="Calibri" panose="020F0502020204030204" pitchFamily="34" charset="0"/>
              </a:rPr>
              <a:t>El concepto nearshoring tiene un hermano: el offshoring, que consiste en contratar a fabricantes, ya establecidos, como proveedores para que el producto final resulte más barato.</a:t>
            </a:r>
          </a:p>
          <a:p>
            <a:endParaRPr lang="es-MX" sz="1800" kern="0" dirty="0">
              <a:solidFill>
                <a:srgbClr val="1A1A1A"/>
              </a:solidFill>
              <a:latin typeface="Calibri" panose="020F0502020204030204" pitchFamily="34" charset="0"/>
              <a:ea typeface="Calibri" panose="020F0502020204030204" pitchFamily="34" charset="0"/>
            </a:endParaRPr>
          </a:p>
          <a:p>
            <a:r>
              <a:rPr lang="es-MX" sz="1800" kern="0" dirty="0">
                <a:effectLst/>
                <a:latin typeface="Calibri" panose="020F0502020204030204" pitchFamily="34" charset="0"/>
                <a:ea typeface="Calibri" panose="020F0502020204030204" pitchFamily="34" charset="0"/>
              </a:rPr>
              <a:t>China fue la nación líder del offshoring en las últimas décadas. </a:t>
            </a:r>
          </a:p>
          <a:p>
            <a:endParaRPr lang="es-MX" sz="1800" kern="0" dirty="0">
              <a:latin typeface="Calibri" panose="020F0502020204030204" pitchFamily="34" charset="0"/>
              <a:ea typeface="Calibri" panose="020F0502020204030204" pitchFamily="34" charset="0"/>
            </a:endParaRPr>
          </a:p>
          <a:p>
            <a:r>
              <a:rPr lang="es-MX" sz="1800" kern="0" dirty="0">
                <a:effectLst/>
                <a:latin typeface="Calibri" panose="020F0502020204030204" pitchFamily="34" charset="0"/>
                <a:ea typeface="Calibri" panose="020F0502020204030204" pitchFamily="34" charset="0"/>
              </a:rPr>
              <a:t>Se consolidó como la gran fábrica del mundo por su mano de obra barata, con “empresas subsidiarias, afiliadas y subcontratistas” al servicio de una empresa matriz en el exterior (Garrido C. 2022).</a:t>
            </a:r>
            <a:r>
              <a:rPr lang="es-MX" dirty="0">
                <a:effectLst/>
              </a:rPr>
              <a:t> </a:t>
            </a:r>
          </a:p>
          <a:p>
            <a:r>
              <a:rPr lang="es-MX" sz="1800" kern="0" dirty="0">
                <a:effectLst/>
                <a:latin typeface="Calibri" panose="020F0502020204030204" pitchFamily="34" charset="0"/>
                <a:ea typeface="Calibri" panose="020F0502020204030204" pitchFamily="34" charset="0"/>
              </a:rPr>
              <a:t>Con el nearshoring las empresas tienen el control de la producción, pues relocalizan sus instalaciones y procesos para fabricar la totalidad o partes del producto final. </a:t>
            </a:r>
          </a:p>
          <a:p>
            <a:r>
              <a:rPr lang="es-MX" sz="1800" kern="0" dirty="0">
                <a:effectLst/>
                <a:latin typeface="Calibri" panose="020F0502020204030204" pitchFamily="34" charset="0"/>
                <a:ea typeface="Calibri" panose="020F0502020204030204" pitchFamily="34" charset="0"/>
              </a:rPr>
              <a:t>A diferencia del offshoring en el que se delega la tarea a un proveedor. </a:t>
            </a:r>
            <a:endParaRPr lang="es-MX" sz="1800" kern="0" dirty="0">
              <a:latin typeface="Calibri" panose="020F0502020204030204" pitchFamily="34" charset="0"/>
              <a:ea typeface="Calibri" panose="020F0502020204030204" pitchFamily="34" charset="0"/>
            </a:endParaRPr>
          </a:p>
          <a:p>
            <a:r>
              <a:rPr lang="es-MX" sz="1800" kern="0" dirty="0">
                <a:effectLst/>
                <a:latin typeface="Calibri" panose="020F0502020204030204" pitchFamily="34" charset="0"/>
                <a:ea typeface="Calibri" panose="020F0502020204030204" pitchFamily="34" charset="0"/>
              </a:rPr>
              <a:t>El crecimiento económico de China no fue bien visto por Estados Unidos, que comenzó a poner restricciones a las importaciones desde ese país. </a:t>
            </a:r>
          </a:p>
          <a:p>
            <a:r>
              <a:rPr lang="es-MX" sz="1800" kern="0" dirty="0">
                <a:effectLst/>
                <a:latin typeface="Calibri" panose="020F0502020204030204" pitchFamily="34" charset="0"/>
                <a:ea typeface="Calibri" panose="020F0502020204030204" pitchFamily="34" charset="0"/>
              </a:rPr>
              <a:t>Esto derivó en una </a:t>
            </a:r>
            <a:r>
              <a:rPr lang="es-MX" sz="1800" u="none" strike="noStrike" kern="0" dirty="0">
                <a:effectLst/>
                <a:latin typeface="Calibri" panose="020F0502020204030204" pitchFamily="34" charset="0"/>
                <a:ea typeface="Calibri" panose="020F0502020204030204" pitchFamily="34" charset="0"/>
                <a:cs typeface="Calibri" panose="020F0502020204030204" pitchFamily="34" charset="0"/>
                <a:hlinkClick r:id="rId3"/>
              </a:rPr>
              <a:t>“guerra comercial” entre ambas potencias</a:t>
            </a:r>
            <a:r>
              <a:rPr lang="es-MX" sz="1800" kern="0" dirty="0">
                <a:effectLst/>
                <a:latin typeface="Calibri" panose="020F0502020204030204" pitchFamily="34" charset="0"/>
                <a:ea typeface="Calibri" panose="020F0502020204030204" pitchFamily="34" charset="0"/>
              </a:rPr>
              <a:t>, motivada en buena parte por Donald Trump desde Washington. </a:t>
            </a:r>
          </a:p>
          <a:p>
            <a:r>
              <a:rPr lang="es-MX" sz="1800" kern="0" dirty="0">
                <a:effectLst/>
                <a:latin typeface="Calibri" panose="020F0502020204030204" pitchFamily="34" charset="0"/>
                <a:ea typeface="Calibri" panose="020F0502020204030204" pitchFamily="34" charset="0"/>
              </a:rPr>
              <a:t>La pandemia de Covid-19, planteó serios problemas en las cadenas de suministro y reveló la gran dependencia hacia China por parte de EUA, cuyas medidas de confinamiento obligaron a cerrar miles de centros de trabajo</a:t>
            </a:r>
            <a:r>
              <a:rPr lang="es-MX" dirty="0">
                <a:effectLst/>
              </a:rPr>
              <a:t> </a:t>
            </a:r>
            <a:endParaRPr lang="es-MX" dirty="0"/>
          </a:p>
        </p:txBody>
      </p:sp>
    </p:spTree>
    <p:extLst>
      <p:ext uri="{BB962C8B-B14F-4D97-AF65-F5344CB8AC3E}">
        <p14:creationId xmlns:p14="http://schemas.microsoft.com/office/powerpoint/2010/main" val="13480686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tras en madera">
  <a:themeElements>
    <a:clrScheme name="Letras en madera">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fontScheme name="Letras en madera">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man Old Style" panose="02050604050505020204"/>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Letras en madera">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8E89CD47-BF55-4DDE-B823-2283AA7E7695}"/>
    </a:ext>
  </a:extLst>
</a:theme>
</file>

<file path=docProps/app.xml><?xml version="1.0" encoding="utf-8"?>
<Properties xmlns="http://schemas.openxmlformats.org/officeDocument/2006/extended-properties" xmlns:vt="http://schemas.openxmlformats.org/officeDocument/2006/docPropsVTypes">
  <Template>{E4AF17A1-1A6B-CA45-A462-721F94E22FFD}tf10001070_mac</Template>
  <TotalTime>129</TotalTime>
  <Words>2585</Words>
  <Application>Microsoft Macintosh PowerPoint</Application>
  <PresentationFormat>Panorámica</PresentationFormat>
  <Paragraphs>97</Paragraphs>
  <Slides>22</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22</vt:i4>
      </vt:variant>
    </vt:vector>
  </HeadingPairs>
  <TitlesOfParts>
    <vt:vector size="30" baseType="lpstr">
      <vt:lpstr>Arial</vt:lpstr>
      <vt:lpstr>Bookman Old Style</vt:lpstr>
      <vt:lpstr>Calibri</vt:lpstr>
      <vt:lpstr>Century Gothic</vt:lpstr>
      <vt:lpstr>Rockwell Extra Bold</vt:lpstr>
      <vt:lpstr>Wingdings</vt:lpstr>
      <vt:lpstr>Work Sans</vt:lpstr>
      <vt:lpstr>Letras en madera</vt:lpstr>
      <vt:lpstr>El Nearshoring y sus implicaciones infraestructurales, laborales y de servicios en México. </vt:lpstr>
      <vt:lpstr>El Nearshoring y sus implicaciones infraestructurales, laborales y de servicios en México.</vt:lpstr>
      <vt:lpstr>Planteamiento del problema:</vt:lpstr>
      <vt:lpstr>¿Qué es el nearshoring? </vt:lpstr>
      <vt:lpstr>  ¿Cuáles son las causas que han generado el fenómeno en México? </vt:lpstr>
      <vt:lpstr>Presentación de PowerPoint</vt:lpstr>
      <vt:lpstr>Presentación de PowerPoint</vt:lpstr>
      <vt:lpstr>Presentación de PowerPoint</vt:lpstr>
      <vt:lpstr>¿Qué papel juega China? </vt:lpstr>
      <vt:lpstr>¿Cuál ha sido la respuesta hasta el momento de los gobiernos estatales para atraer IED a su geografía?</vt:lpstr>
      <vt:lpstr>¿Cuál ha sido la respuesta hasta el momento de los gobiernos estatales para atraer IED a su geografía?</vt:lpstr>
      <vt:lpstr>Presentación de PowerPoint</vt:lpstr>
      <vt:lpstr>IED reciente en México</vt:lpstr>
      <vt:lpstr>¿Cuál ha sido hasta el momento la respuesta de los gobiernos estatales para atraer dicha IED a su geografía?</vt:lpstr>
      <vt:lpstr>¿Cuál ha sido hasta el momento la respuesta de los gobiernos estatales para atraer dicha IED a su geografía?</vt:lpstr>
      <vt:lpstr>Presentación de PowerPoint</vt:lpstr>
      <vt:lpstr>Presentación de PowerPoint</vt:lpstr>
      <vt:lpstr> Exportación de Servicios </vt:lpstr>
      <vt:lpstr>Exportación de Servicios</vt:lpstr>
      <vt:lpstr>  4. La recien anunciada política de incentivos nacionales hacia el nearshoring </vt:lpstr>
      <vt:lpstr>  Conclusionnes preliminares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Nearshoring y sus implicaciones infraestructurales, laborales y de servicios en México. </dc:title>
  <dc:creator>Microsoft Office User</dc:creator>
  <cp:lastModifiedBy>Microsoft Office User</cp:lastModifiedBy>
  <cp:revision>6</cp:revision>
  <dcterms:created xsi:type="dcterms:W3CDTF">2023-10-21T11:46:25Z</dcterms:created>
  <dcterms:modified xsi:type="dcterms:W3CDTF">2023-10-21T15:35:05Z</dcterms:modified>
</cp:coreProperties>
</file>