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64" r:id="rId15"/>
    <p:sldId id="270" r:id="rId16"/>
    <p:sldId id="271" r:id="rId17"/>
    <p:sldId id="272" r:id="rId18"/>
    <p:sldId id="273" r:id="rId19"/>
    <p:sldId id="346" r:id="rId2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2"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999A8DD2-C443-44AD-85B3-4CE72B962C5F}" type="datetimeFigureOut">
              <a:rPr lang="en-US" smtClean="0"/>
              <a:t>10/21/2023</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FA4FCA09-A334-4A38-8A78-E51DCD588AB3}" type="slidenum">
              <a:rPr lang="en-US" smtClean="0"/>
              <a:t>‹Nº›</a:t>
            </a:fld>
            <a:endParaRPr lang="en-US"/>
          </a:p>
        </p:txBody>
      </p:sp>
    </p:spTree>
    <p:extLst>
      <p:ext uri="{BB962C8B-B14F-4D97-AF65-F5344CB8AC3E}">
        <p14:creationId xmlns:p14="http://schemas.microsoft.com/office/powerpoint/2010/main" val="49075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999A8DD2-C443-44AD-85B3-4CE72B962C5F}" type="datetimeFigureOut">
              <a:rPr lang="en-US" smtClean="0"/>
              <a:t>10/21/2023</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FA4FCA09-A334-4A38-8A78-E51DCD588AB3}" type="slidenum">
              <a:rPr lang="en-US" smtClean="0"/>
              <a:t>‹Nº›</a:t>
            </a:fld>
            <a:endParaRPr lang="en-US"/>
          </a:p>
        </p:txBody>
      </p:sp>
    </p:spTree>
    <p:extLst>
      <p:ext uri="{BB962C8B-B14F-4D97-AF65-F5344CB8AC3E}">
        <p14:creationId xmlns:p14="http://schemas.microsoft.com/office/powerpoint/2010/main" val="1826165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99A8DD2-C443-44AD-85B3-4CE72B962C5F}" type="datetimeFigureOut">
              <a:rPr lang="en-US" smtClean="0"/>
              <a:t>10/21/2023</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FA4FCA09-A334-4A38-8A78-E51DCD588AB3}" type="slidenum">
              <a:rPr lang="en-US" smtClean="0"/>
              <a:t>‹Nº›</a:t>
            </a:fld>
            <a:endParaRPr lang="en-US"/>
          </a:p>
        </p:txBody>
      </p:sp>
    </p:spTree>
    <p:extLst>
      <p:ext uri="{BB962C8B-B14F-4D97-AF65-F5344CB8AC3E}">
        <p14:creationId xmlns:p14="http://schemas.microsoft.com/office/powerpoint/2010/main" val="1267218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99A8DD2-C443-44AD-85B3-4CE72B962C5F}" type="datetimeFigureOut">
              <a:rPr lang="en-US" smtClean="0"/>
              <a:t>10/21/2023</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FA4FCA09-A334-4A38-8A78-E51DCD588AB3}" type="slidenum">
              <a:rPr lang="en-US" smtClean="0"/>
              <a:t>‹Nº›</a:t>
            </a:fld>
            <a:endParaRPr lang="en-US"/>
          </a:p>
        </p:txBody>
      </p:sp>
    </p:spTree>
    <p:extLst>
      <p:ext uri="{BB962C8B-B14F-4D97-AF65-F5344CB8AC3E}">
        <p14:creationId xmlns:p14="http://schemas.microsoft.com/office/powerpoint/2010/main" val="2960653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999A8DD2-C443-44AD-85B3-4CE72B962C5F}" type="datetimeFigureOut">
              <a:rPr lang="en-US" smtClean="0"/>
              <a:t>10/21/2023</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FA4FCA09-A334-4A38-8A78-E51DCD588AB3}" type="slidenum">
              <a:rPr lang="en-US" smtClean="0"/>
              <a:t>‹Nº›</a:t>
            </a:fld>
            <a:endParaRPr lang="en-US"/>
          </a:p>
        </p:txBody>
      </p:sp>
    </p:spTree>
    <p:extLst>
      <p:ext uri="{BB962C8B-B14F-4D97-AF65-F5344CB8AC3E}">
        <p14:creationId xmlns:p14="http://schemas.microsoft.com/office/powerpoint/2010/main" val="412306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99A8DD2-C443-44AD-85B3-4CE72B962C5F}" type="datetimeFigureOut">
              <a:rPr lang="en-US" smtClean="0"/>
              <a:t>10/21/2023</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FA4FCA09-A334-4A38-8A78-E51DCD588AB3}" type="slidenum">
              <a:rPr lang="en-US" smtClean="0"/>
              <a:t>‹Nº›</a:t>
            </a:fld>
            <a:endParaRPr lang="en-US"/>
          </a:p>
        </p:txBody>
      </p:sp>
    </p:spTree>
    <p:extLst>
      <p:ext uri="{BB962C8B-B14F-4D97-AF65-F5344CB8AC3E}">
        <p14:creationId xmlns:p14="http://schemas.microsoft.com/office/powerpoint/2010/main" val="748220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999A8DD2-C443-44AD-85B3-4CE72B962C5F}" type="datetimeFigureOut">
              <a:rPr lang="en-US" smtClean="0"/>
              <a:t>10/21/2023</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FA4FCA09-A334-4A38-8A78-E51DCD588AB3}" type="slidenum">
              <a:rPr lang="en-US" smtClean="0"/>
              <a:t>‹Nº›</a:t>
            </a:fld>
            <a:endParaRPr lang="en-US"/>
          </a:p>
        </p:txBody>
      </p:sp>
    </p:spTree>
    <p:extLst>
      <p:ext uri="{BB962C8B-B14F-4D97-AF65-F5344CB8AC3E}">
        <p14:creationId xmlns:p14="http://schemas.microsoft.com/office/powerpoint/2010/main" val="1165287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999A8DD2-C443-44AD-85B3-4CE72B962C5F}" type="datetimeFigureOut">
              <a:rPr lang="en-US" smtClean="0"/>
              <a:t>10/21/2023</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FA4FCA09-A334-4A38-8A78-E51DCD588AB3}" type="slidenum">
              <a:rPr lang="en-US" smtClean="0"/>
              <a:t>‹Nº›</a:t>
            </a:fld>
            <a:endParaRPr lang="en-US"/>
          </a:p>
        </p:txBody>
      </p:sp>
    </p:spTree>
    <p:extLst>
      <p:ext uri="{BB962C8B-B14F-4D97-AF65-F5344CB8AC3E}">
        <p14:creationId xmlns:p14="http://schemas.microsoft.com/office/powerpoint/2010/main" val="518886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999A8DD2-C443-44AD-85B3-4CE72B962C5F}" type="datetimeFigureOut">
              <a:rPr lang="en-US" smtClean="0"/>
              <a:t>10/21/2023</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FA4FCA09-A334-4A38-8A78-E51DCD588AB3}" type="slidenum">
              <a:rPr lang="en-US" smtClean="0"/>
              <a:t>‹Nº›</a:t>
            </a:fld>
            <a:endParaRPr lang="en-US"/>
          </a:p>
        </p:txBody>
      </p:sp>
    </p:spTree>
    <p:extLst>
      <p:ext uri="{BB962C8B-B14F-4D97-AF65-F5344CB8AC3E}">
        <p14:creationId xmlns:p14="http://schemas.microsoft.com/office/powerpoint/2010/main" val="1933385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999A8DD2-C443-44AD-85B3-4CE72B962C5F}" type="datetimeFigureOut">
              <a:rPr lang="en-US" smtClean="0"/>
              <a:t>10/21/2023</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FA4FCA09-A334-4A38-8A78-E51DCD588AB3}" type="slidenum">
              <a:rPr lang="en-US" smtClean="0"/>
              <a:t>‹Nº›</a:t>
            </a:fld>
            <a:endParaRPr lang="en-US"/>
          </a:p>
        </p:txBody>
      </p:sp>
    </p:spTree>
    <p:extLst>
      <p:ext uri="{BB962C8B-B14F-4D97-AF65-F5344CB8AC3E}">
        <p14:creationId xmlns:p14="http://schemas.microsoft.com/office/powerpoint/2010/main" val="4288210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99A8DD2-C443-44AD-85B3-4CE72B962C5F}" type="datetimeFigureOut">
              <a:rPr lang="en-US" smtClean="0"/>
              <a:t>10/21/2023</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FA4FCA09-A334-4A38-8A78-E51DCD588AB3}" type="slidenum">
              <a:rPr lang="en-US" smtClean="0"/>
              <a:t>‹Nº›</a:t>
            </a:fld>
            <a:endParaRPr lang="en-US"/>
          </a:p>
        </p:txBody>
      </p:sp>
    </p:spTree>
    <p:extLst>
      <p:ext uri="{BB962C8B-B14F-4D97-AF65-F5344CB8AC3E}">
        <p14:creationId xmlns:p14="http://schemas.microsoft.com/office/powerpoint/2010/main" val="1113395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999A8DD2-C443-44AD-85B3-4CE72B962C5F}" type="datetimeFigureOut">
              <a:rPr lang="en-US" smtClean="0"/>
              <a:t>10/21/2023</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FA4FCA09-A334-4A38-8A78-E51DCD588AB3}" type="slidenum">
              <a:rPr lang="en-US" smtClean="0"/>
              <a:t>‹Nº›</a:t>
            </a:fld>
            <a:endParaRPr lang="en-US"/>
          </a:p>
        </p:txBody>
      </p:sp>
    </p:spTree>
    <p:extLst>
      <p:ext uri="{BB962C8B-B14F-4D97-AF65-F5344CB8AC3E}">
        <p14:creationId xmlns:p14="http://schemas.microsoft.com/office/powerpoint/2010/main" val="169796751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55" r:id="rId6"/>
    <p:sldLayoutId id="2147483751" r:id="rId7"/>
    <p:sldLayoutId id="2147483752" r:id="rId8"/>
    <p:sldLayoutId id="2147483753" r:id="rId9"/>
    <p:sldLayoutId id="2147483754" r:id="rId10"/>
    <p:sldLayoutId id="2147483756" r:id="rId11"/>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AE69DB-ADD2-A786-05E2-ABD60A841C1E}"/>
              </a:ext>
            </a:extLst>
          </p:cNvPr>
          <p:cNvSpPr>
            <a:spLocks noGrp="1"/>
          </p:cNvSpPr>
          <p:nvPr>
            <p:ph type="ctrTitle"/>
          </p:nvPr>
        </p:nvSpPr>
        <p:spPr>
          <a:xfrm>
            <a:off x="609599" y="5293849"/>
            <a:ext cx="7202558" cy="1178688"/>
          </a:xfrm>
        </p:spPr>
        <p:txBody>
          <a:bodyPr anchor="ctr">
            <a:normAutofit/>
          </a:bodyPr>
          <a:lstStyle/>
          <a:p>
            <a:pPr algn="l"/>
            <a:r>
              <a:rPr lang="es-MX" sz="3700" dirty="0"/>
              <a:t>La importancia de la seguridad energética en China</a:t>
            </a:r>
          </a:p>
        </p:txBody>
      </p:sp>
      <p:sp>
        <p:nvSpPr>
          <p:cNvPr id="3" name="Subtítulo 2">
            <a:extLst>
              <a:ext uri="{FF2B5EF4-FFF2-40B4-BE49-F238E27FC236}">
                <a16:creationId xmlns:a16="http://schemas.microsoft.com/office/drawing/2014/main" id="{2ED44C8B-D3D4-FB73-A9D5-47E438BE2C61}"/>
              </a:ext>
            </a:extLst>
          </p:cNvPr>
          <p:cNvSpPr>
            <a:spLocks noGrp="1"/>
          </p:cNvSpPr>
          <p:nvPr>
            <p:ph type="subTitle" idx="1"/>
          </p:nvPr>
        </p:nvSpPr>
        <p:spPr>
          <a:xfrm>
            <a:off x="7812157" y="5293850"/>
            <a:ext cx="3874124" cy="1178688"/>
          </a:xfrm>
        </p:spPr>
        <p:txBody>
          <a:bodyPr anchor="ctr">
            <a:normAutofit/>
          </a:bodyPr>
          <a:lstStyle/>
          <a:p>
            <a:pPr algn="r"/>
            <a:r>
              <a:rPr lang="es-MX" dirty="0"/>
              <a:t>Mtro. Alejandro Martínez Serrano</a:t>
            </a:r>
          </a:p>
        </p:txBody>
      </p:sp>
      <p:pic>
        <p:nvPicPr>
          <p:cNvPr id="16" name="Picture 3" descr="Luz roja de alarma con personas en segundo plano">
            <a:extLst>
              <a:ext uri="{FF2B5EF4-FFF2-40B4-BE49-F238E27FC236}">
                <a16:creationId xmlns:a16="http://schemas.microsoft.com/office/drawing/2014/main" id="{B785F264-2463-5755-C3C0-5435628ACA81}"/>
              </a:ext>
            </a:extLst>
          </p:cNvPr>
          <p:cNvPicPr>
            <a:picLocks noChangeAspect="1"/>
          </p:cNvPicPr>
          <p:nvPr/>
        </p:nvPicPr>
        <p:blipFill rotWithShape="1">
          <a:blip r:embed="rId2"/>
          <a:srcRect t="19843" b="19844"/>
          <a:stretch/>
        </p:blipFill>
        <p:spPr>
          <a:xfrm>
            <a:off x="20" y="10"/>
            <a:ext cx="12191980" cy="4908375"/>
          </a:xfrm>
          <a:prstGeom prst="rect">
            <a:avLst/>
          </a:prstGeom>
        </p:spPr>
      </p:pic>
    </p:spTree>
    <p:extLst>
      <p:ext uri="{BB962C8B-B14F-4D97-AF65-F5344CB8AC3E}">
        <p14:creationId xmlns:p14="http://schemas.microsoft.com/office/powerpoint/2010/main" val="425629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F7BCE3C-BCAF-8C7B-2945-8E3F3B472D7B}"/>
              </a:ext>
            </a:extLst>
          </p:cNvPr>
          <p:cNvSpPr>
            <a:spLocks noGrp="1"/>
          </p:cNvSpPr>
          <p:nvPr>
            <p:ph idx="1"/>
          </p:nvPr>
        </p:nvSpPr>
        <p:spPr>
          <a:xfrm>
            <a:off x="614680" y="825910"/>
            <a:ext cx="3553413" cy="5612990"/>
          </a:xfrm>
        </p:spPr>
        <p:txBody>
          <a:bodyPr>
            <a:normAutofit lnSpcReduction="10000"/>
          </a:bodyPr>
          <a:lstStyle/>
          <a:p>
            <a:r>
              <a:rPr lang="es-MX" sz="2400" dirty="0"/>
              <a:t>La quinta sesión plenaria del XIX Comité Central del Partido Comunista de China propuso sus objetivos de desarrollo social y económico para el período del XIV Plan Quinquenal (2021-2025), en materia energética se destaca lo siguiente:</a:t>
            </a:r>
          </a:p>
        </p:txBody>
      </p:sp>
      <p:sp>
        <p:nvSpPr>
          <p:cNvPr id="11" name="Date Placeholder 9">
            <a:extLst>
              <a:ext uri="{FF2B5EF4-FFF2-40B4-BE49-F238E27FC236}">
                <a16:creationId xmlns:a16="http://schemas.microsoft.com/office/drawing/2014/main" id="{DCB82115-2368-6E44-41EB-ABCC2B8FB932}"/>
              </a:ext>
            </a:extLst>
          </p:cNvPr>
          <p:cNvSpPr>
            <a:spLocks noGrp="1"/>
          </p:cNvSpPr>
          <p:nvPr>
            <p:ph type="dt" sz="half" idx="10"/>
          </p:nvPr>
        </p:nvSpPr>
        <p:spPr>
          <a:xfrm>
            <a:off x="137160" y="6453002"/>
            <a:ext cx="3494314" cy="365125"/>
          </a:xfrm>
        </p:spPr>
        <p:txBody>
          <a:bodyPr/>
          <a:lstStyle/>
          <a:p>
            <a:pPr>
              <a:spcAft>
                <a:spcPts val="600"/>
              </a:spcAft>
            </a:pPr>
            <a:fld id="{36EEDDE2-D916-4F9A-9650-DB1D30A8FDDC}" type="datetime1">
              <a:rPr lang="en-US" smtClean="0"/>
              <a:pPr>
                <a:spcAft>
                  <a:spcPts val="600"/>
                </a:spcAft>
              </a:pPr>
              <a:t>10/21/2023</a:t>
            </a:fld>
            <a:endParaRPr lang="en-US"/>
          </a:p>
        </p:txBody>
      </p:sp>
      <p:pic>
        <p:nvPicPr>
          <p:cNvPr id="5" name="Picture 4" descr="Bombilla en fondo amarillo con rayos de luz y cable pintados">
            <a:extLst>
              <a:ext uri="{FF2B5EF4-FFF2-40B4-BE49-F238E27FC236}">
                <a16:creationId xmlns:a16="http://schemas.microsoft.com/office/drawing/2014/main" id="{8635FC13-36F7-DC89-ED78-BE7A361B6997}"/>
              </a:ext>
            </a:extLst>
          </p:cNvPr>
          <p:cNvPicPr>
            <a:picLocks noChangeAspect="1"/>
          </p:cNvPicPr>
          <p:nvPr/>
        </p:nvPicPr>
        <p:blipFill rotWithShape="1">
          <a:blip r:embed="rId2"/>
          <a:srcRect l="33286"/>
          <a:stretch/>
        </p:blipFill>
        <p:spPr>
          <a:xfrm>
            <a:off x="4752550" y="10"/>
            <a:ext cx="7439450" cy="6857990"/>
          </a:xfrm>
          <a:prstGeom prst="rect">
            <a:avLst/>
          </a:prstGeom>
          <a:noFill/>
        </p:spPr>
      </p:pic>
      <p:sp>
        <p:nvSpPr>
          <p:cNvPr id="13" name="Footer Placeholder 10">
            <a:extLst>
              <a:ext uri="{FF2B5EF4-FFF2-40B4-BE49-F238E27FC236}">
                <a16:creationId xmlns:a16="http://schemas.microsoft.com/office/drawing/2014/main" id="{B8D70A6C-BE99-E7A9-4EF7-0A2F588BEC0A}"/>
              </a:ext>
            </a:extLst>
          </p:cNvPr>
          <p:cNvSpPr>
            <a:spLocks noGrp="1"/>
          </p:cNvSpPr>
          <p:nvPr>
            <p:ph type="ftr" sz="quarter" idx="11"/>
          </p:nvPr>
        </p:nvSpPr>
        <p:spPr>
          <a:xfrm>
            <a:off x="8876521" y="6453002"/>
            <a:ext cx="2805405" cy="365125"/>
          </a:xfrm>
        </p:spPr>
        <p:txBody>
          <a:bodyPr/>
          <a:lstStyle/>
          <a:p>
            <a:pPr>
              <a:spcAft>
                <a:spcPts val="600"/>
              </a:spcAft>
            </a:pPr>
            <a:r>
              <a:rPr lang="en-US">
                <a:solidFill>
                  <a:srgbClr val="FFFFFF"/>
                </a:solidFill>
                <a:effectLst>
                  <a:outerShdw blurRad="38100" dist="38100" dir="2700000" algn="tl">
                    <a:srgbClr val="000000">
                      <a:alpha val="43137"/>
                    </a:srgbClr>
                  </a:outerShdw>
                </a:effectLst>
              </a:rPr>
              <a:t>Sample Footer Text</a:t>
            </a:r>
          </a:p>
        </p:txBody>
      </p:sp>
      <p:sp>
        <p:nvSpPr>
          <p:cNvPr id="15" name="Slide Number Placeholder 11">
            <a:extLst>
              <a:ext uri="{FF2B5EF4-FFF2-40B4-BE49-F238E27FC236}">
                <a16:creationId xmlns:a16="http://schemas.microsoft.com/office/drawing/2014/main" id="{8298AED6-FDA1-2358-192E-99EEAF6A8CB8}"/>
              </a:ext>
            </a:extLst>
          </p:cNvPr>
          <p:cNvSpPr>
            <a:spLocks noGrp="1"/>
          </p:cNvSpPr>
          <p:nvPr>
            <p:ph type="sldNum" sz="quarter" idx="12"/>
          </p:nvPr>
        </p:nvSpPr>
        <p:spPr>
          <a:xfrm>
            <a:off x="11632162" y="6453002"/>
            <a:ext cx="429207" cy="365125"/>
          </a:xfrm>
        </p:spPr>
        <p:txBody>
          <a:bodyPr/>
          <a:lstStyle/>
          <a:p>
            <a:pPr>
              <a:spcAft>
                <a:spcPts val="600"/>
              </a:spcAft>
            </a:pPr>
            <a:fld id="{6F391B04-159E-4284-919C-20BE23D169A4}" type="slidenum">
              <a:rPr lang="en-US" smtClean="0">
                <a:solidFill>
                  <a:srgbClr val="FFFFFF"/>
                </a:solidFill>
                <a:effectLst>
                  <a:outerShdw blurRad="38100" dist="38100" dir="2700000" algn="tl">
                    <a:srgbClr val="000000">
                      <a:alpha val="43137"/>
                    </a:srgbClr>
                  </a:outerShdw>
                </a:effectLst>
              </a:rPr>
              <a:pPr>
                <a:spcAft>
                  <a:spcPts val="600"/>
                </a:spcAft>
              </a:pPr>
              <a:t>10</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83210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F7BCE3C-BCAF-8C7B-2945-8E3F3B472D7B}"/>
              </a:ext>
            </a:extLst>
          </p:cNvPr>
          <p:cNvSpPr>
            <a:spLocks noGrp="1"/>
          </p:cNvSpPr>
          <p:nvPr>
            <p:ph idx="1"/>
          </p:nvPr>
        </p:nvSpPr>
        <p:spPr>
          <a:xfrm>
            <a:off x="614680" y="894735"/>
            <a:ext cx="3553413" cy="5544165"/>
          </a:xfrm>
        </p:spPr>
        <p:txBody>
          <a:bodyPr>
            <a:normAutofit/>
          </a:bodyPr>
          <a:lstStyle/>
          <a:p>
            <a:pPr>
              <a:lnSpc>
                <a:spcPct val="110000"/>
              </a:lnSpc>
            </a:pPr>
            <a:r>
              <a:rPr lang="es-MX" sz="1800" dirty="0"/>
              <a:t>El país asignará energía y recursos de manera más apropiada y aumentará la eficiencia en la utilización. Continuará reduciendo las emisiones de los principales contaminantes y mejorando el entorno ecológico, hará que los escudos de seguridad ecológica sean más sólidos y mejorará en gran medida el entorno de vida urbano y rural. (China propone objetivos de desarrollo para período del XIV Plan Quinquenal, 2020)</a:t>
            </a:r>
          </a:p>
        </p:txBody>
      </p:sp>
      <p:sp>
        <p:nvSpPr>
          <p:cNvPr id="11" name="Date Placeholder 9">
            <a:extLst>
              <a:ext uri="{FF2B5EF4-FFF2-40B4-BE49-F238E27FC236}">
                <a16:creationId xmlns:a16="http://schemas.microsoft.com/office/drawing/2014/main" id="{DCB82115-2368-6E44-41EB-ABCC2B8FB932}"/>
              </a:ext>
            </a:extLst>
          </p:cNvPr>
          <p:cNvSpPr>
            <a:spLocks noGrp="1"/>
          </p:cNvSpPr>
          <p:nvPr>
            <p:ph type="dt" sz="half" idx="10"/>
          </p:nvPr>
        </p:nvSpPr>
        <p:spPr>
          <a:xfrm>
            <a:off x="137160" y="6453002"/>
            <a:ext cx="3494314" cy="365125"/>
          </a:xfrm>
        </p:spPr>
        <p:txBody>
          <a:bodyPr/>
          <a:lstStyle/>
          <a:p>
            <a:pPr>
              <a:spcAft>
                <a:spcPts val="600"/>
              </a:spcAft>
            </a:pPr>
            <a:fld id="{36EEDDE2-D916-4F9A-9650-DB1D30A8FDDC}" type="datetime1">
              <a:rPr lang="en-US" smtClean="0"/>
              <a:pPr>
                <a:spcAft>
                  <a:spcPts val="600"/>
                </a:spcAft>
              </a:pPr>
              <a:t>10/21/2023</a:t>
            </a:fld>
            <a:endParaRPr lang="en-US"/>
          </a:p>
        </p:txBody>
      </p:sp>
      <p:pic>
        <p:nvPicPr>
          <p:cNvPr id="5" name="Picture 4" descr="Humo de una fábrica">
            <a:extLst>
              <a:ext uri="{FF2B5EF4-FFF2-40B4-BE49-F238E27FC236}">
                <a16:creationId xmlns:a16="http://schemas.microsoft.com/office/drawing/2014/main" id="{E159490A-552B-27A7-5BCA-B267D239CFF8}"/>
              </a:ext>
            </a:extLst>
          </p:cNvPr>
          <p:cNvPicPr>
            <a:picLocks noChangeAspect="1"/>
          </p:cNvPicPr>
          <p:nvPr/>
        </p:nvPicPr>
        <p:blipFill rotWithShape="1">
          <a:blip r:embed="rId2"/>
          <a:srcRect l="10727" r="16862" b="-1"/>
          <a:stretch/>
        </p:blipFill>
        <p:spPr>
          <a:xfrm>
            <a:off x="4752550" y="10"/>
            <a:ext cx="7439450" cy="6857990"/>
          </a:xfrm>
          <a:prstGeom prst="rect">
            <a:avLst/>
          </a:prstGeom>
          <a:noFill/>
        </p:spPr>
      </p:pic>
      <p:sp>
        <p:nvSpPr>
          <p:cNvPr id="13" name="Footer Placeholder 10">
            <a:extLst>
              <a:ext uri="{FF2B5EF4-FFF2-40B4-BE49-F238E27FC236}">
                <a16:creationId xmlns:a16="http://schemas.microsoft.com/office/drawing/2014/main" id="{B8D70A6C-BE99-E7A9-4EF7-0A2F588BEC0A}"/>
              </a:ext>
            </a:extLst>
          </p:cNvPr>
          <p:cNvSpPr>
            <a:spLocks noGrp="1"/>
          </p:cNvSpPr>
          <p:nvPr>
            <p:ph type="ftr" sz="quarter" idx="11"/>
          </p:nvPr>
        </p:nvSpPr>
        <p:spPr>
          <a:xfrm>
            <a:off x="8876521" y="6453002"/>
            <a:ext cx="2805405" cy="365125"/>
          </a:xfrm>
        </p:spPr>
        <p:txBody>
          <a:bodyPr/>
          <a:lstStyle/>
          <a:p>
            <a:pPr>
              <a:spcAft>
                <a:spcPts val="600"/>
              </a:spcAft>
            </a:pPr>
            <a:r>
              <a:rPr lang="en-US">
                <a:solidFill>
                  <a:srgbClr val="FFFFFF"/>
                </a:solidFill>
                <a:effectLst>
                  <a:outerShdw blurRad="38100" dist="38100" dir="2700000" algn="tl">
                    <a:srgbClr val="000000">
                      <a:alpha val="43137"/>
                    </a:srgbClr>
                  </a:outerShdw>
                </a:effectLst>
              </a:rPr>
              <a:t>Sample Footer Text</a:t>
            </a:r>
          </a:p>
        </p:txBody>
      </p:sp>
      <p:sp>
        <p:nvSpPr>
          <p:cNvPr id="15" name="Slide Number Placeholder 11">
            <a:extLst>
              <a:ext uri="{FF2B5EF4-FFF2-40B4-BE49-F238E27FC236}">
                <a16:creationId xmlns:a16="http://schemas.microsoft.com/office/drawing/2014/main" id="{8298AED6-FDA1-2358-192E-99EEAF6A8CB8}"/>
              </a:ext>
            </a:extLst>
          </p:cNvPr>
          <p:cNvSpPr>
            <a:spLocks noGrp="1"/>
          </p:cNvSpPr>
          <p:nvPr>
            <p:ph type="sldNum" sz="quarter" idx="12"/>
          </p:nvPr>
        </p:nvSpPr>
        <p:spPr>
          <a:xfrm>
            <a:off x="11632162" y="6453002"/>
            <a:ext cx="429207" cy="365125"/>
          </a:xfrm>
        </p:spPr>
        <p:txBody>
          <a:bodyPr/>
          <a:lstStyle/>
          <a:p>
            <a:pPr>
              <a:spcAft>
                <a:spcPts val="600"/>
              </a:spcAft>
            </a:pPr>
            <a:fld id="{6F391B04-159E-4284-919C-20BE23D169A4}" type="slidenum">
              <a:rPr lang="en-US" smtClean="0">
                <a:solidFill>
                  <a:srgbClr val="FFFFFF"/>
                </a:solidFill>
                <a:effectLst>
                  <a:outerShdw blurRad="38100" dist="38100" dir="2700000" algn="tl">
                    <a:srgbClr val="000000">
                      <a:alpha val="43137"/>
                    </a:srgbClr>
                  </a:outerShdw>
                </a:effectLst>
              </a:rPr>
              <a:pPr>
                <a:spcAft>
                  <a:spcPts val="600"/>
                </a:spcAft>
              </a:pPr>
              <a:t>11</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80127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0369FA-3A6F-596F-363A-D940961F4928}"/>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7F7BCE3C-BCAF-8C7B-2945-8E3F3B472D7B}"/>
              </a:ext>
            </a:extLst>
          </p:cNvPr>
          <p:cNvSpPr>
            <a:spLocks noGrp="1"/>
          </p:cNvSpPr>
          <p:nvPr>
            <p:ph idx="1"/>
          </p:nvPr>
        </p:nvSpPr>
        <p:spPr/>
        <p:txBody>
          <a:bodyPr>
            <a:normAutofit/>
          </a:bodyPr>
          <a:lstStyle/>
          <a:p>
            <a:r>
              <a:rPr lang="es-MX" sz="2800" dirty="0"/>
              <a:t>De acuerdo con la Comisión Nacional de Desarrollo y Reforma y la Administración Nacional de Energía, el XIV Plan Quinquenal para el Sistema Energético Moderno, tiene como compromiso que la </a:t>
            </a:r>
            <a:r>
              <a:rPr lang="es-MX" sz="2800" dirty="0" err="1"/>
              <a:t>RPCh</a:t>
            </a:r>
            <a:r>
              <a:rPr lang="es-MX" sz="2800" dirty="0"/>
              <a:t> construya un sistema energético moderno desde tres aspectos:</a:t>
            </a:r>
          </a:p>
        </p:txBody>
      </p:sp>
    </p:spTree>
    <p:extLst>
      <p:ext uri="{BB962C8B-B14F-4D97-AF65-F5344CB8AC3E}">
        <p14:creationId xmlns:p14="http://schemas.microsoft.com/office/powerpoint/2010/main" val="1308148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0369FA-3A6F-596F-363A-D940961F4928}"/>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7F7BCE3C-BCAF-8C7B-2945-8E3F3B472D7B}"/>
              </a:ext>
            </a:extLst>
          </p:cNvPr>
          <p:cNvSpPr>
            <a:spLocks noGrp="1"/>
          </p:cNvSpPr>
          <p:nvPr>
            <p:ph idx="1"/>
          </p:nvPr>
        </p:nvSpPr>
        <p:spPr/>
        <p:txBody>
          <a:bodyPr>
            <a:normAutofit fontScale="92500" lnSpcReduction="20000"/>
          </a:bodyPr>
          <a:lstStyle/>
          <a:p>
            <a:r>
              <a:rPr lang="es-MX" dirty="0"/>
              <a:t>1. Mejorar la seguridad y estabilidad de la cadena de suministro de energía. Durante el período del XIV Plan Quinquenal, se fortalecerá la creación de capacidades integrales de seguridad energética desde múltiples dimensiones, como la seguridad estratégica, la seguridad operativa y la seguridad de emergencia.</a:t>
            </a:r>
          </a:p>
          <a:p>
            <a:r>
              <a:rPr lang="es-MX" dirty="0"/>
              <a:t>2. Promover la transformación verde y baja en carbono de la producción y el consumo de energía.</a:t>
            </a:r>
          </a:p>
          <a:p>
            <a:r>
              <a:rPr lang="es-MX" dirty="0"/>
              <a:t>3. Mejorar el nivel de modernización de la cadena de la industria energética. Seguir desempeñando el papel de apoyo estratégico y de liderazgo de la innovación científica y tecnológica, mejorar la capacidad de innovación en tecnología energética, acelerar la digitalización y la mejora inteligente de la industria energética, promover la mejora sustancial de la eficiencia del sistema energético y mejorar integralmente el nivel de la fundación de la industria energética avanzada y la modernización de la cadena industrial. (El sistema de energía moderno del XIV Plan Quinquenal limpio, bajo en carbono, seguro y eficiente se construye de esta manera, 2022)</a:t>
            </a:r>
          </a:p>
          <a:p>
            <a:endParaRPr lang="es-MX" dirty="0"/>
          </a:p>
        </p:txBody>
      </p:sp>
    </p:spTree>
    <p:extLst>
      <p:ext uri="{BB962C8B-B14F-4D97-AF65-F5344CB8AC3E}">
        <p14:creationId xmlns:p14="http://schemas.microsoft.com/office/powerpoint/2010/main" val="879651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3ADFCBF-F5E1-634A-DDE9-0AC8DF0034FC}"/>
              </a:ext>
            </a:extLst>
          </p:cNvPr>
          <p:cNvSpPr>
            <a:spLocks noGrp="1"/>
          </p:cNvSpPr>
          <p:nvPr>
            <p:ph idx="1"/>
          </p:nvPr>
        </p:nvSpPr>
        <p:spPr>
          <a:xfrm>
            <a:off x="614680" y="717755"/>
            <a:ext cx="3553413" cy="5721145"/>
          </a:xfrm>
        </p:spPr>
        <p:txBody>
          <a:bodyPr>
            <a:normAutofit lnSpcReduction="10000"/>
          </a:bodyPr>
          <a:lstStyle/>
          <a:p>
            <a:r>
              <a:rPr lang="es-MX" sz="2400" dirty="0"/>
              <a:t>Además, en el XIV Plan Quinquenal para el Sistema Energético Moderno se puede encontrar una interpretación geoeconómica de la </a:t>
            </a:r>
            <a:r>
              <a:rPr lang="es-MX" sz="2400" dirty="0" err="1"/>
              <a:t>RPCh</a:t>
            </a:r>
            <a:r>
              <a:rPr lang="es-MX" sz="2400" dirty="0"/>
              <a:t> respecto de la ubicación de zonas productoras de energía en su territorio, como se puede apreciar a continuación:</a:t>
            </a:r>
          </a:p>
        </p:txBody>
      </p:sp>
      <p:sp>
        <p:nvSpPr>
          <p:cNvPr id="11" name="Date Placeholder 9">
            <a:extLst>
              <a:ext uri="{FF2B5EF4-FFF2-40B4-BE49-F238E27FC236}">
                <a16:creationId xmlns:a16="http://schemas.microsoft.com/office/drawing/2014/main" id="{DCB82115-2368-6E44-41EB-ABCC2B8FB932}"/>
              </a:ext>
            </a:extLst>
          </p:cNvPr>
          <p:cNvSpPr>
            <a:spLocks noGrp="1"/>
          </p:cNvSpPr>
          <p:nvPr>
            <p:ph type="dt" sz="half" idx="10"/>
          </p:nvPr>
        </p:nvSpPr>
        <p:spPr>
          <a:xfrm>
            <a:off x="137160" y="6453002"/>
            <a:ext cx="3494314" cy="365125"/>
          </a:xfrm>
        </p:spPr>
        <p:txBody>
          <a:bodyPr/>
          <a:lstStyle/>
          <a:p>
            <a:pPr>
              <a:spcAft>
                <a:spcPts val="600"/>
              </a:spcAft>
            </a:pPr>
            <a:fld id="{36EEDDE2-D916-4F9A-9650-DB1D30A8FDDC}" type="datetime1">
              <a:rPr lang="en-US" smtClean="0"/>
              <a:pPr>
                <a:spcAft>
                  <a:spcPts val="600"/>
                </a:spcAft>
              </a:pPr>
              <a:t>10/21/2023</a:t>
            </a:fld>
            <a:endParaRPr lang="en-US"/>
          </a:p>
        </p:txBody>
      </p:sp>
      <p:pic>
        <p:nvPicPr>
          <p:cNvPr id="5" name="Picture 4">
            <a:extLst>
              <a:ext uri="{FF2B5EF4-FFF2-40B4-BE49-F238E27FC236}">
                <a16:creationId xmlns:a16="http://schemas.microsoft.com/office/drawing/2014/main" id="{7FA32FA0-D195-C7AE-16D7-C8FF63955077}"/>
              </a:ext>
            </a:extLst>
          </p:cNvPr>
          <p:cNvPicPr>
            <a:picLocks noChangeAspect="1"/>
          </p:cNvPicPr>
          <p:nvPr/>
        </p:nvPicPr>
        <p:blipFill rotWithShape="1">
          <a:blip r:embed="rId2"/>
          <a:srcRect l="12088" r="26893"/>
          <a:stretch/>
        </p:blipFill>
        <p:spPr>
          <a:xfrm>
            <a:off x="4752550" y="10"/>
            <a:ext cx="7439450" cy="6857990"/>
          </a:xfrm>
          <a:prstGeom prst="rect">
            <a:avLst/>
          </a:prstGeom>
          <a:noFill/>
        </p:spPr>
      </p:pic>
      <p:sp>
        <p:nvSpPr>
          <p:cNvPr id="13" name="Footer Placeholder 10">
            <a:extLst>
              <a:ext uri="{FF2B5EF4-FFF2-40B4-BE49-F238E27FC236}">
                <a16:creationId xmlns:a16="http://schemas.microsoft.com/office/drawing/2014/main" id="{B8D70A6C-BE99-E7A9-4EF7-0A2F588BEC0A}"/>
              </a:ext>
            </a:extLst>
          </p:cNvPr>
          <p:cNvSpPr>
            <a:spLocks noGrp="1"/>
          </p:cNvSpPr>
          <p:nvPr>
            <p:ph type="ftr" sz="quarter" idx="11"/>
          </p:nvPr>
        </p:nvSpPr>
        <p:spPr>
          <a:xfrm>
            <a:off x="8876521" y="6453002"/>
            <a:ext cx="2805405" cy="365125"/>
          </a:xfrm>
        </p:spPr>
        <p:txBody>
          <a:bodyPr/>
          <a:lstStyle/>
          <a:p>
            <a:pPr>
              <a:spcAft>
                <a:spcPts val="600"/>
              </a:spcAft>
            </a:pPr>
            <a:r>
              <a:rPr lang="en-US">
                <a:solidFill>
                  <a:srgbClr val="FFFFFF"/>
                </a:solidFill>
                <a:effectLst>
                  <a:outerShdw blurRad="38100" dist="38100" dir="2700000" algn="tl">
                    <a:srgbClr val="000000">
                      <a:alpha val="43137"/>
                    </a:srgbClr>
                  </a:outerShdw>
                </a:effectLst>
              </a:rPr>
              <a:t>Sample Footer Text</a:t>
            </a:r>
          </a:p>
        </p:txBody>
      </p:sp>
      <p:sp>
        <p:nvSpPr>
          <p:cNvPr id="15" name="Slide Number Placeholder 11">
            <a:extLst>
              <a:ext uri="{FF2B5EF4-FFF2-40B4-BE49-F238E27FC236}">
                <a16:creationId xmlns:a16="http://schemas.microsoft.com/office/drawing/2014/main" id="{8298AED6-FDA1-2358-192E-99EEAF6A8CB8}"/>
              </a:ext>
            </a:extLst>
          </p:cNvPr>
          <p:cNvSpPr>
            <a:spLocks noGrp="1"/>
          </p:cNvSpPr>
          <p:nvPr>
            <p:ph type="sldNum" sz="quarter" idx="12"/>
          </p:nvPr>
        </p:nvSpPr>
        <p:spPr>
          <a:xfrm>
            <a:off x="11632162" y="6453002"/>
            <a:ext cx="429207" cy="365125"/>
          </a:xfrm>
        </p:spPr>
        <p:txBody>
          <a:bodyPr/>
          <a:lstStyle/>
          <a:p>
            <a:pPr>
              <a:spcAft>
                <a:spcPts val="600"/>
              </a:spcAft>
            </a:pPr>
            <a:fld id="{6F391B04-159E-4284-919C-20BE23D169A4}" type="slidenum">
              <a:rPr lang="en-US" smtClean="0">
                <a:solidFill>
                  <a:srgbClr val="FFFFFF"/>
                </a:solidFill>
                <a:effectLst>
                  <a:outerShdw blurRad="38100" dist="38100" dir="2700000" algn="tl">
                    <a:srgbClr val="000000">
                      <a:alpha val="43137"/>
                    </a:srgbClr>
                  </a:outerShdw>
                </a:effectLst>
              </a:rPr>
              <a:pPr>
                <a:spcAft>
                  <a:spcPts val="600"/>
                </a:spcAft>
              </a:pPr>
              <a:t>14</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6444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466365-3EB9-C89A-51D3-2D0E32416F5E}"/>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F0A2EC0C-0C09-FDA4-10FF-0CCDB3F98F5A}"/>
              </a:ext>
            </a:extLst>
          </p:cNvPr>
          <p:cNvSpPr>
            <a:spLocks noGrp="1"/>
          </p:cNvSpPr>
          <p:nvPr>
            <p:ph idx="1"/>
          </p:nvPr>
        </p:nvSpPr>
        <p:spPr/>
        <p:txBody>
          <a:bodyPr/>
          <a:lstStyle/>
          <a:p>
            <a:r>
              <a:rPr lang="es-MX" dirty="0"/>
              <a:t>1. La región occidental es relativamente rica en energía fósil y recursos energéticos renovables. Es necesario adherirse al camino del desarrollo verde y bajo en carbono, cambiar el enfoque del desarrollo a la industria de energía limpia, enfocarse en construir bases de energía limpia con energías complementarias, </a:t>
            </a:r>
          </a:p>
          <a:p>
            <a:r>
              <a:rPr lang="es-MX" dirty="0"/>
              <a:t>2. Acelerar el desarrollo de los desiertos, Gobi y áreas desérticas para la construcción de proyectos clave de base fotovoltaica de energía eólica a gran escala. </a:t>
            </a:r>
          </a:p>
          <a:p>
            <a:r>
              <a:rPr lang="es-MX" dirty="0"/>
              <a:t>3. Concéntrese en Beijing-Tianjin-Hebei y las áreas circundantes, el delta del río </a:t>
            </a:r>
            <a:r>
              <a:rPr lang="es-MX" dirty="0" err="1"/>
              <a:t>Yangtze</a:t>
            </a:r>
            <a:r>
              <a:rPr lang="es-MX" dirty="0"/>
              <a:t>, etc., para acelerar el desarrollo de nuevas energías como nuclear costera, energía eólica marina, etc. (El sistema de energía moderno del XIV Plan Quinquenal limpio, bajo en carbono, seguro y eficiente se construye de esta manera, 2022)</a:t>
            </a:r>
          </a:p>
          <a:p>
            <a:endParaRPr lang="es-MX" dirty="0"/>
          </a:p>
        </p:txBody>
      </p:sp>
    </p:spTree>
    <p:extLst>
      <p:ext uri="{BB962C8B-B14F-4D97-AF65-F5344CB8AC3E}">
        <p14:creationId xmlns:p14="http://schemas.microsoft.com/office/powerpoint/2010/main" val="3236641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0A2EC0C-0C09-FDA4-10FF-0CCDB3F98F5A}"/>
              </a:ext>
            </a:extLst>
          </p:cNvPr>
          <p:cNvSpPr>
            <a:spLocks noGrp="1"/>
          </p:cNvSpPr>
          <p:nvPr>
            <p:ph idx="1"/>
          </p:nvPr>
        </p:nvSpPr>
        <p:spPr>
          <a:xfrm>
            <a:off x="614680" y="2316480"/>
            <a:ext cx="3553413" cy="4122420"/>
          </a:xfrm>
        </p:spPr>
        <p:txBody>
          <a:bodyPr>
            <a:normAutofit/>
          </a:bodyPr>
          <a:lstStyle/>
          <a:p>
            <a:r>
              <a:rPr lang="es-MX" sz="2400" dirty="0"/>
              <a:t>La </a:t>
            </a:r>
            <a:r>
              <a:rPr lang="es-MX" sz="2400" dirty="0" err="1"/>
              <a:t>RPCh</a:t>
            </a:r>
            <a:r>
              <a:rPr lang="es-MX" sz="2400" dirty="0"/>
              <a:t> firmó el Acuerdo de París el 1º de abril de 2016 y lo ratificó el pasado 3 de septiembre de ese mismo año. </a:t>
            </a:r>
          </a:p>
        </p:txBody>
      </p:sp>
      <p:sp>
        <p:nvSpPr>
          <p:cNvPr id="11" name="Date Placeholder 9">
            <a:extLst>
              <a:ext uri="{FF2B5EF4-FFF2-40B4-BE49-F238E27FC236}">
                <a16:creationId xmlns:a16="http://schemas.microsoft.com/office/drawing/2014/main" id="{DCB82115-2368-6E44-41EB-ABCC2B8FB932}"/>
              </a:ext>
            </a:extLst>
          </p:cNvPr>
          <p:cNvSpPr>
            <a:spLocks noGrp="1"/>
          </p:cNvSpPr>
          <p:nvPr>
            <p:ph type="dt" sz="half" idx="10"/>
          </p:nvPr>
        </p:nvSpPr>
        <p:spPr>
          <a:xfrm>
            <a:off x="137160" y="6453002"/>
            <a:ext cx="3494314" cy="365125"/>
          </a:xfrm>
        </p:spPr>
        <p:txBody>
          <a:bodyPr/>
          <a:lstStyle/>
          <a:p>
            <a:pPr>
              <a:spcAft>
                <a:spcPts val="600"/>
              </a:spcAft>
            </a:pPr>
            <a:fld id="{36EEDDE2-D916-4F9A-9650-DB1D30A8FDDC}" type="datetime1">
              <a:rPr lang="en-US" smtClean="0"/>
              <a:pPr>
                <a:spcAft>
                  <a:spcPts val="600"/>
                </a:spcAft>
              </a:pPr>
              <a:t>10/21/2023</a:t>
            </a:fld>
            <a:endParaRPr lang="en-US"/>
          </a:p>
        </p:txBody>
      </p:sp>
      <p:pic>
        <p:nvPicPr>
          <p:cNvPr id="5" name="Picture 4" descr="Perfil urbano de París">
            <a:extLst>
              <a:ext uri="{FF2B5EF4-FFF2-40B4-BE49-F238E27FC236}">
                <a16:creationId xmlns:a16="http://schemas.microsoft.com/office/drawing/2014/main" id="{A1FBA58E-9055-B37F-6051-001F2073DD33}"/>
              </a:ext>
            </a:extLst>
          </p:cNvPr>
          <p:cNvPicPr>
            <a:picLocks noChangeAspect="1"/>
          </p:cNvPicPr>
          <p:nvPr/>
        </p:nvPicPr>
        <p:blipFill rotWithShape="1">
          <a:blip r:embed="rId2"/>
          <a:srcRect l="9150" r="18439" b="-1"/>
          <a:stretch/>
        </p:blipFill>
        <p:spPr>
          <a:xfrm>
            <a:off x="4752550" y="10"/>
            <a:ext cx="7439450" cy="6857990"/>
          </a:xfrm>
          <a:prstGeom prst="rect">
            <a:avLst/>
          </a:prstGeom>
          <a:noFill/>
        </p:spPr>
      </p:pic>
      <p:sp>
        <p:nvSpPr>
          <p:cNvPr id="13" name="Footer Placeholder 10">
            <a:extLst>
              <a:ext uri="{FF2B5EF4-FFF2-40B4-BE49-F238E27FC236}">
                <a16:creationId xmlns:a16="http://schemas.microsoft.com/office/drawing/2014/main" id="{B8D70A6C-BE99-E7A9-4EF7-0A2F588BEC0A}"/>
              </a:ext>
            </a:extLst>
          </p:cNvPr>
          <p:cNvSpPr>
            <a:spLocks noGrp="1"/>
          </p:cNvSpPr>
          <p:nvPr>
            <p:ph type="ftr" sz="quarter" idx="11"/>
          </p:nvPr>
        </p:nvSpPr>
        <p:spPr>
          <a:xfrm>
            <a:off x="8876521" y="6453002"/>
            <a:ext cx="2805405" cy="365125"/>
          </a:xfrm>
        </p:spPr>
        <p:txBody>
          <a:bodyPr/>
          <a:lstStyle/>
          <a:p>
            <a:pPr>
              <a:spcAft>
                <a:spcPts val="600"/>
              </a:spcAft>
            </a:pPr>
            <a:r>
              <a:rPr lang="en-US">
                <a:solidFill>
                  <a:srgbClr val="FFFFFF"/>
                </a:solidFill>
                <a:effectLst>
                  <a:outerShdw blurRad="38100" dist="38100" dir="2700000" algn="tl">
                    <a:srgbClr val="000000">
                      <a:alpha val="43137"/>
                    </a:srgbClr>
                  </a:outerShdw>
                </a:effectLst>
              </a:rPr>
              <a:t>Sample Footer Text</a:t>
            </a:r>
          </a:p>
        </p:txBody>
      </p:sp>
      <p:sp>
        <p:nvSpPr>
          <p:cNvPr id="15" name="Slide Number Placeholder 11">
            <a:extLst>
              <a:ext uri="{FF2B5EF4-FFF2-40B4-BE49-F238E27FC236}">
                <a16:creationId xmlns:a16="http://schemas.microsoft.com/office/drawing/2014/main" id="{8298AED6-FDA1-2358-192E-99EEAF6A8CB8}"/>
              </a:ext>
            </a:extLst>
          </p:cNvPr>
          <p:cNvSpPr>
            <a:spLocks noGrp="1"/>
          </p:cNvSpPr>
          <p:nvPr>
            <p:ph type="sldNum" sz="quarter" idx="12"/>
          </p:nvPr>
        </p:nvSpPr>
        <p:spPr>
          <a:xfrm>
            <a:off x="11632162" y="6453002"/>
            <a:ext cx="429207" cy="365125"/>
          </a:xfrm>
        </p:spPr>
        <p:txBody>
          <a:bodyPr/>
          <a:lstStyle/>
          <a:p>
            <a:pPr>
              <a:spcAft>
                <a:spcPts val="600"/>
              </a:spcAft>
            </a:pPr>
            <a:fld id="{6F391B04-159E-4284-919C-20BE23D169A4}" type="slidenum">
              <a:rPr lang="en-US" smtClean="0">
                <a:solidFill>
                  <a:srgbClr val="FFFFFF"/>
                </a:solidFill>
                <a:effectLst>
                  <a:outerShdw blurRad="38100" dist="38100" dir="2700000" algn="tl">
                    <a:srgbClr val="000000">
                      <a:alpha val="43137"/>
                    </a:srgbClr>
                  </a:outerShdw>
                </a:effectLst>
              </a:rPr>
              <a:pPr>
                <a:spcAft>
                  <a:spcPts val="600"/>
                </a:spcAft>
              </a:pPr>
              <a:t>16</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16102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0A2EC0C-0C09-FDA4-10FF-0CCDB3F98F5A}"/>
              </a:ext>
            </a:extLst>
          </p:cNvPr>
          <p:cNvSpPr>
            <a:spLocks noGrp="1"/>
          </p:cNvSpPr>
          <p:nvPr>
            <p:ph idx="1"/>
          </p:nvPr>
        </p:nvSpPr>
        <p:spPr>
          <a:xfrm>
            <a:off x="614680" y="825910"/>
            <a:ext cx="3553413" cy="5612990"/>
          </a:xfrm>
        </p:spPr>
        <p:txBody>
          <a:bodyPr>
            <a:normAutofit/>
          </a:bodyPr>
          <a:lstStyle/>
          <a:p>
            <a:pPr>
              <a:lnSpc>
                <a:spcPct val="110000"/>
              </a:lnSpc>
            </a:pPr>
            <a:r>
              <a:rPr lang="es-MX" sz="1500" dirty="0"/>
              <a:t>Sobre las preocupaciones ambientales en la </a:t>
            </a:r>
            <a:r>
              <a:rPr lang="es-MX" sz="1500" dirty="0" err="1"/>
              <a:t>RPCh</a:t>
            </a:r>
            <a:r>
              <a:rPr lang="es-MX" sz="1500" dirty="0"/>
              <a:t>, el presidente Xi (2014)  ha postulado que </a:t>
            </a:r>
          </a:p>
          <a:p>
            <a:pPr>
              <a:lnSpc>
                <a:spcPct val="110000"/>
              </a:lnSpc>
            </a:pPr>
            <a:r>
              <a:rPr lang="es-MX" sz="1500" dirty="0"/>
              <a:t>Proteger el medio ambiente, hacer frente al cambio climático y defender la seguridad de la energía y los recursos es el sabio desafío común al que se enfrenta todo el mundo. China seguirá asumiendo las debidas responsabilidades internacionales, mantendrá intercambios y cooperación exhaustivos con los diversos países del planeta en la promoción del progreso ecológico, promoverá el precepto de compartir las mejores prácticas con otras naciones y hará de nuestro globo un hermoso lugar con un mejor ecosistema. (p. 265)</a:t>
            </a:r>
          </a:p>
          <a:p>
            <a:pPr>
              <a:lnSpc>
                <a:spcPct val="110000"/>
              </a:lnSpc>
            </a:pPr>
            <a:endParaRPr lang="es-MX" sz="1100" dirty="0"/>
          </a:p>
        </p:txBody>
      </p:sp>
      <p:sp>
        <p:nvSpPr>
          <p:cNvPr id="11" name="Date Placeholder 9">
            <a:extLst>
              <a:ext uri="{FF2B5EF4-FFF2-40B4-BE49-F238E27FC236}">
                <a16:creationId xmlns:a16="http://schemas.microsoft.com/office/drawing/2014/main" id="{DCB82115-2368-6E44-41EB-ABCC2B8FB932}"/>
              </a:ext>
            </a:extLst>
          </p:cNvPr>
          <p:cNvSpPr>
            <a:spLocks noGrp="1"/>
          </p:cNvSpPr>
          <p:nvPr>
            <p:ph type="dt" sz="half" idx="10"/>
          </p:nvPr>
        </p:nvSpPr>
        <p:spPr>
          <a:xfrm>
            <a:off x="137160" y="6453002"/>
            <a:ext cx="3494314" cy="365125"/>
          </a:xfrm>
        </p:spPr>
        <p:txBody>
          <a:bodyPr/>
          <a:lstStyle/>
          <a:p>
            <a:pPr>
              <a:spcAft>
                <a:spcPts val="600"/>
              </a:spcAft>
            </a:pPr>
            <a:fld id="{36EEDDE2-D916-4F9A-9650-DB1D30A8FDDC}" type="datetime1">
              <a:rPr lang="en-US" smtClean="0"/>
              <a:pPr>
                <a:spcAft>
                  <a:spcPts val="600"/>
                </a:spcAft>
              </a:pPr>
              <a:t>10/21/2023</a:t>
            </a:fld>
            <a:endParaRPr lang="en-US"/>
          </a:p>
        </p:txBody>
      </p:sp>
      <p:pic>
        <p:nvPicPr>
          <p:cNvPr id="5" name="Picture 4" descr="El planeta Tierra desde el espacio exterior">
            <a:extLst>
              <a:ext uri="{FF2B5EF4-FFF2-40B4-BE49-F238E27FC236}">
                <a16:creationId xmlns:a16="http://schemas.microsoft.com/office/drawing/2014/main" id="{9AED89C4-B70F-8779-7109-3B46D3694009}"/>
              </a:ext>
            </a:extLst>
          </p:cNvPr>
          <p:cNvPicPr>
            <a:picLocks noChangeAspect="1"/>
          </p:cNvPicPr>
          <p:nvPr/>
        </p:nvPicPr>
        <p:blipFill rotWithShape="1">
          <a:blip r:embed="rId2"/>
          <a:srcRect l="29218" r="1" b="1"/>
          <a:stretch/>
        </p:blipFill>
        <p:spPr>
          <a:xfrm>
            <a:off x="4752550" y="10"/>
            <a:ext cx="7439450" cy="6857990"/>
          </a:xfrm>
          <a:prstGeom prst="rect">
            <a:avLst/>
          </a:prstGeom>
          <a:noFill/>
        </p:spPr>
      </p:pic>
      <p:sp>
        <p:nvSpPr>
          <p:cNvPr id="13" name="Footer Placeholder 10">
            <a:extLst>
              <a:ext uri="{FF2B5EF4-FFF2-40B4-BE49-F238E27FC236}">
                <a16:creationId xmlns:a16="http://schemas.microsoft.com/office/drawing/2014/main" id="{B8D70A6C-BE99-E7A9-4EF7-0A2F588BEC0A}"/>
              </a:ext>
            </a:extLst>
          </p:cNvPr>
          <p:cNvSpPr>
            <a:spLocks noGrp="1"/>
          </p:cNvSpPr>
          <p:nvPr>
            <p:ph type="ftr" sz="quarter" idx="11"/>
          </p:nvPr>
        </p:nvSpPr>
        <p:spPr>
          <a:xfrm>
            <a:off x="8876521" y="6453002"/>
            <a:ext cx="2805405" cy="365125"/>
          </a:xfrm>
        </p:spPr>
        <p:txBody>
          <a:bodyPr/>
          <a:lstStyle/>
          <a:p>
            <a:pPr>
              <a:spcAft>
                <a:spcPts val="600"/>
              </a:spcAft>
            </a:pPr>
            <a:r>
              <a:rPr lang="en-US">
                <a:solidFill>
                  <a:srgbClr val="FFFFFF"/>
                </a:solidFill>
                <a:effectLst>
                  <a:outerShdw blurRad="38100" dist="38100" dir="2700000" algn="tl">
                    <a:srgbClr val="000000">
                      <a:alpha val="43137"/>
                    </a:srgbClr>
                  </a:outerShdw>
                </a:effectLst>
              </a:rPr>
              <a:t>Sample Footer Text</a:t>
            </a:r>
          </a:p>
        </p:txBody>
      </p:sp>
      <p:sp>
        <p:nvSpPr>
          <p:cNvPr id="15" name="Slide Number Placeholder 11">
            <a:extLst>
              <a:ext uri="{FF2B5EF4-FFF2-40B4-BE49-F238E27FC236}">
                <a16:creationId xmlns:a16="http://schemas.microsoft.com/office/drawing/2014/main" id="{8298AED6-FDA1-2358-192E-99EEAF6A8CB8}"/>
              </a:ext>
            </a:extLst>
          </p:cNvPr>
          <p:cNvSpPr>
            <a:spLocks noGrp="1"/>
          </p:cNvSpPr>
          <p:nvPr>
            <p:ph type="sldNum" sz="quarter" idx="12"/>
          </p:nvPr>
        </p:nvSpPr>
        <p:spPr>
          <a:xfrm>
            <a:off x="11632162" y="6453002"/>
            <a:ext cx="429207" cy="365125"/>
          </a:xfrm>
        </p:spPr>
        <p:txBody>
          <a:bodyPr/>
          <a:lstStyle/>
          <a:p>
            <a:pPr>
              <a:spcAft>
                <a:spcPts val="600"/>
              </a:spcAft>
            </a:pPr>
            <a:fld id="{6F391B04-159E-4284-919C-20BE23D169A4}" type="slidenum">
              <a:rPr lang="en-US" smtClean="0">
                <a:solidFill>
                  <a:srgbClr val="FFFFFF"/>
                </a:solidFill>
                <a:effectLst>
                  <a:outerShdw blurRad="38100" dist="38100" dir="2700000" algn="tl">
                    <a:srgbClr val="000000">
                      <a:alpha val="43137"/>
                    </a:srgbClr>
                  </a:outerShdw>
                </a:effectLst>
              </a:rPr>
              <a:pPr>
                <a:spcAft>
                  <a:spcPts val="600"/>
                </a:spcAft>
              </a:pPr>
              <a:t>17</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3433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466365-3EB9-C89A-51D3-2D0E32416F5E}"/>
              </a:ext>
            </a:extLst>
          </p:cNvPr>
          <p:cNvSpPr>
            <a:spLocks noGrp="1"/>
          </p:cNvSpPr>
          <p:nvPr>
            <p:ph type="title"/>
          </p:nvPr>
        </p:nvSpPr>
        <p:spPr/>
        <p:txBody>
          <a:bodyPr/>
          <a:lstStyle/>
          <a:p>
            <a:r>
              <a:rPr lang="es-MX" dirty="0"/>
              <a:t>Conclusiones</a:t>
            </a:r>
          </a:p>
        </p:txBody>
      </p:sp>
      <p:sp>
        <p:nvSpPr>
          <p:cNvPr id="3" name="Marcador de contenido 2">
            <a:extLst>
              <a:ext uri="{FF2B5EF4-FFF2-40B4-BE49-F238E27FC236}">
                <a16:creationId xmlns:a16="http://schemas.microsoft.com/office/drawing/2014/main" id="{F0A2EC0C-0C09-FDA4-10FF-0CCDB3F98F5A}"/>
              </a:ext>
            </a:extLst>
          </p:cNvPr>
          <p:cNvSpPr>
            <a:spLocks noGrp="1"/>
          </p:cNvSpPr>
          <p:nvPr>
            <p:ph idx="1"/>
          </p:nvPr>
        </p:nvSpPr>
        <p:spPr/>
        <p:txBody>
          <a:bodyPr/>
          <a:lstStyle/>
          <a:p>
            <a:r>
              <a:rPr lang="es-MX" dirty="0"/>
              <a:t>La </a:t>
            </a:r>
            <a:r>
              <a:rPr lang="es-MX" dirty="0" err="1"/>
              <a:t>RPCh</a:t>
            </a:r>
            <a:r>
              <a:rPr lang="es-MX" dirty="0"/>
              <a:t> actualmente representa una potencia global, que ha sobresalido en la comunidad mundial por los siguientes aspectos:</a:t>
            </a:r>
          </a:p>
          <a:p>
            <a:r>
              <a:rPr lang="es-MX" dirty="0"/>
              <a:t>1. Su sostenido crecimiento económico</a:t>
            </a:r>
          </a:p>
          <a:p>
            <a:r>
              <a:rPr lang="es-MX" dirty="0"/>
              <a:t>2. Sus avances científico-tecnológicos</a:t>
            </a:r>
          </a:p>
          <a:p>
            <a:r>
              <a:rPr lang="es-MX" dirty="0"/>
              <a:t>3. Su capacidad exportadora</a:t>
            </a:r>
          </a:p>
          <a:p>
            <a:r>
              <a:rPr lang="es-MX" dirty="0"/>
              <a:t>4. Su influencia en el ámbito regional e internacional</a:t>
            </a:r>
          </a:p>
          <a:p>
            <a:endParaRPr lang="es-MX" dirty="0"/>
          </a:p>
        </p:txBody>
      </p:sp>
    </p:spTree>
    <p:extLst>
      <p:ext uri="{BB962C8B-B14F-4D97-AF65-F5344CB8AC3E}">
        <p14:creationId xmlns:p14="http://schemas.microsoft.com/office/powerpoint/2010/main" val="228153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Marcador de texto 12">
            <a:extLst>
              <a:ext uri="{FF2B5EF4-FFF2-40B4-BE49-F238E27FC236}">
                <a16:creationId xmlns:a16="http://schemas.microsoft.com/office/drawing/2014/main" id="{7236D953-2AEC-4E65-883B-50D3AD1DEF3B}"/>
              </a:ext>
            </a:extLst>
          </p:cNvPr>
          <p:cNvSpPr>
            <a:spLocks noGrp="1" noChangeArrowheads="1"/>
          </p:cNvSpPr>
          <p:nvPr>
            <p:ph type="body" idx="1"/>
          </p:nvPr>
        </p:nvSpPr>
        <p:spPr>
          <a:xfrm>
            <a:off x="3784409" y="794437"/>
            <a:ext cx="3867731" cy="823697"/>
          </a:xfrm>
        </p:spPr>
        <p:txBody>
          <a:bodyPr>
            <a:normAutofit/>
          </a:bodyPr>
          <a:lstStyle/>
          <a:p>
            <a:r>
              <a:rPr lang="es-MX" altLang="es-MX" sz="3999" dirty="0">
                <a:solidFill>
                  <a:schemeClr val="tx1"/>
                </a:solidFill>
              </a:rPr>
              <a:t>Gracias</a:t>
            </a:r>
          </a:p>
        </p:txBody>
      </p:sp>
      <p:pic>
        <p:nvPicPr>
          <p:cNvPr id="50179" name="Picture 2" descr="Resultado de imagen para semana de asia en la fes aragon 2016 facebook">
            <a:extLst>
              <a:ext uri="{FF2B5EF4-FFF2-40B4-BE49-F238E27FC236}">
                <a16:creationId xmlns:a16="http://schemas.microsoft.com/office/drawing/2014/main" id="{4A1C12DA-7BD0-4DE0-95F1-5E5251F8CF2C}"/>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2620282" y="3343299"/>
            <a:ext cx="2201290" cy="1061761"/>
          </a:xfrm>
          <a:noFill/>
          <a:extLst>
            <a:ext uri="{909E8E84-426E-40DD-AFC4-6F175D3DCCD1}">
              <a14:hiddenFill xmlns:a14="http://schemas.microsoft.com/office/drawing/2010/main">
                <a:solidFill>
                  <a:srgbClr val="FFFFFF"/>
                </a:solidFill>
              </a14:hiddenFill>
            </a:ext>
          </a:extLst>
        </p:spPr>
      </p:pic>
      <p:sp>
        <p:nvSpPr>
          <p:cNvPr id="50180" name="CuadroTexto 3">
            <a:extLst>
              <a:ext uri="{FF2B5EF4-FFF2-40B4-BE49-F238E27FC236}">
                <a16:creationId xmlns:a16="http://schemas.microsoft.com/office/drawing/2014/main" id="{30CD064F-CC94-4FD0-B4D0-F6CBEFEA2226}"/>
              </a:ext>
            </a:extLst>
          </p:cNvPr>
          <p:cNvSpPr txBox="1">
            <a:spLocks noChangeArrowheads="1"/>
          </p:cNvSpPr>
          <p:nvPr/>
        </p:nvSpPr>
        <p:spPr bwMode="auto">
          <a:xfrm>
            <a:off x="5105659" y="3755940"/>
            <a:ext cx="5092961" cy="414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s-MX" altLang="es-MX" sz="2099" b="1" dirty="0"/>
              <a:t>Alejandro Martínez Serrano</a:t>
            </a:r>
          </a:p>
        </p:txBody>
      </p:sp>
      <p:sp>
        <p:nvSpPr>
          <p:cNvPr id="50182" name="CuadroTexto 4">
            <a:extLst>
              <a:ext uri="{FF2B5EF4-FFF2-40B4-BE49-F238E27FC236}">
                <a16:creationId xmlns:a16="http://schemas.microsoft.com/office/drawing/2014/main" id="{C0226E5B-E927-46EF-8D29-8950493978EE}"/>
              </a:ext>
            </a:extLst>
          </p:cNvPr>
          <p:cNvSpPr txBox="1">
            <a:spLocks noChangeArrowheads="1"/>
          </p:cNvSpPr>
          <p:nvPr/>
        </p:nvSpPr>
        <p:spPr bwMode="auto">
          <a:xfrm>
            <a:off x="5105659" y="4633683"/>
            <a:ext cx="3520158" cy="414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s-MX" altLang="es-MX" sz="2099" b="1" dirty="0"/>
              <a:t>@alemarserrano</a:t>
            </a:r>
          </a:p>
        </p:txBody>
      </p:sp>
      <p:pic>
        <p:nvPicPr>
          <p:cNvPr id="50183" name="Picture 6" descr="Resultado de imagen para gmail">
            <a:extLst>
              <a:ext uri="{FF2B5EF4-FFF2-40B4-BE49-F238E27FC236}">
                <a16:creationId xmlns:a16="http://schemas.microsoft.com/office/drawing/2014/main" id="{A3E5A1E4-9DF3-40B4-8AF7-FCAC74C5AF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9622" y="2432309"/>
            <a:ext cx="1128418" cy="845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4" name="CuadroTexto 5">
            <a:extLst>
              <a:ext uri="{FF2B5EF4-FFF2-40B4-BE49-F238E27FC236}">
                <a16:creationId xmlns:a16="http://schemas.microsoft.com/office/drawing/2014/main" id="{F07B690D-4E94-454E-BF94-064AFEA049F3}"/>
              </a:ext>
            </a:extLst>
          </p:cNvPr>
          <p:cNvSpPr txBox="1">
            <a:spLocks noChangeArrowheads="1"/>
          </p:cNvSpPr>
          <p:nvPr/>
        </p:nvSpPr>
        <p:spPr bwMode="auto">
          <a:xfrm>
            <a:off x="4917923" y="2508169"/>
            <a:ext cx="6692078" cy="73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s-MX" altLang="es-MX" sz="2099" b="1" dirty="0"/>
              <a:t>alejandromartinezn4a@aragon.unam.mx</a:t>
            </a:r>
          </a:p>
          <a:p>
            <a:r>
              <a:rPr lang="es-MX" altLang="es-MX" sz="2099" b="1" dirty="0"/>
              <a:t>alejandro.martinez.5@lasallistas.org.mx</a:t>
            </a:r>
          </a:p>
        </p:txBody>
      </p:sp>
      <p:pic>
        <p:nvPicPr>
          <p:cNvPr id="2" name="Imagen 1">
            <a:extLst>
              <a:ext uri="{FF2B5EF4-FFF2-40B4-BE49-F238E27FC236}">
                <a16:creationId xmlns:a16="http://schemas.microsoft.com/office/drawing/2014/main" id="{AB048F2D-23AF-DA3B-BA01-85F46757B97D}"/>
              </a:ext>
            </a:extLst>
          </p:cNvPr>
          <p:cNvPicPr>
            <a:picLocks noChangeAspect="1"/>
          </p:cNvPicPr>
          <p:nvPr/>
        </p:nvPicPr>
        <p:blipFill>
          <a:blip r:embed="rId4"/>
          <a:stretch>
            <a:fillRect/>
          </a:stretch>
        </p:blipFill>
        <p:spPr>
          <a:xfrm>
            <a:off x="3363831" y="4405060"/>
            <a:ext cx="964748" cy="871476"/>
          </a:xfrm>
          <a:prstGeom prst="rect">
            <a:avLst/>
          </a:prstGeom>
        </p:spPr>
      </p:pic>
      <p:pic>
        <p:nvPicPr>
          <p:cNvPr id="3" name="Imagen 2">
            <a:extLst>
              <a:ext uri="{FF2B5EF4-FFF2-40B4-BE49-F238E27FC236}">
                <a16:creationId xmlns:a16="http://schemas.microsoft.com/office/drawing/2014/main" id="{E7FD6729-6CDC-82C1-E7AE-529CB7523C58}"/>
              </a:ext>
            </a:extLst>
          </p:cNvPr>
          <p:cNvPicPr>
            <a:picLocks noChangeAspect="1"/>
          </p:cNvPicPr>
          <p:nvPr/>
        </p:nvPicPr>
        <p:blipFill>
          <a:blip r:embed="rId5"/>
          <a:stretch>
            <a:fillRect/>
          </a:stretch>
        </p:blipFill>
        <p:spPr>
          <a:xfrm>
            <a:off x="1956460" y="4368603"/>
            <a:ext cx="1123284" cy="1123284"/>
          </a:xfrm>
          <a:prstGeom prst="rect">
            <a:avLst/>
          </a:prstGeom>
        </p:spPr>
      </p:pic>
    </p:spTree>
  </p:cSld>
  <p:clrMapOvr>
    <a:masterClrMapping/>
  </p:clrMapOvr>
  <p:transition spd="slow">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53D18D1-D26B-7892-4186-87DB5740452E}"/>
              </a:ext>
            </a:extLst>
          </p:cNvPr>
          <p:cNvSpPr>
            <a:spLocks noGrp="1"/>
          </p:cNvSpPr>
          <p:nvPr>
            <p:ph idx="1"/>
          </p:nvPr>
        </p:nvSpPr>
        <p:spPr>
          <a:xfrm>
            <a:off x="614680" y="1061884"/>
            <a:ext cx="3553413" cy="5377016"/>
          </a:xfrm>
        </p:spPr>
        <p:txBody>
          <a:bodyPr>
            <a:normAutofit/>
          </a:bodyPr>
          <a:lstStyle/>
          <a:p>
            <a:r>
              <a:rPr lang="es-MX" dirty="0"/>
              <a:t>La energía es fundamental para los sistemas sociales y económicos que sostienen la vida colectiva. A lo largo de la historia, diferentes combinaciones de materiales y mecanismos han imprevisto de energía a las sociedades.</a:t>
            </a:r>
          </a:p>
        </p:txBody>
      </p:sp>
      <p:sp>
        <p:nvSpPr>
          <p:cNvPr id="11" name="Date Placeholder 9">
            <a:extLst>
              <a:ext uri="{FF2B5EF4-FFF2-40B4-BE49-F238E27FC236}">
                <a16:creationId xmlns:a16="http://schemas.microsoft.com/office/drawing/2014/main" id="{DCB82115-2368-6E44-41EB-ABCC2B8FB932}"/>
              </a:ext>
            </a:extLst>
          </p:cNvPr>
          <p:cNvSpPr>
            <a:spLocks noGrp="1"/>
          </p:cNvSpPr>
          <p:nvPr>
            <p:ph type="dt" sz="half" idx="10"/>
          </p:nvPr>
        </p:nvSpPr>
        <p:spPr>
          <a:xfrm>
            <a:off x="137160" y="6453002"/>
            <a:ext cx="3494314" cy="365125"/>
          </a:xfrm>
        </p:spPr>
        <p:txBody>
          <a:bodyPr/>
          <a:lstStyle/>
          <a:p>
            <a:pPr>
              <a:spcAft>
                <a:spcPts val="600"/>
              </a:spcAft>
            </a:pPr>
            <a:fld id="{36EEDDE2-D916-4F9A-9650-DB1D30A8FDDC}" type="datetime1">
              <a:rPr lang="en-US" smtClean="0"/>
              <a:pPr>
                <a:spcAft>
                  <a:spcPts val="600"/>
                </a:spcAft>
              </a:pPr>
              <a:t>10/21/2023</a:t>
            </a:fld>
            <a:endParaRPr lang="en-US"/>
          </a:p>
        </p:txBody>
      </p:sp>
      <p:pic>
        <p:nvPicPr>
          <p:cNvPr id="5" name="Picture 4" descr="Bombilla de color púrpura">
            <a:extLst>
              <a:ext uri="{FF2B5EF4-FFF2-40B4-BE49-F238E27FC236}">
                <a16:creationId xmlns:a16="http://schemas.microsoft.com/office/drawing/2014/main" id="{3640F5A1-5D96-92C2-4F28-706419C89B6E}"/>
              </a:ext>
            </a:extLst>
          </p:cNvPr>
          <p:cNvPicPr>
            <a:picLocks noChangeAspect="1"/>
          </p:cNvPicPr>
          <p:nvPr/>
        </p:nvPicPr>
        <p:blipFill rotWithShape="1">
          <a:blip r:embed="rId2"/>
          <a:srcRect l="18501" r="27260"/>
          <a:stretch/>
        </p:blipFill>
        <p:spPr>
          <a:xfrm>
            <a:off x="4752550" y="10"/>
            <a:ext cx="7439450" cy="6857990"/>
          </a:xfrm>
          <a:prstGeom prst="rect">
            <a:avLst/>
          </a:prstGeom>
          <a:noFill/>
        </p:spPr>
      </p:pic>
      <p:sp>
        <p:nvSpPr>
          <p:cNvPr id="13" name="Footer Placeholder 10">
            <a:extLst>
              <a:ext uri="{FF2B5EF4-FFF2-40B4-BE49-F238E27FC236}">
                <a16:creationId xmlns:a16="http://schemas.microsoft.com/office/drawing/2014/main" id="{B8D70A6C-BE99-E7A9-4EF7-0A2F588BEC0A}"/>
              </a:ext>
            </a:extLst>
          </p:cNvPr>
          <p:cNvSpPr>
            <a:spLocks noGrp="1"/>
          </p:cNvSpPr>
          <p:nvPr>
            <p:ph type="ftr" sz="quarter" idx="11"/>
          </p:nvPr>
        </p:nvSpPr>
        <p:spPr>
          <a:xfrm>
            <a:off x="8876521" y="6453002"/>
            <a:ext cx="2805405" cy="365125"/>
          </a:xfrm>
        </p:spPr>
        <p:txBody>
          <a:bodyPr/>
          <a:lstStyle/>
          <a:p>
            <a:pPr>
              <a:spcAft>
                <a:spcPts val="600"/>
              </a:spcAft>
            </a:pPr>
            <a:r>
              <a:rPr lang="en-US">
                <a:solidFill>
                  <a:srgbClr val="FFFFFF"/>
                </a:solidFill>
                <a:effectLst>
                  <a:outerShdw blurRad="38100" dist="38100" dir="2700000" algn="tl">
                    <a:srgbClr val="000000">
                      <a:alpha val="43137"/>
                    </a:srgbClr>
                  </a:outerShdw>
                </a:effectLst>
              </a:rPr>
              <a:t>Sample Footer Text</a:t>
            </a:r>
          </a:p>
        </p:txBody>
      </p:sp>
      <p:sp>
        <p:nvSpPr>
          <p:cNvPr id="15" name="Slide Number Placeholder 11">
            <a:extLst>
              <a:ext uri="{FF2B5EF4-FFF2-40B4-BE49-F238E27FC236}">
                <a16:creationId xmlns:a16="http://schemas.microsoft.com/office/drawing/2014/main" id="{8298AED6-FDA1-2358-192E-99EEAF6A8CB8}"/>
              </a:ext>
            </a:extLst>
          </p:cNvPr>
          <p:cNvSpPr>
            <a:spLocks noGrp="1"/>
          </p:cNvSpPr>
          <p:nvPr>
            <p:ph type="sldNum" sz="quarter" idx="12"/>
          </p:nvPr>
        </p:nvSpPr>
        <p:spPr>
          <a:xfrm>
            <a:off x="11632162" y="6453002"/>
            <a:ext cx="429207" cy="365125"/>
          </a:xfrm>
        </p:spPr>
        <p:txBody>
          <a:bodyPr/>
          <a:lstStyle/>
          <a:p>
            <a:pPr>
              <a:spcAft>
                <a:spcPts val="600"/>
              </a:spcAft>
            </a:pPr>
            <a:fld id="{6F391B04-159E-4284-919C-20BE23D169A4}" type="slidenum">
              <a:rPr lang="en-US" smtClean="0">
                <a:solidFill>
                  <a:srgbClr val="FFFFFF"/>
                </a:solidFill>
                <a:effectLst>
                  <a:outerShdw blurRad="38100" dist="38100" dir="2700000" algn="tl">
                    <a:srgbClr val="000000">
                      <a:alpha val="43137"/>
                    </a:srgbClr>
                  </a:outerShdw>
                </a:effectLst>
              </a:rPr>
              <a:pPr>
                <a:spcAft>
                  <a:spcPts val="600"/>
                </a:spcAft>
              </a:pPr>
              <a:t>2</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789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1FBB063-753A-2ACA-74F8-3D6EAEE7D949}"/>
              </a:ext>
            </a:extLst>
          </p:cNvPr>
          <p:cNvSpPr>
            <a:spLocks noGrp="1"/>
          </p:cNvSpPr>
          <p:nvPr>
            <p:ph idx="1"/>
          </p:nvPr>
        </p:nvSpPr>
        <p:spPr>
          <a:xfrm>
            <a:off x="614680" y="1337187"/>
            <a:ext cx="3553413" cy="5101713"/>
          </a:xfrm>
        </p:spPr>
        <p:txBody>
          <a:bodyPr>
            <a:normAutofit/>
          </a:bodyPr>
          <a:lstStyle/>
          <a:p>
            <a:r>
              <a:rPr lang="es-MX" dirty="0"/>
              <a:t>En ese orden de ideas, un incremento de la capacidad industrias de la economía china trae como consecuencia un aumento en el consumo de energía, ya que la energía es el fundamento del progreso de la civilización.</a:t>
            </a:r>
          </a:p>
        </p:txBody>
      </p:sp>
      <p:sp>
        <p:nvSpPr>
          <p:cNvPr id="11" name="Date Placeholder 9">
            <a:extLst>
              <a:ext uri="{FF2B5EF4-FFF2-40B4-BE49-F238E27FC236}">
                <a16:creationId xmlns:a16="http://schemas.microsoft.com/office/drawing/2014/main" id="{DCB82115-2368-6E44-41EB-ABCC2B8FB932}"/>
              </a:ext>
            </a:extLst>
          </p:cNvPr>
          <p:cNvSpPr>
            <a:spLocks noGrp="1"/>
          </p:cNvSpPr>
          <p:nvPr>
            <p:ph type="dt" sz="half" idx="10"/>
          </p:nvPr>
        </p:nvSpPr>
        <p:spPr>
          <a:xfrm>
            <a:off x="137160" y="6453002"/>
            <a:ext cx="3494314" cy="365125"/>
          </a:xfrm>
        </p:spPr>
        <p:txBody>
          <a:bodyPr/>
          <a:lstStyle/>
          <a:p>
            <a:pPr>
              <a:spcAft>
                <a:spcPts val="600"/>
              </a:spcAft>
            </a:pPr>
            <a:fld id="{36EEDDE2-D916-4F9A-9650-DB1D30A8FDDC}" type="datetime1">
              <a:rPr lang="en-US" smtClean="0"/>
              <a:pPr>
                <a:spcAft>
                  <a:spcPts val="600"/>
                </a:spcAft>
              </a:pPr>
              <a:t>10/21/2023</a:t>
            </a:fld>
            <a:endParaRPr lang="en-US"/>
          </a:p>
        </p:txBody>
      </p:sp>
      <p:pic>
        <p:nvPicPr>
          <p:cNvPr id="5" name="Picture 4" descr="Bombilla apagada con bombillas de fondo multicolor">
            <a:extLst>
              <a:ext uri="{FF2B5EF4-FFF2-40B4-BE49-F238E27FC236}">
                <a16:creationId xmlns:a16="http://schemas.microsoft.com/office/drawing/2014/main" id="{783B9384-0CD3-7070-6AD9-9383142C5BCF}"/>
              </a:ext>
            </a:extLst>
          </p:cNvPr>
          <p:cNvPicPr>
            <a:picLocks noChangeAspect="1"/>
          </p:cNvPicPr>
          <p:nvPr/>
        </p:nvPicPr>
        <p:blipFill rotWithShape="1">
          <a:blip r:embed="rId2"/>
          <a:srcRect l="266" r="27323" b="-1"/>
          <a:stretch/>
        </p:blipFill>
        <p:spPr>
          <a:xfrm>
            <a:off x="4752550" y="10"/>
            <a:ext cx="7439450" cy="6857990"/>
          </a:xfrm>
          <a:prstGeom prst="rect">
            <a:avLst/>
          </a:prstGeom>
          <a:noFill/>
        </p:spPr>
      </p:pic>
      <p:sp>
        <p:nvSpPr>
          <p:cNvPr id="13" name="Footer Placeholder 10">
            <a:extLst>
              <a:ext uri="{FF2B5EF4-FFF2-40B4-BE49-F238E27FC236}">
                <a16:creationId xmlns:a16="http://schemas.microsoft.com/office/drawing/2014/main" id="{B8D70A6C-BE99-E7A9-4EF7-0A2F588BEC0A}"/>
              </a:ext>
            </a:extLst>
          </p:cNvPr>
          <p:cNvSpPr>
            <a:spLocks noGrp="1"/>
          </p:cNvSpPr>
          <p:nvPr>
            <p:ph type="ftr" sz="quarter" idx="11"/>
          </p:nvPr>
        </p:nvSpPr>
        <p:spPr>
          <a:xfrm>
            <a:off x="8876521" y="6453002"/>
            <a:ext cx="2805405" cy="365125"/>
          </a:xfrm>
        </p:spPr>
        <p:txBody>
          <a:bodyPr/>
          <a:lstStyle/>
          <a:p>
            <a:pPr>
              <a:spcAft>
                <a:spcPts val="600"/>
              </a:spcAft>
            </a:pPr>
            <a:r>
              <a:rPr lang="en-US">
                <a:solidFill>
                  <a:srgbClr val="FFFFFF"/>
                </a:solidFill>
                <a:effectLst>
                  <a:outerShdw blurRad="38100" dist="38100" dir="2700000" algn="tl">
                    <a:srgbClr val="000000">
                      <a:alpha val="43137"/>
                    </a:srgbClr>
                  </a:outerShdw>
                </a:effectLst>
              </a:rPr>
              <a:t>Sample Footer Text</a:t>
            </a:r>
          </a:p>
        </p:txBody>
      </p:sp>
      <p:sp>
        <p:nvSpPr>
          <p:cNvPr id="15" name="Slide Number Placeholder 11">
            <a:extLst>
              <a:ext uri="{FF2B5EF4-FFF2-40B4-BE49-F238E27FC236}">
                <a16:creationId xmlns:a16="http://schemas.microsoft.com/office/drawing/2014/main" id="{8298AED6-FDA1-2358-192E-99EEAF6A8CB8}"/>
              </a:ext>
            </a:extLst>
          </p:cNvPr>
          <p:cNvSpPr>
            <a:spLocks noGrp="1"/>
          </p:cNvSpPr>
          <p:nvPr>
            <p:ph type="sldNum" sz="quarter" idx="12"/>
          </p:nvPr>
        </p:nvSpPr>
        <p:spPr>
          <a:xfrm>
            <a:off x="11632162" y="6453002"/>
            <a:ext cx="429207" cy="365125"/>
          </a:xfrm>
        </p:spPr>
        <p:txBody>
          <a:bodyPr/>
          <a:lstStyle/>
          <a:p>
            <a:pPr>
              <a:spcAft>
                <a:spcPts val="600"/>
              </a:spcAft>
            </a:pPr>
            <a:fld id="{6F391B04-159E-4284-919C-20BE23D169A4}" type="slidenum">
              <a:rPr lang="en-US" smtClean="0">
                <a:solidFill>
                  <a:srgbClr val="FFFFFF"/>
                </a:solidFill>
                <a:effectLst>
                  <a:outerShdw blurRad="38100" dist="38100" dir="2700000" algn="tl">
                    <a:srgbClr val="000000">
                      <a:alpha val="43137"/>
                    </a:srgbClr>
                  </a:outerShdw>
                </a:effectLst>
              </a:rPr>
              <a:pPr>
                <a:spcAft>
                  <a:spcPts val="600"/>
                </a:spcAft>
              </a:pPr>
              <a:t>3</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1320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72B8EFE-A41A-0D71-D7C5-4069ABE17B9C}"/>
              </a:ext>
            </a:extLst>
          </p:cNvPr>
          <p:cNvSpPr>
            <a:spLocks noGrp="1"/>
          </p:cNvSpPr>
          <p:nvPr>
            <p:ph idx="1"/>
          </p:nvPr>
        </p:nvSpPr>
        <p:spPr>
          <a:xfrm>
            <a:off x="614680" y="865239"/>
            <a:ext cx="3553413" cy="5573661"/>
          </a:xfrm>
        </p:spPr>
        <p:txBody>
          <a:bodyPr>
            <a:normAutofit/>
          </a:bodyPr>
          <a:lstStyle/>
          <a:p>
            <a:pPr>
              <a:lnSpc>
                <a:spcPct val="110000"/>
              </a:lnSpc>
            </a:pPr>
            <a:r>
              <a:rPr lang="es-MX" sz="1600" dirty="0"/>
              <a:t>Hasta principios de la década de 1990, el petróleo crudo y los productos derivados del petróleo habían sido una parte importante de las exportaciones totales de la </a:t>
            </a:r>
            <a:r>
              <a:rPr lang="es-MX" sz="1600" dirty="0" err="1"/>
              <a:t>RPCh</a:t>
            </a:r>
            <a:r>
              <a:rPr lang="es-MX" sz="1600" dirty="0"/>
              <a:t> a los países vecinos. Sin embargo, después de que China se convirtió en un importador neto de petróleo crudo en 1993, su importación de petróleo y gas natural licuado ha crecido año tras año. En 2014, su grado de dependencia de la importación de petróleo alcanzó casi el 60 por ciento y el del gas natural alcanzó el 32,2 por ciento. (</a:t>
            </a:r>
            <a:r>
              <a:rPr lang="es-MX" sz="1600" dirty="0" err="1"/>
              <a:t>Zha</a:t>
            </a:r>
            <a:r>
              <a:rPr lang="es-MX" sz="1600" dirty="0"/>
              <a:t>, 2016, p. 222)</a:t>
            </a:r>
          </a:p>
        </p:txBody>
      </p:sp>
      <p:sp>
        <p:nvSpPr>
          <p:cNvPr id="11" name="Date Placeholder 9">
            <a:extLst>
              <a:ext uri="{FF2B5EF4-FFF2-40B4-BE49-F238E27FC236}">
                <a16:creationId xmlns:a16="http://schemas.microsoft.com/office/drawing/2014/main" id="{DCB82115-2368-6E44-41EB-ABCC2B8FB932}"/>
              </a:ext>
            </a:extLst>
          </p:cNvPr>
          <p:cNvSpPr>
            <a:spLocks noGrp="1"/>
          </p:cNvSpPr>
          <p:nvPr>
            <p:ph type="dt" sz="half" idx="10"/>
          </p:nvPr>
        </p:nvSpPr>
        <p:spPr>
          <a:xfrm>
            <a:off x="137160" y="6453002"/>
            <a:ext cx="3494314" cy="365125"/>
          </a:xfrm>
        </p:spPr>
        <p:txBody>
          <a:bodyPr/>
          <a:lstStyle/>
          <a:p>
            <a:pPr>
              <a:spcAft>
                <a:spcPts val="600"/>
              </a:spcAft>
            </a:pPr>
            <a:fld id="{36EEDDE2-D916-4F9A-9650-DB1D30A8FDDC}" type="datetime1">
              <a:rPr lang="en-US" smtClean="0"/>
              <a:pPr>
                <a:spcAft>
                  <a:spcPts val="600"/>
                </a:spcAft>
              </a:pPr>
              <a:t>10/21/2023</a:t>
            </a:fld>
            <a:endParaRPr lang="en-US"/>
          </a:p>
        </p:txBody>
      </p:sp>
      <p:pic>
        <p:nvPicPr>
          <p:cNvPr id="5" name="Picture 4" descr="Pilas de barriles">
            <a:extLst>
              <a:ext uri="{FF2B5EF4-FFF2-40B4-BE49-F238E27FC236}">
                <a16:creationId xmlns:a16="http://schemas.microsoft.com/office/drawing/2014/main" id="{B641DF52-6BA7-ABB9-3D54-A63955C9CA8F}"/>
              </a:ext>
            </a:extLst>
          </p:cNvPr>
          <p:cNvPicPr>
            <a:picLocks noChangeAspect="1"/>
          </p:cNvPicPr>
          <p:nvPr/>
        </p:nvPicPr>
        <p:blipFill rotWithShape="1">
          <a:blip r:embed="rId2"/>
          <a:srcRect l="17544" r="10046" b="-1"/>
          <a:stretch/>
        </p:blipFill>
        <p:spPr>
          <a:xfrm>
            <a:off x="4752550" y="10"/>
            <a:ext cx="7439450" cy="6857990"/>
          </a:xfrm>
          <a:prstGeom prst="rect">
            <a:avLst/>
          </a:prstGeom>
          <a:noFill/>
        </p:spPr>
      </p:pic>
      <p:sp>
        <p:nvSpPr>
          <p:cNvPr id="13" name="Footer Placeholder 10">
            <a:extLst>
              <a:ext uri="{FF2B5EF4-FFF2-40B4-BE49-F238E27FC236}">
                <a16:creationId xmlns:a16="http://schemas.microsoft.com/office/drawing/2014/main" id="{B8D70A6C-BE99-E7A9-4EF7-0A2F588BEC0A}"/>
              </a:ext>
            </a:extLst>
          </p:cNvPr>
          <p:cNvSpPr>
            <a:spLocks noGrp="1"/>
          </p:cNvSpPr>
          <p:nvPr>
            <p:ph type="ftr" sz="quarter" idx="11"/>
          </p:nvPr>
        </p:nvSpPr>
        <p:spPr>
          <a:xfrm>
            <a:off x="8876521" y="6453002"/>
            <a:ext cx="2805405" cy="365125"/>
          </a:xfrm>
        </p:spPr>
        <p:txBody>
          <a:bodyPr/>
          <a:lstStyle/>
          <a:p>
            <a:pPr>
              <a:spcAft>
                <a:spcPts val="600"/>
              </a:spcAft>
            </a:pPr>
            <a:r>
              <a:rPr lang="en-US">
                <a:solidFill>
                  <a:srgbClr val="FFFFFF"/>
                </a:solidFill>
                <a:effectLst>
                  <a:outerShdw blurRad="38100" dist="38100" dir="2700000" algn="tl">
                    <a:srgbClr val="000000">
                      <a:alpha val="43137"/>
                    </a:srgbClr>
                  </a:outerShdw>
                </a:effectLst>
              </a:rPr>
              <a:t>Sample Footer Text</a:t>
            </a:r>
          </a:p>
        </p:txBody>
      </p:sp>
      <p:sp>
        <p:nvSpPr>
          <p:cNvPr id="15" name="Slide Number Placeholder 11">
            <a:extLst>
              <a:ext uri="{FF2B5EF4-FFF2-40B4-BE49-F238E27FC236}">
                <a16:creationId xmlns:a16="http://schemas.microsoft.com/office/drawing/2014/main" id="{8298AED6-FDA1-2358-192E-99EEAF6A8CB8}"/>
              </a:ext>
            </a:extLst>
          </p:cNvPr>
          <p:cNvSpPr>
            <a:spLocks noGrp="1"/>
          </p:cNvSpPr>
          <p:nvPr>
            <p:ph type="sldNum" sz="quarter" idx="12"/>
          </p:nvPr>
        </p:nvSpPr>
        <p:spPr>
          <a:xfrm>
            <a:off x="11632162" y="6453002"/>
            <a:ext cx="429207" cy="365125"/>
          </a:xfrm>
        </p:spPr>
        <p:txBody>
          <a:bodyPr/>
          <a:lstStyle/>
          <a:p>
            <a:pPr>
              <a:spcAft>
                <a:spcPts val="600"/>
              </a:spcAft>
            </a:pPr>
            <a:fld id="{6F391B04-159E-4284-919C-20BE23D169A4}" type="slidenum">
              <a:rPr lang="en-US" smtClean="0">
                <a:solidFill>
                  <a:srgbClr val="FFFFFF"/>
                </a:solidFill>
                <a:effectLst>
                  <a:outerShdw blurRad="38100" dist="38100" dir="2700000" algn="tl">
                    <a:srgbClr val="000000">
                      <a:alpha val="43137"/>
                    </a:srgbClr>
                  </a:outerShdw>
                </a:effectLst>
              </a:rPr>
              <a:pPr>
                <a:spcAft>
                  <a:spcPts val="600"/>
                </a:spcAft>
              </a:pPr>
              <a:t>4</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371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6150F3-9CE6-0B6A-D35C-EEE9EF1E88C9}"/>
              </a:ext>
            </a:extLst>
          </p:cNvPr>
          <p:cNvSpPr>
            <a:spLocks noGrp="1"/>
          </p:cNvSpPr>
          <p:nvPr>
            <p:ph type="title"/>
          </p:nvPr>
        </p:nvSpPr>
        <p:spPr/>
        <p:txBody>
          <a:bodyPr>
            <a:noAutofit/>
          </a:bodyPr>
          <a:lstStyle/>
          <a:p>
            <a:r>
              <a:rPr lang="es-MX" sz="2800" dirty="0" err="1"/>
              <a:t>Zha</a:t>
            </a:r>
            <a:r>
              <a:rPr lang="es-MX" sz="2800" dirty="0"/>
              <a:t> (2016) plantea un breve panorama de la situación energética de la </a:t>
            </a:r>
            <a:r>
              <a:rPr lang="es-MX" sz="2800" dirty="0" err="1"/>
              <a:t>RPCh</a:t>
            </a:r>
            <a:r>
              <a:rPr lang="es-MX" sz="2800" dirty="0"/>
              <a:t> bajo cuatro aspectos</a:t>
            </a:r>
          </a:p>
        </p:txBody>
      </p:sp>
      <p:sp>
        <p:nvSpPr>
          <p:cNvPr id="3" name="Marcador de contenido 2">
            <a:extLst>
              <a:ext uri="{FF2B5EF4-FFF2-40B4-BE49-F238E27FC236}">
                <a16:creationId xmlns:a16="http://schemas.microsoft.com/office/drawing/2014/main" id="{1C345648-37D4-9669-96D9-01FDFB3AAC71}"/>
              </a:ext>
            </a:extLst>
          </p:cNvPr>
          <p:cNvSpPr>
            <a:spLocks noGrp="1"/>
          </p:cNvSpPr>
          <p:nvPr>
            <p:ph idx="1"/>
          </p:nvPr>
        </p:nvSpPr>
        <p:spPr/>
        <p:txBody>
          <a:bodyPr>
            <a:normAutofit lnSpcReduction="10000"/>
          </a:bodyPr>
          <a:lstStyle/>
          <a:p>
            <a:r>
              <a:rPr lang="es-MX" dirty="0"/>
              <a:t>1. Como la mayoría de los países del mundo, China ha estado buscando un suministro seguro de energía para impulsar su desarrollo económico a costos financieros acordes con el cambio en su ingreso nacional y per cápita agregado.</a:t>
            </a:r>
          </a:p>
          <a:p>
            <a:r>
              <a:rPr lang="es-MX" dirty="0"/>
              <a:t>2. La dotación de recursos energéticos de China plantea un gran desafío para los objetivos duales de satisfacer la demanda energética general y cambiar hacia una economía baja en carbono. China es rica en reservas de carbón, pero pobre en hidrocarburos (petróleo y gas natural).</a:t>
            </a:r>
          </a:p>
          <a:p>
            <a:r>
              <a:rPr lang="es-MX" dirty="0"/>
              <a:t>3. Las energías renovables, como la solar, la eólica y la hidroeléctrica, difícilmente pueden ofrecer una mejor opción, ya sea debido a los recursos limitados o debido a la competencia comercial de la energía producida mediante carbón.</a:t>
            </a:r>
          </a:p>
          <a:p>
            <a:r>
              <a:rPr lang="es-MX" dirty="0"/>
              <a:t>4. El comercio ha sido un componente pragmático clave de la búsqueda china de seguridad energética y desarrollo económico general, junto con esta actividad, </a:t>
            </a:r>
          </a:p>
        </p:txBody>
      </p:sp>
    </p:spTree>
    <p:extLst>
      <p:ext uri="{BB962C8B-B14F-4D97-AF65-F5344CB8AC3E}">
        <p14:creationId xmlns:p14="http://schemas.microsoft.com/office/powerpoint/2010/main" val="3961559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CAA124D-744D-6503-CA0C-812ABE705019}"/>
              </a:ext>
            </a:extLst>
          </p:cNvPr>
          <p:cNvSpPr>
            <a:spLocks noGrp="1"/>
          </p:cNvSpPr>
          <p:nvPr>
            <p:ph idx="1"/>
          </p:nvPr>
        </p:nvSpPr>
        <p:spPr>
          <a:xfrm>
            <a:off x="614680" y="884903"/>
            <a:ext cx="3553413" cy="5553997"/>
          </a:xfrm>
        </p:spPr>
        <p:txBody>
          <a:bodyPr>
            <a:normAutofit lnSpcReduction="10000"/>
          </a:bodyPr>
          <a:lstStyle/>
          <a:p>
            <a:pPr>
              <a:lnSpc>
                <a:spcPct val="110000"/>
              </a:lnSpc>
            </a:pPr>
            <a:r>
              <a:rPr lang="es-MX" sz="1800" dirty="0"/>
              <a:t>A propósito del incremento de la urbanización, así como de los procesos de industrialización en diversas áreas, la economía china requiere un uso intensivo de fuentes de energía. A propósito, cabe señalar que, incluso con el cambio previsto hacia un mayor enfoque en el consumo interno como fuente de crecimiento, las proyecciones indican una elevada necesidad de importación de productos básicos basados en recursos naturales a mediano y largo plazo (Rocha, 2016)</a:t>
            </a:r>
          </a:p>
        </p:txBody>
      </p:sp>
      <p:sp>
        <p:nvSpPr>
          <p:cNvPr id="11" name="Date Placeholder 9">
            <a:extLst>
              <a:ext uri="{FF2B5EF4-FFF2-40B4-BE49-F238E27FC236}">
                <a16:creationId xmlns:a16="http://schemas.microsoft.com/office/drawing/2014/main" id="{DCB82115-2368-6E44-41EB-ABCC2B8FB932}"/>
              </a:ext>
            </a:extLst>
          </p:cNvPr>
          <p:cNvSpPr>
            <a:spLocks noGrp="1"/>
          </p:cNvSpPr>
          <p:nvPr>
            <p:ph type="dt" sz="half" idx="10"/>
          </p:nvPr>
        </p:nvSpPr>
        <p:spPr>
          <a:xfrm>
            <a:off x="137160" y="6453002"/>
            <a:ext cx="3494314" cy="365125"/>
          </a:xfrm>
        </p:spPr>
        <p:txBody>
          <a:bodyPr/>
          <a:lstStyle/>
          <a:p>
            <a:pPr>
              <a:spcAft>
                <a:spcPts val="600"/>
              </a:spcAft>
            </a:pPr>
            <a:fld id="{36EEDDE2-D916-4F9A-9650-DB1D30A8FDDC}" type="datetime1">
              <a:rPr lang="en-US" smtClean="0"/>
              <a:pPr>
                <a:spcAft>
                  <a:spcPts val="600"/>
                </a:spcAft>
              </a:pPr>
              <a:t>10/21/2023</a:t>
            </a:fld>
            <a:endParaRPr lang="en-US"/>
          </a:p>
        </p:txBody>
      </p:sp>
      <p:pic>
        <p:nvPicPr>
          <p:cNvPr id="5" name="Picture 4" descr="Tuberías sobre el mar">
            <a:extLst>
              <a:ext uri="{FF2B5EF4-FFF2-40B4-BE49-F238E27FC236}">
                <a16:creationId xmlns:a16="http://schemas.microsoft.com/office/drawing/2014/main" id="{6B021487-1613-B3BE-9B55-D05C58CAD628}"/>
              </a:ext>
            </a:extLst>
          </p:cNvPr>
          <p:cNvPicPr>
            <a:picLocks noChangeAspect="1"/>
          </p:cNvPicPr>
          <p:nvPr/>
        </p:nvPicPr>
        <p:blipFill rotWithShape="1">
          <a:blip r:embed="rId2"/>
          <a:srcRect l="5624" r="13017"/>
          <a:stretch/>
        </p:blipFill>
        <p:spPr>
          <a:xfrm>
            <a:off x="4752550" y="10"/>
            <a:ext cx="7439450" cy="6857990"/>
          </a:xfrm>
          <a:prstGeom prst="rect">
            <a:avLst/>
          </a:prstGeom>
          <a:noFill/>
        </p:spPr>
      </p:pic>
      <p:sp>
        <p:nvSpPr>
          <p:cNvPr id="13" name="Footer Placeholder 10">
            <a:extLst>
              <a:ext uri="{FF2B5EF4-FFF2-40B4-BE49-F238E27FC236}">
                <a16:creationId xmlns:a16="http://schemas.microsoft.com/office/drawing/2014/main" id="{B8D70A6C-BE99-E7A9-4EF7-0A2F588BEC0A}"/>
              </a:ext>
            </a:extLst>
          </p:cNvPr>
          <p:cNvSpPr>
            <a:spLocks noGrp="1"/>
          </p:cNvSpPr>
          <p:nvPr>
            <p:ph type="ftr" sz="quarter" idx="11"/>
          </p:nvPr>
        </p:nvSpPr>
        <p:spPr>
          <a:xfrm>
            <a:off x="8876521" y="6453002"/>
            <a:ext cx="2805405" cy="365125"/>
          </a:xfrm>
        </p:spPr>
        <p:txBody>
          <a:bodyPr/>
          <a:lstStyle/>
          <a:p>
            <a:pPr>
              <a:spcAft>
                <a:spcPts val="600"/>
              </a:spcAft>
            </a:pPr>
            <a:r>
              <a:rPr lang="en-US">
                <a:solidFill>
                  <a:srgbClr val="FFFFFF"/>
                </a:solidFill>
                <a:effectLst>
                  <a:outerShdw blurRad="38100" dist="38100" dir="2700000" algn="tl">
                    <a:srgbClr val="000000">
                      <a:alpha val="43137"/>
                    </a:srgbClr>
                  </a:outerShdw>
                </a:effectLst>
              </a:rPr>
              <a:t>Sample Footer Text</a:t>
            </a:r>
          </a:p>
        </p:txBody>
      </p:sp>
      <p:sp>
        <p:nvSpPr>
          <p:cNvPr id="15" name="Slide Number Placeholder 11">
            <a:extLst>
              <a:ext uri="{FF2B5EF4-FFF2-40B4-BE49-F238E27FC236}">
                <a16:creationId xmlns:a16="http://schemas.microsoft.com/office/drawing/2014/main" id="{8298AED6-FDA1-2358-192E-99EEAF6A8CB8}"/>
              </a:ext>
            </a:extLst>
          </p:cNvPr>
          <p:cNvSpPr>
            <a:spLocks noGrp="1"/>
          </p:cNvSpPr>
          <p:nvPr>
            <p:ph type="sldNum" sz="quarter" idx="12"/>
          </p:nvPr>
        </p:nvSpPr>
        <p:spPr>
          <a:xfrm>
            <a:off x="11632162" y="6453002"/>
            <a:ext cx="429207" cy="365125"/>
          </a:xfrm>
        </p:spPr>
        <p:txBody>
          <a:bodyPr/>
          <a:lstStyle/>
          <a:p>
            <a:pPr>
              <a:spcAft>
                <a:spcPts val="600"/>
              </a:spcAft>
            </a:pPr>
            <a:fld id="{6F391B04-159E-4284-919C-20BE23D169A4}" type="slidenum">
              <a:rPr lang="en-US" smtClean="0">
                <a:solidFill>
                  <a:srgbClr val="FFFFFF"/>
                </a:solidFill>
                <a:effectLst>
                  <a:outerShdw blurRad="38100" dist="38100" dir="2700000" algn="tl">
                    <a:srgbClr val="000000">
                      <a:alpha val="43137"/>
                    </a:srgbClr>
                  </a:outerShdw>
                </a:effectLst>
              </a:rPr>
              <a:pPr>
                <a:spcAft>
                  <a:spcPts val="600"/>
                </a:spcAft>
              </a:pPr>
              <a:t>6</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1230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2810CF2-5C5A-CAF7-8473-D01560624657}"/>
              </a:ext>
            </a:extLst>
          </p:cNvPr>
          <p:cNvSpPr>
            <a:spLocks noGrp="1"/>
          </p:cNvSpPr>
          <p:nvPr>
            <p:ph idx="1"/>
          </p:nvPr>
        </p:nvSpPr>
        <p:spPr>
          <a:xfrm>
            <a:off x="614680" y="934065"/>
            <a:ext cx="3553413" cy="5504835"/>
          </a:xfrm>
        </p:spPr>
        <p:txBody>
          <a:bodyPr>
            <a:normAutofit/>
          </a:bodyPr>
          <a:lstStyle/>
          <a:p>
            <a:pPr>
              <a:lnSpc>
                <a:spcPct val="110000"/>
              </a:lnSpc>
            </a:pPr>
            <a:r>
              <a:rPr lang="es-MX" sz="1400" dirty="0"/>
              <a:t>Desde que China adoptó la política de reforma y apertura a fines de la década de 1970, su industria energética ha logrado grandes avances. China es ahora el mayor productor de energía del mundo. Ha construido un sistema integral de suministro de energía que comprende carbón, electricidad, petróleo, gas natural y recursos de energía nuevos y renovables. Su servicio universal de energía y las condiciones de uso civil de la energía han mejorado notablemente. Su próspera industria energética proporciona una garantía para que el país reduzca la pobreza, mejore los medios de vida de la gente y mantenga un desarrollo económico rápido, estable y a largo plazo. (</a:t>
            </a:r>
            <a:r>
              <a:rPr lang="es-MX" sz="1400" dirty="0" err="1"/>
              <a:t>China’s</a:t>
            </a:r>
            <a:r>
              <a:rPr lang="es-MX" sz="1400" dirty="0"/>
              <a:t> Energy </a:t>
            </a:r>
            <a:r>
              <a:rPr lang="es-MX" sz="1400" dirty="0" err="1"/>
              <a:t>Policy</a:t>
            </a:r>
            <a:r>
              <a:rPr lang="es-MX" sz="1400" dirty="0"/>
              <a:t> 2012, 2012)</a:t>
            </a:r>
          </a:p>
        </p:txBody>
      </p:sp>
      <p:sp>
        <p:nvSpPr>
          <p:cNvPr id="11" name="Date Placeholder 9">
            <a:extLst>
              <a:ext uri="{FF2B5EF4-FFF2-40B4-BE49-F238E27FC236}">
                <a16:creationId xmlns:a16="http://schemas.microsoft.com/office/drawing/2014/main" id="{DCB82115-2368-6E44-41EB-ABCC2B8FB932}"/>
              </a:ext>
            </a:extLst>
          </p:cNvPr>
          <p:cNvSpPr>
            <a:spLocks noGrp="1"/>
          </p:cNvSpPr>
          <p:nvPr>
            <p:ph type="dt" sz="half" idx="10"/>
          </p:nvPr>
        </p:nvSpPr>
        <p:spPr>
          <a:xfrm>
            <a:off x="137160" y="6453002"/>
            <a:ext cx="3494314" cy="365125"/>
          </a:xfrm>
        </p:spPr>
        <p:txBody>
          <a:bodyPr/>
          <a:lstStyle/>
          <a:p>
            <a:pPr>
              <a:spcAft>
                <a:spcPts val="600"/>
              </a:spcAft>
            </a:pPr>
            <a:fld id="{36EEDDE2-D916-4F9A-9650-DB1D30A8FDDC}" type="datetime1">
              <a:rPr lang="en-US" smtClean="0"/>
              <a:pPr>
                <a:spcAft>
                  <a:spcPts val="600"/>
                </a:spcAft>
              </a:pPr>
              <a:t>10/21/2023</a:t>
            </a:fld>
            <a:endParaRPr lang="en-US"/>
          </a:p>
        </p:txBody>
      </p:sp>
      <p:pic>
        <p:nvPicPr>
          <p:cNvPr id="5" name="Picture 4" descr="Central térmica">
            <a:extLst>
              <a:ext uri="{FF2B5EF4-FFF2-40B4-BE49-F238E27FC236}">
                <a16:creationId xmlns:a16="http://schemas.microsoft.com/office/drawing/2014/main" id="{BDCE0849-DB6C-58AB-AD13-D91EE174CCB0}"/>
              </a:ext>
            </a:extLst>
          </p:cNvPr>
          <p:cNvPicPr>
            <a:picLocks noChangeAspect="1"/>
          </p:cNvPicPr>
          <p:nvPr/>
        </p:nvPicPr>
        <p:blipFill rotWithShape="1">
          <a:blip r:embed="rId2"/>
          <a:srcRect l="2947" r="15695"/>
          <a:stretch/>
        </p:blipFill>
        <p:spPr>
          <a:xfrm>
            <a:off x="4752550" y="10"/>
            <a:ext cx="7439450" cy="6857990"/>
          </a:xfrm>
          <a:prstGeom prst="rect">
            <a:avLst/>
          </a:prstGeom>
          <a:noFill/>
        </p:spPr>
      </p:pic>
      <p:sp>
        <p:nvSpPr>
          <p:cNvPr id="13" name="Footer Placeholder 10">
            <a:extLst>
              <a:ext uri="{FF2B5EF4-FFF2-40B4-BE49-F238E27FC236}">
                <a16:creationId xmlns:a16="http://schemas.microsoft.com/office/drawing/2014/main" id="{B8D70A6C-BE99-E7A9-4EF7-0A2F588BEC0A}"/>
              </a:ext>
            </a:extLst>
          </p:cNvPr>
          <p:cNvSpPr>
            <a:spLocks noGrp="1"/>
          </p:cNvSpPr>
          <p:nvPr>
            <p:ph type="ftr" sz="quarter" idx="11"/>
          </p:nvPr>
        </p:nvSpPr>
        <p:spPr>
          <a:xfrm>
            <a:off x="8876521" y="6453002"/>
            <a:ext cx="2805405" cy="365125"/>
          </a:xfrm>
        </p:spPr>
        <p:txBody>
          <a:bodyPr/>
          <a:lstStyle/>
          <a:p>
            <a:pPr>
              <a:spcAft>
                <a:spcPts val="600"/>
              </a:spcAft>
            </a:pPr>
            <a:r>
              <a:rPr lang="en-US">
                <a:solidFill>
                  <a:srgbClr val="FFFFFF"/>
                </a:solidFill>
                <a:effectLst>
                  <a:outerShdw blurRad="38100" dist="38100" dir="2700000" algn="tl">
                    <a:srgbClr val="000000">
                      <a:alpha val="43137"/>
                    </a:srgbClr>
                  </a:outerShdw>
                </a:effectLst>
              </a:rPr>
              <a:t>Sample Footer Text</a:t>
            </a:r>
          </a:p>
        </p:txBody>
      </p:sp>
      <p:sp>
        <p:nvSpPr>
          <p:cNvPr id="15" name="Slide Number Placeholder 11">
            <a:extLst>
              <a:ext uri="{FF2B5EF4-FFF2-40B4-BE49-F238E27FC236}">
                <a16:creationId xmlns:a16="http://schemas.microsoft.com/office/drawing/2014/main" id="{8298AED6-FDA1-2358-192E-99EEAF6A8CB8}"/>
              </a:ext>
            </a:extLst>
          </p:cNvPr>
          <p:cNvSpPr>
            <a:spLocks noGrp="1"/>
          </p:cNvSpPr>
          <p:nvPr>
            <p:ph type="sldNum" sz="quarter" idx="12"/>
          </p:nvPr>
        </p:nvSpPr>
        <p:spPr>
          <a:xfrm>
            <a:off x="11632162" y="6453002"/>
            <a:ext cx="429207" cy="365125"/>
          </a:xfrm>
        </p:spPr>
        <p:txBody>
          <a:bodyPr/>
          <a:lstStyle/>
          <a:p>
            <a:pPr>
              <a:spcAft>
                <a:spcPts val="600"/>
              </a:spcAft>
            </a:pPr>
            <a:fld id="{6F391B04-159E-4284-919C-20BE23D169A4}" type="slidenum">
              <a:rPr lang="en-US" smtClean="0">
                <a:solidFill>
                  <a:srgbClr val="FFFFFF"/>
                </a:solidFill>
                <a:effectLst>
                  <a:outerShdw blurRad="38100" dist="38100" dir="2700000" algn="tl">
                    <a:srgbClr val="000000">
                      <a:alpha val="43137"/>
                    </a:srgbClr>
                  </a:outerShdw>
                </a:effectLst>
              </a:rPr>
              <a:pPr>
                <a:spcAft>
                  <a:spcPts val="600"/>
                </a:spcAft>
              </a:pPr>
              <a:t>7</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73236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F7BCE3C-BCAF-8C7B-2945-8E3F3B472D7B}"/>
              </a:ext>
            </a:extLst>
          </p:cNvPr>
          <p:cNvSpPr>
            <a:spLocks noGrp="1"/>
          </p:cNvSpPr>
          <p:nvPr>
            <p:ph idx="1"/>
          </p:nvPr>
        </p:nvSpPr>
        <p:spPr>
          <a:xfrm>
            <a:off x="614680" y="816077"/>
            <a:ext cx="3553413" cy="5622823"/>
          </a:xfrm>
        </p:spPr>
        <p:txBody>
          <a:bodyPr>
            <a:normAutofit fontScale="92500"/>
          </a:bodyPr>
          <a:lstStyle/>
          <a:p>
            <a:r>
              <a:rPr lang="es-MX" sz="2400" dirty="0"/>
              <a:t>El rápido crecimiento de China en las últimas décadas del siglo XX y el inicio del siglo XXI ha llevado consigo el incremento de la demanda de energía. (</a:t>
            </a:r>
            <a:r>
              <a:rPr lang="es-MX" sz="2400" dirty="0" err="1"/>
              <a:t>Connelly</a:t>
            </a:r>
            <a:r>
              <a:rPr lang="es-MX" sz="2400" dirty="0"/>
              <a:t>, 2014, p. 161) Asimismo, se han creado empresas lideres en el mercado energético mundial, tal es el caso de: </a:t>
            </a:r>
          </a:p>
        </p:txBody>
      </p:sp>
      <p:sp>
        <p:nvSpPr>
          <p:cNvPr id="11" name="Date Placeholder 9">
            <a:extLst>
              <a:ext uri="{FF2B5EF4-FFF2-40B4-BE49-F238E27FC236}">
                <a16:creationId xmlns:a16="http://schemas.microsoft.com/office/drawing/2014/main" id="{DCB82115-2368-6E44-41EB-ABCC2B8FB932}"/>
              </a:ext>
            </a:extLst>
          </p:cNvPr>
          <p:cNvSpPr>
            <a:spLocks noGrp="1"/>
          </p:cNvSpPr>
          <p:nvPr>
            <p:ph type="dt" sz="half" idx="10"/>
          </p:nvPr>
        </p:nvSpPr>
        <p:spPr>
          <a:xfrm>
            <a:off x="137160" y="6453002"/>
            <a:ext cx="3494314" cy="365125"/>
          </a:xfrm>
        </p:spPr>
        <p:txBody>
          <a:bodyPr/>
          <a:lstStyle/>
          <a:p>
            <a:pPr>
              <a:spcAft>
                <a:spcPts val="600"/>
              </a:spcAft>
            </a:pPr>
            <a:fld id="{36EEDDE2-D916-4F9A-9650-DB1D30A8FDDC}" type="datetime1">
              <a:rPr lang="en-US" smtClean="0"/>
              <a:pPr>
                <a:spcAft>
                  <a:spcPts val="600"/>
                </a:spcAft>
              </a:pPr>
              <a:t>10/21/2023</a:t>
            </a:fld>
            <a:endParaRPr lang="en-US"/>
          </a:p>
        </p:txBody>
      </p:sp>
      <p:pic>
        <p:nvPicPr>
          <p:cNvPr id="5" name="Picture 4" descr="Vista aérea del paisaje urbano">
            <a:extLst>
              <a:ext uri="{FF2B5EF4-FFF2-40B4-BE49-F238E27FC236}">
                <a16:creationId xmlns:a16="http://schemas.microsoft.com/office/drawing/2014/main" id="{6CF3FFD9-C58D-FDB7-EF73-7572FC69D274}"/>
              </a:ext>
            </a:extLst>
          </p:cNvPr>
          <p:cNvPicPr>
            <a:picLocks noChangeAspect="1"/>
          </p:cNvPicPr>
          <p:nvPr/>
        </p:nvPicPr>
        <p:blipFill rotWithShape="1">
          <a:blip r:embed="rId2"/>
          <a:srcRect l="7409" r="20181" b="-1"/>
          <a:stretch/>
        </p:blipFill>
        <p:spPr>
          <a:xfrm>
            <a:off x="4752550" y="10"/>
            <a:ext cx="7439450" cy="6857990"/>
          </a:xfrm>
          <a:prstGeom prst="rect">
            <a:avLst/>
          </a:prstGeom>
          <a:noFill/>
        </p:spPr>
      </p:pic>
      <p:sp>
        <p:nvSpPr>
          <p:cNvPr id="13" name="Footer Placeholder 10">
            <a:extLst>
              <a:ext uri="{FF2B5EF4-FFF2-40B4-BE49-F238E27FC236}">
                <a16:creationId xmlns:a16="http://schemas.microsoft.com/office/drawing/2014/main" id="{B8D70A6C-BE99-E7A9-4EF7-0A2F588BEC0A}"/>
              </a:ext>
            </a:extLst>
          </p:cNvPr>
          <p:cNvSpPr>
            <a:spLocks noGrp="1"/>
          </p:cNvSpPr>
          <p:nvPr>
            <p:ph type="ftr" sz="quarter" idx="11"/>
          </p:nvPr>
        </p:nvSpPr>
        <p:spPr>
          <a:xfrm>
            <a:off x="8876521" y="6453002"/>
            <a:ext cx="2805405" cy="365125"/>
          </a:xfrm>
        </p:spPr>
        <p:txBody>
          <a:bodyPr/>
          <a:lstStyle/>
          <a:p>
            <a:pPr>
              <a:spcAft>
                <a:spcPts val="600"/>
              </a:spcAft>
            </a:pPr>
            <a:r>
              <a:rPr lang="en-US">
                <a:solidFill>
                  <a:srgbClr val="FFFFFF"/>
                </a:solidFill>
                <a:effectLst>
                  <a:outerShdw blurRad="38100" dist="38100" dir="2700000" algn="tl">
                    <a:srgbClr val="000000">
                      <a:alpha val="43137"/>
                    </a:srgbClr>
                  </a:outerShdw>
                </a:effectLst>
              </a:rPr>
              <a:t>Sample Footer Text</a:t>
            </a:r>
          </a:p>
        </p:txBody>
      </p:sp>
      <p:sp>
        <p:nvSpPr>
          <p:cNvPr id="15" name="Slide Number Placeholder 11">
            <a:extLst>
              <a:ext uri="{FF2B5EF4-FFF2-40B4-BE49-F238E27FC236}">
                <a16:creationId xmlns:a16="http://schemas.microsoft.com/office/drawing/2014/main" id="{8298AED6-FDA1-2358-192E-99EEAF6A8CB8}"/>
              </a:ext>
            </a:extLst>
          </p:cNvPr>
          <p:cNvSpPr>
            <a:spLocks noGrp="1"/>
          </p:cNvSpPr>
          <p:nvPr>
            <p:ph type="sldNum" sz="quarter" idx="12"/>
          </p:nvPr>
        </p:nvSpPr>
        <p:spPr>
          <a:xfrm>
            <a:off x="11632162" y="6453002"/>
            <a:ext cx="429207" cy="365125"/>
          </a:xfrm>
        </p:spPr>
        <p:txBody>
          <a:bodyPr/>
          <a:lstStyle/>
          <a:p>
            <a:pPr>
              <a:spcAft>
                <a:spcPts val="600"/>
              </a:spcAft>
            </a:pPr>
            <a:fld id="{6F391B04-159E-4284-919C-20BE23D169A4}" type="slidenum">
              <a:rPr lang="en-US" smtClean="0">
                <a:solidFill>
                  <a:srgbClr val="FFFFFF"/>
                </a:solidFill>
                <a:effectLst>
                  <a:outerShdw blurRad="38100" dist="38100" dir="2700000" algn="tl">
                    <a:srgbClr val="000000">
                      <a:alpha val="43137"/>
                    </a:srgbClr>
                  </a:outerShdw>
                </a:effectLst>
              </a:rPr>
              <a:pPr>
                <a:spcAft>
                  <a:spcPts val="600"/>
                </a:spcAft>
              </a:pPr>
              <a:t>8</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36323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F7BCE3C-BCAF-8C7B-2945-8E3F3B472D7B}"/>
              </a:ext>
            </a:extLst>
          </p:cNvPr>
          <p:cNvSpPr>
            <a:spLocks noGrp="1"/>
          </p:cNvSpPr>
          <p:nvPr>
            <p:ph idx="1"/>
          </p:nvPr>
        </p:nvSpPr>
        <p:spPr>
          <a:xfrm>
            <a:off x="614680" y="619432"/>
            <a:ext cx="3553413" cy="5819468"/>
          </a:xfrm>
        </p:spPr>
        <p:txBody>
          <a:bodyPr>
            <a:normAutofit lnSpcReduction="10000"/>
          </a:bodyPr>
          <a:lstStyle/>
          <a:p>
            <a:pPr>
              <a:lnSpc>
                <a:spcPct val="110000"/>
              </a:lnSpc>
            </a:pPr>
            <a:r>
              <a:rPr lang="es-MX" sz="1400" dirty="0"/>
              <a:t>1. </a:t>
            </a:r>
            <a:r>
              <a:rPr lang="es-MX" sz="1400" dirty="0" err="1"/>
              <a:t>PetroChina</a:t>
            </a:r>
            <a:r>
              <a:rPr lang="es-MX" sz="1400" dirty="0"/>
              <a:t> Company </a:t>
            </a:r>
            <a:r>
              <a:rPr lang="es-MX" sz="1400" dirty="0" err="1"/>
              <a:t>Limited</a:t>
            </a:r>
            <a:r>
              <a:rPr lang="es-MX" sz="1400" dirty="0"/>
              <a:t> (“</a:t>
            </a:r>
            <a:r>
              <a:rPr lang="es-MX" sz="1400" dirty="0" err="1"/>
              <a:t>PetroChina</a:t>
            </a:r>
            <a:r>
              <a:rPr lang="es-MX" sz="1400" dirty="0"/>
              <a:t>”), que es la compañía más grande de producción y distribución de petróleo y gas en China; </a:t>
            </a:r>
          </a:p>
          <a:p>
            <a:pPr>
              <a:lnSpc>
                <a:spcPct val="110000"/>
              </a:lnSpc>
            </a:pPr>
            <a:r>
              <a:rPr lang="es-MX" sz="1400" dirty="0"/>
              <a:t>2. China </a:t>
            </a:r>
            <a:r>
              <a:rPr lang="es-MX" sz="1400" dirty="0" err="1"/>
              <a:t>Petroleum</a:t>
            </a:r>
            <a:r>
              <a:rPr lang="es-MX" sz="1400" dirty="0"/>
              <a:t> </a:t>
            </a:r>
            <a:r>
              <a:rPr lang="es-MX" sz="1400" dirty="0" err="1"/>
              <a:t>Technology</a:t>
            </a:r>
            <a:r>
              <a:rPr lang="es-MX" sz="1400" dirty="0"/>
              <a:t> &amp; Development </a:t>
            </a:r>
            <a:r>
              <a:rPr lang="es-MX" sz="1400" dirty="0" err="1"/>
              <a:t>Corporation</a:t>
            </a:r>
            <a:r>
              <a:rPr lang="es-MX" sz="1400" dirty="0"/>
              <a:t> (CPTDC), el mayor proveedor mundial de materiales y equipos petroleros y petroquímicos chinos; </a:t>
            </a:r>
          </a:p>
          <a:p>
            <a:pPr>
              <a:lnSpc>
                <a:spcPct val="110000"/>
              </a:lnSpc>
            </a:pPr>
            <a:r>
              <a:rPr lang="es-MX" sz="1400" dirty="0"/>
              <a:t>3. </a:t>
            </a:r>
            <a:r>
              <a:rPr lang="es-MX" sz="1400" dirty="0" err="1"/>
              <a:t>Sinopec</a:t>
            </a:r>
            <a:r>
              <a:rPr lang="es-MX" sz="1400" dirty="0"/>
              <a:t>, la segunda compañía de petróleo y gas en China con 12 subsidiarias; </a:t>
            </a:r>
          </a:p>
          <a:p>
            <a:pPr>
              <a:lnSpc>
                <a:spcPct val="110000"/>
              </a:lnSpc>
            </a:pPr>
            <a:r>
              <a:rPr lang="es-MX" sz="1400" dirty="0"/>
              <a:t>4. China </a:t>
            </a:r>
            <a:r>
              <a:rPr lang="es-MX" sz="1400" dirty="0" err="1"/>
              <a:t>National</a:t>
            </a:r>
            <a:r>
              <a:rPr lang="es-MX" sz="1400" dirty="0"/>
              <a:t> Offshore </a:t>
            </a:r>
            <a:r>
              <a:rPr lang="es-MX" sz="1400" dirty="0" err="1"/>
              <a:t>Oil</a:t>
            </a:r>
            <a:r>
              <a:rPr lang="es-MX" sz="1400" dirty="0"/>
              <a:t> Company (CNOOC), la tercera petrolera más grande de China, sin embargo, más rentable que </a:t>
            </a:r>
            <a:r>
              <a:rPr lang="es-MX" sz="1400" dirty="0" err="1"/>
              <a:t>PetroChina</a:t>
            </a:r>
            <a:r>
              <a:rPr lang="es-MX" sz="1400" dirty="0"/>
              <a:t> y </a:t>
            </a:r>
            <a:r>
              <a:rPr lang="es-MX" sz="1400" dirty="0" err="1"/>
              <a:t>Sinopec</a:t>
            </a:r>
            <a:r>
              <a:rPr lang="es-MX" sz="1400" dirty="0"/>
              <a:t> debido a que no está obstruida con los costos de refinación y se encarga de la exploración y desarrollo de petróleo y gas fuera del país. (Báez, 2013, p. 20) (Martínez, 2015, p. 30-31)</a:t>
            </a:r>
          </a:p>
          <a:p>
            <a:pPr>
              <a:lnSpc>
                <a:spcPct val="110000"/>
              </a:lnSpc>
            </a:pPr>
            <a:endParaRPr lang="es-MX" sz="1100" dirty="0"/>
          </a:p>
        </p:txBody>
      </p:sp>
      <p:sp>
        <p:nvSpPr>
          <p:cNvPr id="11" name="Date Placeholder 9">
            <a:extLst>
              <a:ext uri="{FF2B5EF4-FFF2-40B4-BE49-F238E27FC236}">
                <a16:creationId xmlns:a16="http://schemas.microsoft.com/office/drawing/2014/main" id="{DCB82115-2368-6E44-41EB-ABCC2B8FB932}"/>
              </a:ext>
            </a:extLst>
          </p:cNvPr>
          <p:cNvSpPr>
            <a:spLocks noGrp="1"/>
          </p:cNvSpPr>
          <p:nvPr>
            <p:ph type="dt" sz="half" idx="10"/>
          </p:nvPr>
        </p:nvSpPr>
        <p:spPr>
          <a:xfrm>
            <a:off x="137160" y="6453002"/>
            <a:ext cx="3494314" cy="365125"/>
          </a:xfrm>
        </p:spPr>
        <p:txBody>
          <a:bodyPr/>
          <a:lstStyle/>
          <a:p>
            <a:pPr>
              <a:spcAft>
                <a:spcPts val="600"/>
              </a:spcAft>
            </a:pPr>
            <a:fld id="{36EEDDE2-D916-4F9A-9650-DB1D30A8FDDC}" type="datetime1">
              <a:rPr lang="en-US" smtClean="0"/>
              <a:pPr>
                <a:spcAft>
                  <a:spcPts val="600"/>
                </a:spcAft>
              </a:pPr>
              <a:t>10/21/2023</a:t>
            </a:fld>
            <a:endParaRPr lang="en-US"/>
          </a:p>
        </p:txBody>
      </p:sp>
      <p:pic>
        <p:nvPicPr>
          <p:cNvPr id="5" name="Picture 4" descr="Refinería petrolífera frente al cielo azul">
            <a:extLst>
              <a:ext uri="{FF2B5EF4-FFF2-40B4-BE49-F238E27FC236}">
                <a16:creationId xmlns:a16="http://schemas.microsoft.com/office/drawing/2014/main" id="{AB589F24-2F85-FB9B-A977-0C23283CA67B}"/>
              </a:ext>
            </a:extLst>
          </p:cNvPr>
          <p:cNvPicPr>
            <a:picLocks noChangeAspect="1"/>
          </p:cNvPicPr>
          <p:nvPr/>
        </p:nvPicPr>
        <p:blipFill rotWithShape="1">
          <a:blip r:embed="rId2"/>
          <a:srcRect l="23629" r="15352"/>
          <a:stretch/>
        </p:blipFill>
        <p:spPr>
          <a:xfrm>
            <a:off x="4752550" y="10"/>
            <a:ext cx="7439450" cy="6857990"/>
          </a:xfrm>
          <a:prstGeom prst="rect">
            <a:avLst/>
          </a:prstGeom>
          <a:noFill/>
        </p:spPr>
      </p:pic>
      <p:sp>
        <p:nvSpPr>
          <p:cNvPr id="13" name="Footer Placeholder 10">
            <a:extLst>
              <a:ext uri="{FF2B5EF4-FFF2-40B4-BE49-F238E27FC236}">
                <a16:creationId xmlns:a16="http://schemas.microsoft.com/office/drawing/2014/main" id="{B8D70A6C-BE99-E7A9-4EF7-0A2F588BEC0A}"/>
              </a:ext>
            </a:extLst>
          </p:cNvPr>
          <p:cNvSpPr>
            <a:spLocks noGrp="1"/>
          </p:cNvSpPr>
          <p:nvPr>
            <p:ph type="ftr" sz="quarter" idx="11"/>
          </p:nvPr>
        </p:nvSpPr>
        <p:spPr>
          <a:xfrm>
            <a:off x="8876521" y="6453002"/>
            <a:ext cx="2805405" cy="365125"/>
          </a:xfrm>
        </p:spPr>
        <p:txBody>
          <a:bodyPr/>
          <a:lstStyle/>
          <a:p>
            <a:pPr>
              <a:spcAft>
                <a:spcPts val="600"/>
              </a:spcAft>
            </a:pPr>
            <a:r>
              <a:rPr lang="en-US">
                <a:solidFill>
                  <a:srgbClr val="FFFFFF"/>
                </a:solidFill>
                <a:effectLst>
                  <a:outerShdw blurRad="38100" dist="38100" dir="2700000" algn="tl">
                    <a:srgbClr val="000000">
                      <a:alpha val="43137"/>
                    </a:srgbClr>
                  </a:outerShdw>
                </a:effectLst>
              </a:rPr>
              <a:t>Sample Footer Text</a:t>
            </a:r>
          </a:p>
        </p:txBody>
      </p:sp>
      <p:sp>
        <p:nvSpPr>
          <p:cNvPr id="15" name="Slide Number Placeholder 11">
            <a:extLst>
              <a:ext uri="{FF2B5EF4-FFF2-40B4-BE49-F238E27FC236}">
                <a16:creationId xmlns:a16="http://schemas.microsoft.com/office/drawing/2014/main" id="{8298AED6-FDA1-2358-192E-99EEAF6A8CB8}"/>
              </a:ext>
            </a:extLst>
          </p:cNvPr>
          <p:cNvSpPr>
            <a:spLocks noGrp="1"/>
          </p:cNvSpPr>
          <p:nvPr>
            <p:ph type="sldNum" sz="quarter" idx="12"/>
          </p:nvPr>
        </p:nvSpPr>
        <p:spPr>
          <a:xfrm>
            <a:off x="11632162" y="6453002"/>
            <a:ext cx="429207" cy="365125"/>
          </a:xfrm>
        </p:spPr>
        <p:txBody>
          <a:bodyPr/>
          <a:lstStyle/>
          <a:p>
            <a:pPr>
              <a:spcAft>
                <a:spcPts val="600"/>
              </a:spcAft>
            </a:pPr>
            <a:fld id="{6F391B04-159E-4284-919C-20BE23D169A4}" type="slidenum">
              <a:rPr lang="en-US" smtClean="0">
                <a:solidFill>
                  <a:srgbClr val="FFFFFF"/>
                </a:solidFill>
                <a:effectLst>
                  <a:outerShdw blurRad="38100" dist="38100" dir="2700000" algn="tl">
                    <a:srgbClr val="000000">
                      <a:alpha val="43137"/>
                    </a:srgbClr>
                  </a:outerShdw>
                </a:effectLst>
              </a:rPr>
              <a:pPr>
                <a:spcAft>
                  <a:spcPts val="600"/>
                </a:spcAft>
              </a:pPr>
              <a:t>9</a:t>
            </a:fld>
            <a:endParaRPr lang="en-US">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59003407"/>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docProps/app.xml><?xml version="1.0" encoding="utf-8"?>
<Properties xmlns="http://schemas.openxmlformats.org/officeDocument/2006/extended-properties" xmlns:vt="http://schemas.openxmlformats.org/officeDocument/2006/docPropsVTypes">
  <TotalTime>20</TotalTime>
  <Words>1554</Words>
  <Application>Microsoft Office PowerPoint</Application>
  <PresentationFormat>Panorámica</PresentationFormat>
  <Paragraphs>77</Paragraphs>
  <Slides>19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Neue Haas Grotesk Text Pro</vt:lpstr>
      <vt:lpstr>Verdana</vt:lpstr>
      <vt:lpstr>VanillaVTI</vt:lpstr>
      <vt:lpstr>La importancia de la seguridad energética en China</vt:lpstr>
      <vt:lpstr>Presentación de PowerPoint</vt:lpstr>
      <vt:lpstr>Presentación de PowerPoint</vt:lpstr>
      <vt:lpstr>Presentación de PowerPoint</vt:lpstr>
      <vt:lpstr>Zha (2016) plantea un breve panorama de la situación energética de la RPCh bajo cuatro aspectos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importancia de la seguridad energética en China</dc:title>
  <dc:creator>alemarser@hotmail.com</dc:creator>
  <cp:lastModifiedBy>alemarser@hotmail.com</cp:lastModifiedBy>
  <cp:revision>2</cp:revision>
  <dcterms:created xsi:type="dcterms:W3CDTF">2023-10-21T06:03:28Z</dcterms:created>
  <dcterms:modified xsi:type="dcterms:W3CDTF">2023-10-21T06:23:42Z</dcterms:modified>
</cp:coreProperties>
</file>