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Raleway"/>
      <p:regular r:id="rId27"/>
      <p:bold r:id="rId28"/>
      <p:italic r:id="rId29"/>
      <p:boldItalic r:id="rId30"/>
    </p:embeddedFont>
    <p:embeddedFont>
      <p:font typeface="Roboto"/>
      <p:regular r:id="rId31"/>
      <p:bold r:id="rId32"/>
      <p:italic r:id="rId33"/>
      <p:boldItalic r:id="rId34"/>
    </p:embeddedFont>
    <p:embeddedFont>
      <p:font typeface="Lato"/>
      <p:regular r:id="rId35"/>
      <p:bold r:id="rId36"/>
      <p:italic r:id="rId37"/>
      <p:boldItalic r:id="rId38"/>
    </p:embeddedFont>
    <p:embeddedFont>
      <p:font typeface="Average"/>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0" roundtripDataSignature="AMtx7mh+F5blDm5iVyGLWEF45Jolhc+w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bold.fntdata"/><Relationship Id="rId27" Type="http://schemas.openxmlformats.org/officeDocument/2006/relationships/font" Target="fonts/Ralew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font" Target="fonts/Raleway-boldItalic.fntdata"/><Relationship Id="rId11" Type="http://schemas.openxmlformats.org/officeDocument/2006/relationships/slide" Target="slides/slide6.xml"/><Relationship Id="rId33" Type="http://schemas.openxmlformats.org/officeDocument/2006/relationships/font" Target="fonts/Roboto-italic.fntdata"/><Relationship Id="rId10" Type="http://schemas.openxmlformats.org/officeDocument/2006/relationships/slide" Target="slides/slide5.xml"/><Relationship Id="rId32" Type="http://schemas.openxmlformats.org/officeDocument/2006/relationships/font" Target="fonts/Roboto-bold.fntdata"/><Relationship Id="rId13" Type="http://schemas.openxmlformats.org/officeDocument/2006/relationships/slide" Target="slides/slide8.xml"/><Relationship Id="rId35" Type="http://schemas.openxmlformats.org/officeDocument/2006/relationships/font" Target="fonts/Lato-regular.fntdata"/><Relationship Id="rId12" Type="http://schemas.openxmlformats.org/officeDocument/2006/relationships/slide" Target="slides/slide7.xml"/><Relationship Id="rId34" Type="http://schemas.openxmlformats.org/officeDocument/2006/relationships/font" Target="fonts/Roboto-boldItalic.fntdata"/><Relationship Id="rId15" Type="http://schemas.openxmlformats.org/officeDocument/2006/relationships/slide" Target="slides/slide10.xml"/><Relationship Id="rId37" Type="http://schemas.openxmlformats.org/officeDocument/2006/relationships/font" Target="fonts/Lato-italic.fntdata"/><Relationship Id="rId14" Type="http://schemas.openxmlformats.org/officeDocument/2006/relationships/slide" Target="slides/slide9.xml"/><Relationship Id="rId36" Type="http://schemas.openxmlformats.org/officeDocument/2006/relationships/font" Target="fonts/Lato-bold.fntdata"/><Relationship Id="rId17" Type="http://schemas.openxmlformats.org/officeDocument/2006/relationships/slide" Target="slides/slide12.xml"/><Relationship Id="rId39" Type="http://schemas.openxmlformats.org/officeDocument/2006/relationships/font" Target="fonts/Average-regular.fntdata"/><Relationship Id="rId16" Type="http://schemas.openxmlformats.org/officeDocument/2006/relationships/slide" Target="slides/slide11.xml"/><Relationship Id="rId38" Type="http://schemas.openxmlformats.org/officeDocument/2006/relationships/font" Target="fonts/La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kermckenzie.com/en/insight/publications/2021/06/overview-and-update-of-trade-under-afcfta" TargetMode="External"/><Relationship Id="rId3" Type="http://schemas.openxmlformats.org/officeDocument/2006/relationships/hyperlink" Target="https://cris.unu.edu/turning-lemons-lemonade-impact-covid-19-african-continental-free-trade-agreement" TargetMode="External"/><Relationship Id="rId4" Type="http://schemas.openxmlformats.org/officeDocument/2006/relationships/hyperlink" Target="https://www.bbc.com/news/business-5487834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x1_EnI0D5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148.228.56.109/reportelinea/reportelinea.htm" TargetMode="Externa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www.uneca.org/sites/default/files/PublicationFiles/qa_cfta_en_230418.pdf" TargetMode="External"/><Relationship Id="rId10" Type="http://schemas.openxmlformats.org/officeDocument/2006/relationships/hyperlink" Target="https://www.uneca.org/sites/default/files/PublicationFiles/qa_cfta_en_230418.pdf" TargetMode="External"/><Relationship Id="rId13" Type="http://schemas.openxmlformats.org/officeDocument/2006/relationships/hyperlink" Target="https://qz.com/africa/1402733/trade-between-african-countries-has-been-underestimated-by-economists/" TargetMode="External"/><Relationship Id="rId12" Type="http://schemas.openxmlformats.org/officeDocument/2006/relationships/hyperlink" Target="https://www.uneca.org/sites/default/files/PublicationFiles/qa_cfta_en_230418.pdf" TargetMode="External"/><Relationship Id="rId1" Type="http://schemas.openxmlformats.org/officeDocument/2006/relationships/notesMaster" Target="../notesMasters/notesMaster1.xml"/><Relationship Id="rId2" Type="http://schemas.openxmlformats.org/officeDocument/2006/relationships/hyperlink" Target="https://www.afdb.org/fileadmin/uploads/afdb/Documents/Publications/2019AEO/AEO_2019-EN-CHAP3.pdf" TargetMode="External"/><Relationship Id="rId3" Type="http://schemas.openxmlformats.org/officeDocument/2006/relationships/hyperlink" Target="https://ecdpm.org/wp-content/uploads/ECDPM-2016-Political-Economy-Regional-Integration-Africa-Synthesis-Report.pdf" TargetMode="External"/><Relationship Id="rId4" Type="http://schemas.openxmlformats.org/officeDocument/2006/relationships/hyperlink" Target="https://www.uneca.org/sites/default/files/PublicationFiles/qa_cfta_en_230418.pdf" TargetMode="External"/><Relationship Id="rId9" Type="http://schemas.openxmlformats.org/officeDocument/2006/relationships/hyperlink" Target="https://www.brookings.edu/research/intra-african-trade-a-path-to-economic-diversification-and-inclusion/#footnote-2" TargetMode="External"/><Relationship Id="rId5" Type="http://schemas.openxmlformats.org/officeDocument/2006/relationships/hyperlink" Target="http://www.policycenter.ma/publications/will-african-free-trade-agreement-succeed" TargetMode="External"/><Relationship Id="rId6" Type="http://schemas.openxmlformats.org/officeDocument/2006/relationships/hyperlink" Target="https://qz.com/africa/1231817/theres-a-crucial-link-between-better-road-networks-and-international-trade-for-african-countries/" TargetMode="External"/><Relationship Id="rId7" Type="http://schemas.openxmlformats.org/officeDocument/2006/relationships/hyperlink" Target="https://elordenmundial.com/marruecos-y-argelia-la-fractura-del-magreb/" TargetMode="External"/><Relationship Id="rId8" Type="http://schemas.openxmlformats.org/officeDocument/2006/relationships/hyperlink" Target="http://www.policycenter.ma/publications/will-african-free-trade-agreement-succeed"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eca.org/sites/default/files/PublicationFiles/qa_cfta_en_230418.pdf" TargetMode="External"/><Relationship Id="rId3" Type="http://schemas.openxmlformats.org/officeDocument/2006/relationships/hyperlink" Target="http://www.policycenter.ma/publications/will-african-free-trade-agreement-succeed"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fricanews-com.translate.goog/2019/07/06/eritrea-now-sole-outsiders-of-free-trade-deal-as-nigeria-benin-sign-up/?_x_tr_sl=en&amp;_x_tr_tl=es&amp;_x_tr_hl=es-419&amp;_x_tr_pto=ajax" TargetMode="External"/><Relationship Id="rId3" Type="http://schemas.openxmlformats.org/officeDocument/2006/relationships/hyperlink" Target="https://www-africanews-com.translate.goog/2019/07/06/eritrea-now-sole-outsiders-of-free-trade-deal-as-nigeria-benin-sign-up/?_x_tr_sl=en&amp;_x_tr_tl=es&amp;_x_tr_hl=es-419&amp;_x_tr_pto=ajax"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MX"/>
              <a:t>ACUERDO AFRICANO CONTINENTAL DE LIBRE COMERCIO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s-MX"/>
              <a:t>Aumento de ingresos reales, por país y reforma de políticas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s-MX"/>
              <a:t>Note: Equivalent variation (EV) is the expenditure to attain utility in year t in any given simulation using base year prices. NTB = nontariff barrier; TF = trade facilitation.</a:t>
            </a:r>
            <a:endParaRPr/>
          </a:p>
          <a:p>
            <a:pPr indent="-298450" lvl="0" marL="457200" rtl="0" algn="l">
              <a:lnSpc>
                <a:spcPct val="100000"/>
              </a:lnSpc>
              <a:spcBef>
                <a:spcPts val="0"/>
              </a:spcBef>
              <a:spcAft>
                <a:spcPts val="0"/>
              </a:spcAft>
              <a:buSzPts val="1100"/>
              <a:buChar char="●"/>
            </a:pPr>
            <a:r>
              <a:rPr lang="es-MX"/>
              <a:t>lo que se espera en 2035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s-MX"/>
              <a:t>Las ganancias de ingresos reales de la implementación completa del AfCFTA podrían aumentar en un 7 por cientopara 2035, o casi 450.000 millones de dólares (a precios de 2014 y tipos de cambio de mercado). Pero ellos números agregados enmascaran la heterogeneidad de los impactos entre países y sectores. Alos más altos son Côte d’Ivoire y Zimbabwe con ganancias de ingresos del 14 por cientocada uno (figura O.1). En el nivel más bajo, algunos países verían ganancias reales de ingresos de alrededor de2 por ciento, incluidos Madagascar, Malawi y Mozambique. Ganancias de ingresos reales dela liberalización arancelaria por sí sola son pequeñas, alrededor del 0,2 por ciento a nivel continental, aunquealgunos países registrarían ganancias de más del 1 por ciento. Restricciones a los africanosel comercio se debe en gran medida a los altos costos de ese comercio. Como resultado, los mayores problemas provendrían de la reducción de las barreras no arancelarias y la implementación de los AGT. Debajola liberalización arancelaria combinada y la reducción de las barreras no arancelarias, la ganancia de ingresos realascienden al 2,4 por ciento en 2035 a nivel continental. El mayor impulso surgiríade la implementación del AFC, lo que aumentaría las ganancias para los miembros del AfCFTAal 7 por ciento de los ingresos.</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s-MX"/>
              <a:t>X exportación M importación </a:t>
            </a:r>
            <a:endParaRPr/>
          </a:p>
          <a:p>
            <a:pPr indent="-298450" lvl="0" marL="457200" rtl="0" algn="l">
              <a:lnSpc>
                <a:spcPct val="100000"/>
              </a:lnSpc>
              <a:spcBef>
                <a:spcPts val="0"/>
              </a:spcBef>
              <a:spcAft>
                <a:spcPts val="0"/>
              </a:spcAft>
              <a:buSzPts val="1100"/>
              <a:buChar char="●"/>
            </a:pPr>
            <a:r>
              <a:rPr lang="es-MX"/>
              <a:t>AfCFTA impulsaría significativamente el comercio africano, particularmente el comercio intrarregionalen la fabricación. El volumen de las exportaciones totales aumentaría en casi un 29 por cientopara 2035 en relación con la línea de base. Las exportaciones intracontinentales aumentarían en más de81 por ciento, mientras que las exportaciones a países no africanos aumentarían en un 19 por ciento. Las exportaciones intraAfCFTA a los socios del AfCFTA aumentarían especialmente rápido para Camerún, elRepública Árabe de Egipto, Ghana, Marruecos y Túnez, con exportaciones que se duplican otriplicando con respecto a la línea de base. En el escenario AfCFTA, la manufacturalas exportaciones serían las que más ganarían, 62 por ciento en general, con un aumento del comercio intraafricanoen un 110 por ciento y las exportaciones al resto del mundo aumentaron en un 46 por ciento. Pequeñas gananciasse observaría en la agricultura: 49 por ciento para el comercio intraafricano y 10 por ciento paracomercio extra-africano. Las ganancias en el comercio de servicios son más modestas: alrededor del 4 por cientoen general y el 14 por ciento en África. Más información sobre este texto de origenPara obtener más información sobre la traducción, se necesita el texto de origenEnviar comentariosPaneles laterales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s-MX"/>
              <a:t>beneficios que se desean obtener pero que concuerdan (buscar qué objetivos concuerdan con la agenda 2063). </a:t>
            </a:r>
            <a:endParaRPr b="1"/>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Impulso de la actividad</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Potencial para promover la diversificación e incrementar el crecimiento y la integración de los países emergentes en la economía global</a:t>
            </a:r>
            <a:endParaRPr/>
          </a:p>
          <a:p>
            <a:pPr indent="-228600" lvl="0" marL="457200" rtl="0" algn="l">
              <a:lnSpc>
                <a:spcPct val="100000"/>
              </a:lnSpc>
              <a:spcBef>
                <a:spcPts val="0"/>
              </a:spcBef>
              <a:spcAft>
                <a:spcPts val="0"/>
              </a:spcAft>
              <a:buSzPts val="1100"/>
              <a:buNone/>
            </a:pPr>
            <a:r>
              <a:t/>
            </a:r>
            <a:endParaRPr b="1"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Acuerdo comercial</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Eliminación de barreras arancelarias y no arancelarias y de restricciones a la inversiones</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Interconexiones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Establecimiento y fortalecimiento de las cadenas de valor y fomento de las transferencias de conocimiento y tecnología</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s-MX" sz="1100" u="none" cap="none" strike="noStrike">
                <a:solidFill>
                  <a:srgbClr val="000000"/>
                </a:solidFill>
                <a:latin typeface="Arial"/>
                <a:ea typeface="Arial"/>
                <a:cs typeface="Arial"/>
                <a:sym typeface="Arial"/>
              </a:rPr>
              <a:t> </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s-MX" sz="1100" u="none" cap="none" strike="noStrike">
                <a:solidFill>
                  <a:srgbClr val="000000"/>
                </a:solidFill>
                <a:latin typeface="Arial"/>
                <a:ea typeface="Arial"/>
                <a:cs typeface="Arial"/>
                <a:sym typeface="Arial"/>
              </a:rPr>
              <a:t>apoyar a las empresas propiedad de mujeres y jóvenes para maximizar los beneficios del AfCFTA como un medio para lograr el desarrollo sostenible.</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s-MX" sz="1200">
                <a:solidFill>
                  <a:srgbClr val="374151"/>
                </a:solidFill>
                <a:highlight>
                  <a:srgbClr val="F7F7F8"/>
                </a:highlight>
                <a:latin typeface="Roboto"/>
                <a:ea typeface="Roboto"/>
                <a:cs typeface="Roboto"/>
                <a:sym typeface="Roboto"/>
              </a:rPr>
              <a:t>El Acuerdo Continental Africano de Libre Comercio (AfCFTA, por sus siglas en inglés) se relaciona estrechamente con la Agenda 2063 de la Unión Africana, ya que ambos tienen como objetivo fundamental impulsar el desarrollo y la integración económica en el continente africano. Aquí hay algunas formas en las que se relacionan:</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1500"/>
              </a:spcBef>
              <a:spcAft>
                <a:spcPts val="0"/>
              </a:spcAft>
              <a:buClr>
                <a:srgbClr val="374151"/>
              </a:buClr>
              <a:buSzPts val="1200"/>
              <a:buFont typeface="Roboto"/>
              <a:buNone/>
            </a:pPr>
            <a:r>
              <a:rPr lang="es-MX" sz="1200">
                <a:solidFill>
                  <a:srgbClr val="374151"/>
                </a:solidFill>
                <a:highlight>
                  <a:srgbClr val="F7F7F8"/>
                </a:highlight>
                <a:latin typeface="Roboto"/>
                <a:ea typeface="Roboto"/>
                <a:cs typeface="Roboto"/>
                <a:sym typeface="Roboto"/>
              </a:rPr>
              <a:t>Fomento del comercio intraafricano: Tanto la AfCFTA como la Agenda 2063 buscan promover el comercio entre los países africanos. La AfCFTA reduce las barreras comerciales y arancelarias entre los Estados miembros, lo que facilita el intercambio de bienes y servicios dentro del continente, mientras que la Agenda 2063 establece metas para aumentar significativamente el comercio intraafricano.</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s-MX" sz="1200">
                <a:solidFill>
                  <a:srgbClr val="374151"/>
                </a:solidFill>
                <a:highlight>
                  <a:srgbClr val="F7F7F8"/>
                </a:highlight>
                <a:latin typeface="Roboto"/>
                <a:ea typeface="Roboto"/>
                <a:cs typeface="Roboto"/>
                <a:sym typeface="Roboto"/>
              </a:rPr>
              <a:t>Integración económica regional y continental: Ambos esfuerzos están diseñados para fomentar la integración económica en África. La AfCFTA es un componente clave de la integración económica, ya que busca crear un mercado único y unión aduanera en el continente. La Agenda 2063 busca la integración en múltiples niveles, incluida la integración económica, política y social.</a:t>
            </a:r>
            <a:endParaRPr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b="1" lang="es-MX" sz="1200">
                <a:solidFill>
                  <a:srgbClr val="374151"/>
                </a:solidFill>
                <a:highlight>
                  <a:srgbClr val="F7F7F8"/>
                </a:highlight>
                <a:latin typeface="Roboto"/>
                <a:ea typeface="Roboto"/>
                <a:cs typeface="Roboto"/>
                <a:sym typeface="Roboto"/>
              </a:rPr>
              <a:t>Desarrollo sostenible: La Agenda 2063 se centra en el desarrollo sostenible en África, con metas que abarcan desde la industrialización hasta la infraestructura y la mejora de la calidad de vida de los africanos. La implementación de la AfCFTA puede contribuir al desarrollo sostenible al estimular el crecimiento económico y la creación de empleo en la región.</a:t>
            </a:r>
            <a:endParaRPr b="1" sz="1200">
              <a:solidFill>
                <a:srgbClr val="374151"/>
              </a:solidFill>
              <a:highlight>
                <a:srgbClr val="F7F7F8"/>
              </a:highlight>
              <a:latin typeface="Roboto"/>
              <a:ea typeface="Roboto"/>
              <a:cs typeface="Roboto"/>
              <a:sym typeface="Roboto"/>
            </a:endParaRPr>
          </a:p>
          <a:p>
            <a:pPr indent="-228600" lvl="0" marL="457200" rtl="0" algn="l">
              <a:lnSpc>
                <a:spcPct val="115000"/>
              </a:lnSpc>
              <a:spcBef>
                <a:spcPts val="0"/>
              </a:spcBef>
              <a:spcAft>
                <a:spcPts val="0"/>
              </a:spcAft>
              <a:buClr>
                <a:srgbClr val="374151"/>
              </a:buClr>
              <a:buSzPts val="1200"/>
              <a:buFont typeface="Roboto"/>
              <a:buNone/>
            </a:pPr>
            <a:r>
              <a:rPr lang="es-MX" sz="1200">
                <a:solidFill>
                  <a:srgbClr val="374151"/>
                </a:solidFill>
                <a:highlight>
                  <a:srgbClr val="F7F7F8"/>
                </a:highlight>
                <a:latin typeface="Roboto"/>
                <a:ea typeface="Roboto"/>
                <a:cs typeface="Roboto"/>
                <a:sym typeface="Roboto"/>
              </a:rPr>
              <a:t>Transformación económica: Tanto la AfCFTA como la Agenda 2063 buscan transformar la economía africana, reduciendo su dependencia de las materias primas y fomentando la diversificación económica. La AfCFTA puede contribuir a este objetivo al permitir a los países africanos aprovechar las oportunidades comerciales dentro del continente y desarrollar sectores económicos adicionales.</a:t>
            </a:r>
            <a:endParaRPr sz="1200">
              <a:solidFill>
                <a:srgbClr val="374151"/>
              </a:solidFill>
              <a:highlight>
                <a:srgbClr val="F7F7F8"/>
              </a:highlight>
              <a:latin typeface="Roboto"/>
              <a:ea typeface="Roboto"/>
              <a:cs typeface="Roboto"/>
              <a:sym typeface="Roboto"/>
            </a:endParaRPr>
          </a:p>
          <a:p>
            <a:pPr indent="0" lvl="0" marL="0" rtl="0" algn="l">
              <a:lnSpc>
                <a:spcPct val="115000"/>
              </a:lnSpc>
              <a:spcBef>
                <a:spcPts val="1500"/>
              </a:spcBef>
              <a:spcAft>
                <a:spcPts val="0"/>
              </a:spcAft>
              <a:buClr>
                <a:schemeClr val="dk1"/>
              </a:buClr>
              <a:buSzPts val="1100"/>
              <a:buFont typeface="Arial"/>
              <a:buNone/>
            </a:pPr>
            <a:r>
              <a:rPr lang="es-MX" sz="1200">
                <a:solidFill>
                  <a:srgbClr val="374151"/>
                </a:solidFill>
                <a:highlight>
                  <a:srgbClr val="F7F7F8"/>
                </a:highlight>
                <a:latin typeface="Roboto"/>
                <a:ea typeface="Roboto"/>
                <a:cs typeface="Roboto"/>
                <a:sym typeface="Roboto"/>
              </a:rPr>
              <a:t>En resumen, el Acuerdo Continental Africano de Libre Comercio y la Agenda 2063 de la Unión Africana están estrechamente relacionados, ya que ambos buscan promover el desarrollo, la integración económica y la transformación del continente africano para lograr un futuro más próspero y sostenible. La AfCFTA es un componente clave de la implementación de la Agenda 2063.</a:t>
            </a:r>
            <a:endParaRPr sz="1200">
              <a:solidFill>
                <a:srgbClr val="374151"/>
              </a:solidFill>
              <a:highlight>
                <a:srgbClr val="F7F7F8"/>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MX" sz="1200">
                <a:solidFill>
                  <a:srgbClr val="374151"/>
                </a:solidFill>
                <a:highlight>
                  <a:srgbClr val="F7F7F8"/>
                </a:highlight>
                <a:latin typeface="Roboto"/>
                <a:ea typeface="Roboto"/>
                <a:cs typeface="Roboto"/>
                <a:sym typeface="Roboto"/>
              </a:rPr>
              <a:t>Transformación económica: Tanto la AfCFTA como la Agenda 2063 buscan transformar la economía africana, reduciendo su dependencia de las materias primas y fomentando la diversificación económica. La AfCFTA puede contribuir a este objetivo al permitir a los países africanos aprovechar las oportunidades comerciales dentro del continente y desarrollar sectores económicos adicionales.</a:t>
            </a:r>
            <a:endParaRPr b="1"/>
          </a:p>
          <a:p>
            <a:pPr indent="-298450" lvl="0" marL="457200" rtl="0" algn="l">
              <a:lnSpc>
                <a:spcPct val="100000"/>
              </a:lnSpc>
              <a:spcBef>
                <a:spcPts val="0"/>
              </a:spcBef>
              <a:spcAft>
                <a:spcPts val="0"/>
              </a:spcAft>
              <a:buSzPts val="1100"/>
              <a:buChar char="●"/>
            </a:pPr>
            <a:r>
              <a:t/>
            </a:r>
            <a:endParaRPr b="1"/>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Impulso de la actividad</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Potencial para promover la diversificación e incrementar el crecimiento y la integración de los países emergentes en la economía global</a:t>
            </a:r>
            <a:endParaRPr/>
          </a:p>
          <a:p>
            <a:pPr indent="-228600" lvl="0" marL="457200" rtl="0" algn="l">
              <a:lnSpc>
                <a:spcPct val="100000"/>
              </a:lnSpc>
              <a:spcBef>
                <a:spcPts val="0"/>
              </a:spcBef>
              <a:spcAft>
                <a:spcPts val="0"/>
              </a:spcAft>
              <a:buSzPts val="1100"/>
              <a:buNone/>
            </a:pPr>
            <a:r>
              <a:t/>
            </a:r>
            <a:endParaRPr b="1"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Acuerdo comercial</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Eliminación de barreras arancelarias y no arancelarias y de restricciones a la inversiones</a:t>
            </a:r>
            <a:endParaRPr b="1"/>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Interconexiones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Establecimiento y fortalecimiento de las cadenas de valor y fomento de las transferencias de conocimiento y tecnología</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Desarrollo de infraestructuras</a:t>
            </a:r>
            <a:br>
              <a:rPr b="1" i="0" lang="es-MX" sz="1100" u="none" cap="none" strike="noStrike">
                <a:solidFill>
                  <a:srgbClr val="000000"/>
                </a:solidFill>
                <a:latin typeface="Arial"/>
                <a:ea typeface="Arial"/>
                <a:cs typeface="Arial"/>
                <a:sym typeface="Arial"/>
              </a:rPr>
            </a:br>
            <a:endParaRPr b="1"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Incentiva y refuerza la construcción de infraestructuras y la capacidad de atracción de inversores foráneos</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Seguridad alimentaria</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Facilita el comercio de productos agroalimentarios y sostiene la creación de redes internacionales de producción con mayor valor agregado</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Economías de escala</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Mejora de la competitividad de la industria local</a:t>
            </a:r>
            <a:endParaRPr/>
          </a:p>
          <a:p>
            <a:pPr indent="-298450" lvl="0" marL="457200" rtl="0" algn="l">
              <a:lnSpc>
                <a:spcPct val="100000"/>
              </a:lnSpc>
              <a:spcBef>
                <a:spcPts val="0"/>
              </a:spcBef>
              <a:spcAft>
                <a:spcPts val="0"/>
              </a:spcAft>
              <a:buSzPts val="1100"/>
              <a:buChar char="●"/>
            </a:pPr>
            <a:br>
              <a:rPr b="0" i="0" lang="es-MX"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s-MX" sz="1100" u="none" cap="none" strike="noStrike">
                <a:solidFill>
                  <a:srgbClr val="000000"/>
                </a:solidFill>
                <a:latin typeface="Arial"/>
                <a:ea typeface="Arial"/>
                <a:cs typeface="Arial"/>
                <a:sym typeface="Arial"/>
              </a:rPr>
              <a:t> </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s-MX" sz="1100" u="none" cap="none" strike="noStrike">
                <a:solidFill>
                  <a:srgbClr val="000000"/>
                </a:solidFill>
                <a:latin typeface="Arial"/>
                <a:ea typeface="Arial"/>
                <a:cs typeface="Arial"/>
                <a:sym typeface="Arial"/>
              </a:rPr>
              <a:t>apoyar a las empresas propiedad de mujeres y jóvenes para maximizar los beneficios del AfCFTA como un medio para lograr el desarrollo sostenible.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fa1318767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fa13187677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MX" u="sng">
                <a:solidFill>
                  <a:schemeClr val="hlink"/>
                </a:solidFill>
                <a:hlinkClick r:id="rId2"/>
              </a:rPr>
              <a:t>https://www.bakermckenzie.com/en/insight/publications/2021/06/overview-and-update-of-trade-under-afcfta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MX" u="sng">
                <a:solidFill>
                  <a:schemeClr val="hlink"/>
                </a:solidFill>
                <a:hlinkClick r:id="rId3"/>
              </a:rPr>
              <a:t>https://cris.unu.edu/turning-lemons-lemonade-impact-covid-19-african-continental-free-trade-agreement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MX" u="sng">
                <a:solidFill>
                  <a:schemeClr val="hlink"/>
                </a:solidFill>
                <a:hlinkClick r:id="rId4"/>
              </a:rPr>
              <a:t>https://www.bbc.com/news/business-54878341</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MX"/>
              <a:t>https://www.ifpri.org/blog/making-most-intra-african-trade-insights-2021-africa-agriculture-trade-monitor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fa13187677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fa13187677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a13187677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fa13187677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MX"/>
              <a:t>dentro del continente existen bloques </a:t>
            </a:r>
            <a:r>
              <a:rPr lang="es-MX"/>
              <a:t>económicos</a:t>
            </a:r>
            <a:r>
              <a:rPr lang="es-MX"/>
              <a:t> comerciales, para los países es difícil comerciar entre ellos. Todas las integraciones se integren. </a:t>
            </a:r>
            <a:endParaRPr/>
          </a:p>
          <a:p>
            <a:pPr indent="0" lvl="0" marL="0" rtl="0" algn="l">
              <a:lnSpc>
                <a:spcPct val="100000"/>
              </a:lnSpc>
              <a:spcBef>
                <a:spcPts val="0"/>
              </a:spcBef>
              <a:spcAft>
                <a:spcPts val="0"/>
              </a:spcAft>
              <a:buSzPts val="1100"/>
              <a:buNone/>
            </a:pPr>
            <a:r>
              <a:rPr lang="es-MX"/>
              <a:t>acuerdo paraguas para los bloques que ya existen, se busca que se dé prioridad a este porque es más fácil uniformar las reglas para facilitar el comercio entre todo el continente.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s-MX" u="sng">
                <a:solidFill>
                  <a:schemeClr val="hlink"/>
                </a:solidFill>
                <a:hlinkClick r:id="rId2"/>
              </a:rPr>
              <a:t>https://www.youtube.com/watch?v=Nx1_EnI0D5s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s-MX" sz="1100" u="none" cap="none" strike="noStrike">
                <a:solidFill>
                  <a:srgbClr val="000000"/>
                </a:solidFill>
                <a:latin typeface="Arial"/>
                <a:ea typeface="Arial"/>
                <a:cs typeface="Arial"/>
                <a:sym typeface="Arial"/>
              </a:rPr>
              <a:t>El AfCFTA aspira a establecer la mayor área sin trabas comerciales del mundo desde la fundación de la Organización Mundial del Comercio (OMC) en 1995, con un mercado de más de 1.200 millones de personas -que se prevé aumente hasta 2.500 millones para 2050- y un PIB conjunto de unos 3,4 billones de dólares.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fa13187677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fa13187677_1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MX" sz="1200">
                <a:solidFill>
                  <a:schemeClr val="dk1"/>
                </a:solidFill>
                <a:highlight>
                  <a:srgbClr val="FFFFFF"/>
                </a:highlight>
              </a:rPr>
              <a:t>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s-MX" sz="1200" u="sng">
                <a:solidFill>
                  <a:schemeClr val="hlink"/>
                </a:solidFill>
                <a:highlight>
                  <a:srgbClr val="FFFFFF"/>
                </a:highlight>
                <a:hlinkClick r:id="rId2"/>
              </a:rPr>
              <a:t>http://148.228.56.109/reportelinea/reportelinea.htm</a:t>
            </a:r>
            <a:endParaRPr sz="1200" u="sng">
              <a:solidFill>
                <a:schemeClr val="hlink"/>
              </a:solidFill>
              <a:highlight>
                <a:srgbClr val="FFFFFF"/>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Los promotores del acuerdo lo ven como una gran oportunidad para la integración económica de la totalidad del continente, que hasta ahora se encontraba dividido en </a:t>
            </a:r>
            <a:r>
              <a:rPr b="0" i="0" lang="es-MX" sz="1100" u="sng" cap="none" strike="noStrike">
                <a:solidFill>
                  <a:srgbClr val="000000"/>
                </a:solidFill>
                <a:latin typeface="Arial"/>
                <a:ea typeface="Arial"/>
                <a:cs typeface="Arial"/>
                <a:sym typeface="Arial"/>
                <a:hlinkClick r:id="rId2">
                  <a:extLst>
                    <a:ext uri="{A12FA001-AC4F-418D-AE19-62706E023703}">
                      <ahyp:hlinkClr val="tx"/>
                    </a:ext>
                  </a:extLst>
                </a:hlinkClick>
              </a:rPr>
              <a:t>hasta ocho bloques comerciales con grados muy dispares de eficacia</a:t>
            </a:r>
            <a:r>
              <a:rPr b="0" i="0" lang="es-MX" sz="1100" u="none" cap="none" strike="noStrike">
                <a:solidFill>
                  <a:srgbClr val="000000"/>
                </a:solidFill>
                <a:latin typeface="Arial"/>
                <a:ea typeface="Arial"/>
                <a:cs typeface="Arial"/>
                <a:sym typeface="Arial"/>
              </a:rPr>
              <a:t>. De hecho, hay varios países encapsulados en distintos bloques comerciales, por lo que un tratado a escala continental serviría para </a:t>
            </a:r>
            <a:r>
              <a:rPr b="0" i="0" lang="es-MX" sz="1100" u="sng" cap="none" strike="noStrike">
                <a:solidFill>
                  <a:srgbClr val="000000"/>
                </a:solidFill>
                <a:latin typeface="Arial"/>
                <a:ea typeface="Arial"/>
                <a:cs typeface="Arial"/>
                <a:sym typeface="Arial"/>
                <a:hlinkClick r:id="rId3">
                  <a:extLst>
                    <a:ext uri="{A12FA001-AC4F-418D-AE19-62706E023703}">
                      <ahyp:hlinkClr val="tx"/>
                    </a:ext>
                  </a:extLst>
                </a:hlinkClick>
              </a:rPr>
              <a:t>armonizar las distintas regiones económicas</a:t>
            </a:r>
            <a:r>
              <a:rPr b="0" i="0" lang="es-MX" sz="1100" u="none" cap="none" strike="noStrike">
                <a:solidFill>
                  <a:srgbClr val="000000"/>
                </a:solidFill>
                <a:latin typeface="Arial"/>
                <a:ea typeface="Arial"/>
                <a:cs typeface="Arial"/>
                <a:sym typeface="Arial"/>
              </a:rPr>
              <a:t>, entre las cuales los intercambios comerciales han sido muy modestos. Cabe tener en cuenta que, a pesar de las distintas regiones de libre comercio, </a:t>
            </a:r>
            <a:r>
              <a:rPr b="0" i="0" lang="es-MX" sz="1100" u="sng" cap="none" strike="noStrike">
                <a:solidFill>
                  <a:srgbClr val="000000"/>
                </a:solidFill>
                <a:latin typeface="Arial"/>
                <a:ea typeface="Arial"/>
                <a:cs typeface="Arial"/>
                <a:sym typeface="Arial"/>
                <a:hlinkClick r:id="rId4">
                  <a:extLst>
                    <a:ext uri="{A12FA001-AC4F-418D-AE19-62706E023703}">
                      <ahyp:hlinkClr val="tx"/>
                    </a:ext>
                  </a:extLst>
                </a:hlinkClick>
              </a:rPr>
              <a:t>la cuota de comercio internacional intraafricano no llega a un quinto del total frente el 69% de la Unión Europea</a:t>
            </a:r>
            <a:r>
              <a:rPr b="0" i="0" lang="es-MX" sz="1100" u="none" cap="none" strike="noStrike">
                <a:solidFill>
                  <a:srgbClr val="000000"/>
                </a:solidFill>
                <a:latin typeface="Arial"/>
                <a:ea typeface="Arial"/>
                <a:cs typeface="Arial"/>
                <a:sym typeface="Arial"/>
              </a:rPr>
              <a:t>. Las razones del bajo desempeño del comercio intraafricano han tenido que ver, en mayor o menor medida, con </a:t>
            </a:r>
            <a:r>
              <a:rPr b="0" i="0" lang="es-MX" sz="1100" u="sng" cap="none" strike="noStrike">
                <a:solidFill>
                  <a:srgbClr val="000000"/>
                </a:solidFill>
                <a:latin typeface="Arial"/>
                <a:ea typeface="Arial"/>
                <a:cs typeface="Arial"/>
                <a:sym typeface="Arial"/>
                <a:hlinkClick r:id="rId5">
                  <a:extLst>
                    <a:ext uri="{A12FA001-AC4F-418D-AE19-62706E023703}">
                      <ahyp:hlinkClr val="tx"/>
                    </a:ext>
                  </a:extLst>
                </a:hlinkClick>
              </a:rPr>
              <a:t>el bajo rendimiento de sus economías</a:t>
            </a:r>
            <a:r>
              <a:rPr b="0" i="0" lang="es-MX" sz="1100" u="none" cap="none" strike="noStrike">
                <a:solidFill>
                  <a:srgbClr val="000000"/>
                </a:solidFill>
                <a:latin typeface="Arial"/>
                <a:ea typeface="Arial"/>
                <a:cs typeface="Arial"/>
                <a:sym typeface="Arial"/>
              </a:rPr>
              <a:t>, las </a:t>
            </a:r>
            <a:r>
              <a:rPr b="0" i="0" lang="es-MX" sz="1100" u="sng" cap="none" strike="noStrike">
                <a:solidFill>
                  <a:srgbClr val="000000"/>
                </a:solidFill>
                <a:latin typeface="Arial"/>
                <a:ea typeface="Arial"/>
                <a:cs typeface="Arial"/>
                <a:sym typeface="Arial"/>
                <a:hlinkClick r:id="rId6">
                  <a:extLst>
                    <a:ext uri="{A12FA001-AC4F-418D-AE19-62706E023703}">
                      <ahyp:hlinkClr val="tx"/>
                    </a:ext>
                  </a:extLst>
                </a:hlinkClick>
              </a:rPr>
              <a:t>carencias de infraestructuras y servicios</a:t>
            </a:r>
            <a:r>
              <a:rPr b="0" i="0" lang="es-MX" sz="1100" u="none" cap="none" strike="noStrike">
                <a:solidFill>
                  <a:srgbClr val="000000"/>
                </a:solidFill>
                <a:latin typeface="Arial"/>
                <a:ea typeface="Arial"/>
                <a:cs typeface="Arial"/>
                <a:sym typeface="Arial"/>
              </a:rPr>
              <a:t>, las rivalidades políticas —</a:t>
            </a:r>
            <a:r>
              <a:rPr b="0" i="0" lang="es-MX" sz="1100" u="sng" cap="none" strike="noStrike">
                <a:solidFill>
                  <a:srgbClr val="000000"/>
                </a:solidFill>
                <a:latin typeface="Arial"/>
                <a:ea typeface="Arial"/>
                <a:cs typeface="Arial"/>
                <a:sym typeface="Arial"/>
                <a:hlinkClick r:id="rId7">
                  <a:extLst>
                    <a:ext uri="{A12FA001-AC4F-418D-AE19-62706E023703}">
                      <ahyp:hlinkClr val="tx"/>
                    </a:ext>
                  </a:extLst>
                </a:hlinkClick>
              </a:rPr>
              <a:t>como en el caso del Magreb</a:t>
            </a:r>
            <a:r>
              <a:rPr b="0" i="0" lang="es-MX" sz="1100" u="none" cap="none" strike="noStrike">
                <a:solidFill>
                  <a:srgbClr val="000000"/>
                </a:solidFill>
                <a:latin typeface="Arial"/>
                <a:ea typeface="Arial"/>
                <a:cs typeface="Arial"/>
                <a:sym typeface="Arial"/>
              </a:rPr>
              <a:t>—, la existencia de aranceles elevados y otras </a:t>
            </a:r>
            <a:r>
              <a:rPr b="0" i="0" lang="es-MX" sz="1100" u="sng" cap="none" strike="noStrike">
                <a:solidFill>
                  <a:srgbClr val="000000"/>
                </a:solidFill>
                <a:latin typeface="Arial"/>
                <a:ea typeface="Arial"/>
                <a:cs typeface="Arial"/>
                <a:sym typeface="Arial"/>
                <a:hlinkClick r:id="rId8">
                  <a:extLst>
                    <a:ext uri="{A12FA001-AC4F-418D-AE19-62706E023703}">
                      <ahyp:hlinkClr val="tx"/>
                    </a:ext>
                  </a:extLst>
                </a:hlinkClick>
              </a:rPr>
              <a:t>barreras técnicas al comercio</a:t>
            </a:r>
            <a:r>
              <a:rPr b="0" i="0" lang="es-MX" sz="1100" u="none" cap="none" strike="noStrike">
                <a:solidFill>
                  <a:srgbClr val="000000"/>
                </a:solidFill>
                <a:latin typeface="Arial"/>
                <a:ea typeface="Arial"/>
                <a:cs typeface="Arial"/>
                <a:sym typeface="Arial"/>
              </a:rPr>
              <a:t>. Se espera que la implementación del AfCFTA contribuya a paliar decisivamente esos lastres y que la cifra de comercio entre naciones africanas </a:t>
            </a:r>
            <a:r>
              <a:rPr b="0" i="0" lang="es-MX" sz="1100" u="sng" cap="none" strike="noStrike">
                <a:solidFill>
                  <a:srgbClr val="000000"/>
                </a:solidFill>
                <a:latin typeface="Arial"/>
                <a:ea typeface="Arial"/>
                <a:cs typeface="Arial"/>
                <a:sym typeface="Arial"/>
                <a:hlinkClick r:id="rId9">
                  <a:extLst>
                    <a:ext uri="{A12FA001-AC4F-418D-AE19-62706E023703}">
                      <ahyp:hlinkClr val="tx"/>
                    </a:ext>
                  </a:extLst>
                </a:hlinkClick>
              </a:rPr>
              <a:t>avance hasta el 50% en dos décadas</a:t>
            </a:r>
            <a:r>
              <a:rPr b="0" i="0" lang="es-MX" sz="1100" u="none" cap="none" strike="noStrike">
                <a:solidFill>
                  <a:srgbClr val="000000"/>
                </a:solidFill>
                <a:latin typeface="Arial"/>
                <a:ea typeface="Arial"/>
                <a:cs typeface="Arial"/>
                <a:sym typeface="Arial"/>
              </a:rPr>
              <a:t>.</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Acuerdo tripartits firmado en 2015 e integra a han firmado en representación de las tres organizaciones reunidas (Comunidad de Desarrollo de África Austral (SADC), el Mercado Común de África Oriental y Austral (COMESA) y la Comunidad de África Oriental (CAO)).</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Asimismo, el AfCFTA está llamado a </a:t>
            </a:r>
            <a:r>
              <a:rPr b="0" i="0" lang="es-MX" sz="1100" u="sng" cap="none" strike="noStrike">
                <a:solidFill>
                  <a:srgbClr val="000000"/>
                </a:solidFill>
                <a:latin typeface="Arial"/>
                <a:ea typeface="Arial"/>
                <a:cs typeface="Arial"/>
                <a:sym typeface="Arial"/>
                <a:hlinkClick r:id="rId10">
                  <a:extLst>
                    <a:ext uri="{A12FA001-AC4F-418D-AE19-62706E023703}">
                      <ahyp:hlinkClr val="tx"/>
                    </a:ext>
                  </a:extLst>
                </a:hlinkClick>
              </a:rPr>
              <a:t>contribuir a la diversificación de las exportaciones en el continente</a:t>
            </a:r>
            <a:r>
              <a:rPr b="0" i="0" lang="es-MX" sz="1100" u="none" cap="none" strike="noStrike">
                <a:solidFill>
                  <a:srgbClr val="000000"/>
                </a:solidFill>
                <a:latin typeface="Arial"/>
                <a:ea typeface="Arial"/>
                <a:cs typeface="Arial"/>
                <a:sym typeface="Arial"/>
              </a:rPr>
              <a:t>, que hasta ahora han dependido principalmente de las materias primas: minerales e hidrocarburos hacia el exterior y productos agrarios dentro de África. Con ello, además, se reduciría la vulnerabilidad ante los vaivenes de los mercados internacionales de las materias primas y se fomentaría, en contrapartida, </a:t>
            </a:r>
            <a:r>
              <a:rPr b="0" i="0" lang="es-MX" sz="1100" u="sng" cap="none" strike="noStrike">
                <a:solidFill>
                  <a:srgbClr val="000000"/>
                </a:solidFill>
                <a:latin typeface="Arial"/>
                <a:ea typeface="Arial"/>
                <a:cs typeface="Arial"/>
                <a:sym typeface="Arial"/>
                <a:hlinkClick r:id="rId11">
                  <a:extLst>
                    <a:ext uri="{A12FA001-AC4F-418D-AE19-62706E023703}">
                      <ahyp:hlinkClr val="tx"/>
                    </a:ext>
                  </a:extLst>
                </a:hlinkClick>
              </a:rPr>
              <a:t>la actividad industrial</a:t>
            </a:r>
            <a:r>
              <a:rPr b="0" i="0" lang="es-MX" sz="1100" u="none" cap="none" strike="noStrike">
                <a:solidFill>
                  <a:srgbClr val="000000"/>
                </a:solidFill>
                <a:latin typeface="Arial"/>
                <a:ea typeface="Arial"/>
                <a:cs typeface="Arial"/>
                <a:sym typeface="Arial"/>
              </a:rPr>
              <a:t> —más intensiva en mano de obra— y las exportaciones derivadas de esta. A largo plazo, las expectativas positivas auguran que el tratado de libre comercio facilitará la transferencia de conocimiento y tecnología, </a:t>
            </a:r>
            <a:r>
              <a:rPr b="0" i="0" lang="es-MX" sz="1100" u="sng" cap="none" strike="noStrike">
                <a:solidFill>
                  <a:srgbClr val="000000"/>
                </a:solidFill>
                <a:latin typeface="Arial"/>
                <a:ea typeface="Arial"/>
                <a:cs typeface="Arial"/>
                <a:sym typeface="Arial"/>
                <a:hlinkClick r:id="rId12">
                  <a:extLst>
                    <a:ext uri="{A12FA001-AC4F-418D-AE19-62706E023703}">
                      <ahyp:hlinkClr val="tx"/>
                    </a:ext>
                  </a:extLst>
                </a:hlinkClick>
              </a:rPr>
              <a:t>fomentará la competitividad</a:t>
            </a:r>
            <a:r>
              <a:rPr b="0" i="0" lang="es-MX" sz="1100" u="none" cap="none" strike="noStrike">
                <a:solidFill>
                  <a:srgbClr val="000000"/>
                </a:solidFill>
                <a:latin typeface="Arial"/>
                <a:ea typeface="Arial"/>
                <a:cs typeface="Arial"/>
                <a:sym typeface="Arial"/>
              </a:rPr>
              <a:t> y mejorará el clima de negocios en las naciones africanas atrayendo inversiones foráneas, dinamizando la actividad económica y creando puestos de trabajo para una población joven en auge. Junto a ello, el tratado podría propiciar la regulación por las vías del comercio oficial de </a:t>
            </a:r>
            <a:r>
              <a:rPr b="0" i="0" lang="es-MX" sz="1100" u="sng" cap="none" strike="noStrike">
                <a:solidFill>
                  <a:srgbClr val="000000"/>
                </a:solidFill>
                <a:latin typeface="Arial"/>
                <a:ea typeface="Arial"/>
                <a:cs typeface="Arial"/>
                <a:sym typeface="Arial"/>
                <a:hlinkClick r:id="rId13">
                  <a:extLst>
                    <a:ext uri="{A12FA001-AC4F-418D-AE19-62706E023703}">
                      <ahyp:hlinkClr val="tx"/>
                    </a:ext>
                  </a:extLst>
                </a:hlinkClick>
              </a:rPr>
              <a:t>parte de la gran actividad de contrabando de productos</a:t>
            </a:r>
            <a:r>
              <a:rPr b="0" i="0" lang="es-MX" sz="1100" u="none" cap="none" strike="noStrike">
                <a:solidFill>
                  <a:srgbClr val="000000"/>
                </a:solidFill>
                <a:latin typeface="Arial"/>
                <a:ea typeface="Arial"/>
                <a:cs typeface="Arial"/>
                <a:sym typeface="Arial"/>
              </a:rPr>
              <a:t> con aranceles elevados.</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Entre otras medidas, el acuerdo se complementa también con la movilidad de personas a través del </a:t>
            </a:r>
            <a:r>
              <a:rPr b="0" i="1" lang="es-MX" sz="1100" u="none" cap="none" strike="noStrike">
                <a:solidFill>
                  <a:srgbClr val="000000"/>
                </a:solidFill>
                <a:latin typeface="Arial"/>
                <a:ea typeface="Arial"/>
                <a:cs typeface="Arial"/>
                <a:sym typeface="Arial"/>
              </a:rPr>
              <a:t>Protocol of Free Movement</a:t>
            </a:r>
            <a:r>
              <a:rPr b="0" i="0" lang="es-MX" sz="1100" u="none" cap="none" strike="noStrike">
                <a:solidFill>
                  <a:srgbClr val="000000"/>
                </a:solidFill>
                <a:latin typeface="Arial"/>
                <a:ea typeface="Arial"/>
                <a:cs typeface="Arial"/>
                <a:sym typeface="Arial"/>
              </a:rPr>
              <a:t>, firmado ya por 27 países, y que podría entrar en vigor a finales de 2020. Este protocolo garantizará el derecho de residencia y establecimiento de ciudadanos de otro estado firmante.  E un acuerdo complementario al AfCFTA , no es vinculante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MX"/>
              <a:t>Iniciativa de integración más ambiciosa del continente africano</a:t>
            </a:r>
            <a:endParaRPr/>
          </a:p>
          <a:p>
            <a:pPr indent="0" lvl="0" marL="0" rtl="0" algn="l">
              <a:lnSpc>
                <a:spcPct val="100000"/>
              </a:lnSpc>
              <a:spcBef>
                <a:spcPts val="0"/>
              </a:spcBef>
              <a:spcAft>
                <a:spcPts val="0"/>
              </a:spcAft>
              <a:buSzPts val="1100"/>
              <a:buNone/>
            </a:pPr>
            <a:r>
              <a:rPr lang="es-MX"/>
              <a:t>Busca aumentar el comercio intraafricano de un nivel actual de alrededor del 16% a un 31%</a:t>
            </a:r>
            <a:endParaRPr/>
          </a:p>
          <a:p>
            <a:pPr indent="0" lvl="0" marL="0" rtl="0" algn="l">
              <a:lnSpc>
                <a:spcPct val="100000"/>
              </a:lnSpc>
              <a:spcBef>
                <a:spcPts val="0"/>
              </a:spcBef>
              <a:spcAft>
                <a:spcPts val="0"/>
              </a:spcAft>
              <a:buSzPts val="1100"/>
              <a:buNone/>
            </a:pPr>
            <a:r>
              <a:rPr lang="es-MX"/>
              <a:t>Lograr que hasta el 90% de los productos tengan un arancel cero en todo el continente</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b="0" i="0" lang="es-MX" sz="1100" u="none" cap="none" strike="noStrike">
                <a:solidFill>
                  <a:srgbClr val="000000"/>
                </a:solidFill>
                <a:latin typeface="Arial"/>
                <a:ea typeface="Arial"/>
                <a:cs typeface="Arial"/>
                <a:sym typeface="Arial"/>
              </a:rPr>
              <a:t>Los acuerdos regionales ya existentes han propiciado que el </a:t>
            </a:r>
            <a:r>
              <a:rPr b="0" i="0" lang="es-MX" sz="1100" u="sng" cap="none" strike="noStrike">
                <a:solidFill>
                  <a:srgbClr val="000000"/>
                </a:solidFill>
                <a:latin typeface="Arial"/>
                <a:ea typeface="Arial"/>
                <a:cs typeface="Arial"/>
                <a:sym typeface="Arial"/>
                <a:hlinkClick r:id="rId2">
                  <a:extLst>
                    <a:ext uri="{A12FA001-AC4F-418D-AE19-62706E023703}">
                      <ahyp:hlinkClr val="tx"/>
                    </a:ext>
                  </a:extLst>
                </a:hlinkClick>
              </a:rPr>
              <a:t>arancel medio en el continente se sitúe en el 6,1%</a:t>
            </a:r>
            <a:r>
              <a:rPr b="0" i="0" lang="es-MX" sz="1100" u="none" cap="none" strike="noStrike">
                <a:solidFill>
                  <a:srgbClr val="000000"/>
                </a:solidFill>
                <a:latin typeface="Arial"/>
                <a:ea typeface="Arial"/>
                <a:cs typeface="Arial"/>
                <a:sym typeface="Arial"/>
              </a:rPr>
              <a:t>, una cifra que, a pesar de ser baja, suele implicar la protección de las actividades más estratégicas para los Estados, típicamente las del sector primario. Al comprometerse los Estados a liberalizar el 90% de los productos, el acuerdo alcanzado hasta ahora no garantiza una mitigación sustancial de las prácticas proteccionistas actuales, puesto que los Gobiernos </a:t>
            </a:r>
            <a:r>
              <a:rPr b="0" i="0" lang="es-MX" sz="1100" u="sng" cap="none" strike="noStrike">
                <a:solidFill>
                  <a:srgbClr val="000000"/>
                </a:solidFill>
                <a:latin typeface="Arial"/>
                <a:ea typeface="Arial"/>
                <a:cs typeface="Arial"/>
                <a:sym typeface="Arial"/>
                <a:hlinkClick r:id="rId3">
                  <a:extLst>
                    <a:ext uri="{A12FA001-AC4F-418D-AE19-62706E023703}">
                      <ahyp:hlinkClr val="tx"/>
                    </a:ext>
                  </a:extLst>
                </a:hlinkClick>
              </a:rPr>
              <a:t>podrán seguir imponiendo aranceles al 10% restante</a:t>
            </a:r>
            <a:r>
              <a:rPr b="0" i="0" lang="es-MX" sz="1100" u="none" cap="none" strike="noStrike">
                <a:solidFill>
                  <a:srgbClr val="000000"/>
                </a:solidFill>
                <a:latin typeface="Arial"/>
                <a:ea typeface="Arial"/>
                <a:cs typeface="Arial"/>
                <a:sym typeface="Arial"/>
              </a:rPr>
              <a: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s-MX"/>
              <a:t>Protocolo sobre comercio de Bs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Eliminación de aranceles y restricciones cuantitativas sobre importaciones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Las importaciones serán tratadas no menos favorablemente que los productos domésticos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Eliminación de barreras no arancelarias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Cooperación de las autoridades aduaneras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Facilitación del comercio y tránsito</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Protección de las industrias noveles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Cooperación sobre normas y reglamentos de productos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Asistencia técnica, capacitación y cooperación</a:t>
            </a:r>
            <a:endParaRPr/>
          </a:p>
          <a:p>
            <a:pPr indent="-228600" lvl="0" marL="457200" rtl="0" algn="l">
              <a:lnSpc>
                <a:spcPct val="100000"/>
              </a:lnSpc>
              <a:spcBef>
                <a:spcPts val="0"/>
              </a:spcBef>
              <a:spcAft>
                <a:spcPts val="0"/>
              </a:spcAft>
              <a:buSzPts val="1100"/>
              <a:buNone/>
            </a:pPr>
            <a:r>
              <a:t/>
            </a:r>
            <a:endParaRPr b="1"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1" i="0" lang="es-MX" sz="1100" u="none" cap="none" strike="noStrike">
                <a:solidFill>
                  <a:srgbClr val="000000"/>
                </a:solidFill>
                <a:latin typeface="Arial"/>
                <a:ea typeface="Arial"/>
                <a:cs typeface="Arial"/>
                <a:sym typeface="Arial"/>
              </a:rPr>
              <a:t>Protocolo sobre comercio de servicios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Reconocimiento mutuo de normas, licencias y certificados de proveedores de servicios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Liberalización progresiva del sector</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Los proveedores de servicios serán tratados no menos favorablemente que los nacionales en las actividades liberalizadas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Provisión para excepciones generales y de seguridad</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FASE 2</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Derechos de propiedad intelectual</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Inversiones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Políticas de competencia</a:t>
            </a:r>
            <a:endParaRPr/>
          </a:p>
          <a:p>
            <a:pPr indent="-298450" lvl="0" marL="457200" rtl="0" algn="l">
              <a:lnSpc>
                <a:spcPct val="100000"/>
              </a:lnSpc>
              <a:spcBef>
                <a:spcPts val="0"/>
              </a:spcBef>
              <a:spcAft>
                <a:spcPts val="0"/>
              </a:spcAft>
              <a:buSzPts val="1100"/>
              <a:buChar char="●"/>
            </a:pPr>
            <a:br>
              <a:rPr b="0" i="0" lang="es-MX"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Moussa Faki Mahamat, </a:t>
            </a:r>
            <a:r>
              <a:rPr b="1" i="0" lang="es-MX" sz="1100" u="none" cap="none" strike="noStrike">
                <a:solidFill>
                  <a:srgbClr val="000000"/>
                </a:solidFill>
                <a:latin typeface="Arial"/>
                <a:ea typeface="Arial"/>
                <a:cs typeface="Arial"/>
                <a:sym typeface="Arial"/>
              </a:rPr>
              <a:t>Chairperson</a:t>
            </a:r>
            <a:r>
              <a:rPr b="0" i="0" lang="es-MX" sz="1100" u="none" cap="none" strike="noStrike">
                <a:solidFill>
                  <a:srgbClr val="000000"/>
                </a:solidFill>
                <a:latin typeface="Arial"/>
                <a:ea typeface="Arial"/>
                <a:cs typeface="Arial"/>
                <a:sym typeface="Arial"/>
              </a:rPr>
              <a:t> of the African Union Commission (AUC) Delivered at the Handover Ceremony of the </a:t>
            </a:r>
            <a:r>
              <a:rPr b="1" i="0" lang="es-MX" sz="1100" u="none" cap="none" strike="noStrike">
                <a:solidFill>
                  <a:srgbClr val="000000"/>
                </a:solidFill>
                <a:latin typeface="Arial"/>
                <a:ea typeface="Arial"/>
                <a:cs typeface="Arial"/>
                <a:sym typeface="Arial"/>
              </a:rPr>
              <a:t>AfCFTA</a:t>
            </a:r>
            <a:r>
              <a:rPr b="0" i="0" lang="es-MX" sz="1100" u="none" cap="none" strike="noStrike">
                <a:solidFill>
                  <a:srgbClr val="000000"/>
                </a:solidFill>
                <a:latin typeface="Arial"/>
                <a:ea typeface="Arial"/>
                <a:cs typeface="Arial"/>
                <a:sym typeface="Arial"/>
              </a:rPr>
              <a:t> Buildings to African ...</a:t>
            </a:r>
            <a:endParaRPr/>
          </a:p>
          <a:p>
            <a:pPr indent="-298450" lvl="0" marL="457200" rtl="0" algn="l">
              <a:lnSpc>
                <a:spcPct val="100000"/>
              </a:lnSpc>
              <a:spcBef>
                <a:spcPts val="0"/>
              </a:spcBef>
              <a:spcAft>
                <a:spcPts val="0"/>
              </a:spcAft>
              <a:buSzPts val="1100"/>
              <a:buChar char="●"/>
            </a:pPr>
            <a:br>
              <a:rPr b="0" i="0" lang="es-MX" sz="1100" u="none" cap="none" strike="noStrike">
                <a:solidFill>
                  <a:srgbClr val="000000"/>
                </a:solidFill>
                <a:latin typeface="Arial"/>
                <a:ea typeface="Arial"/>
                <a:cs typeface="Arial"/>
                <a:sym typeface="Arial"/>
              </a:rPr>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Eritrea explicó el martes por qué no se ha inscrito en la Zona de Libre Comercio Continental Africana, AfCFTA. La nación del Cuerno de África sigue siendo el único país que aún no ha firmado el acuerdo y mucho menos ha depositado los instrumentos de ratificación a partir de julio de 2020.</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Según el ministro de Información, la postura del país está arraigada en el gobierno de Eritrea, GOE la postura histórica del en la defensa de la integración regional sobre esas aspiraciones continentales.</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“En términos del discurso académico sobre ACFTA , la postura de Eritrea desde hace mucho tiempo es muy clara. Expresada por primera vez en la Cumbre de la OUA de 1994 , la posición pragmática del GOE trasciende los tópicos abstractos para centrarse en resultados incrementales / alcanzables; es decir, nutrir primero los bloques de construcción o REC ”, publicó Yemane Meskel en Twitter.</a:t>
            </a:r>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En octubre de 2019, Eritrea </a:t>
            </a:r>
            <a:r>
              <a:rPr b="0" i="0" lang="es-MX" sz="1100" u="sng" cap="none" strike="noStrike">
                <a:solidFill>
                  <a:srgbClr val="000000"/>
                </a:solidFill>
                <a:latin typeface="Arial"/>
                <a:ea typeface="Arial"/>
                <a:cs typeface="Arial"/>
                <a:sym typeface="Arial"/>
                <a:hlinkClick r:id="rId2">
                  <a:extLst>
                    <a:ext uri="{A12FA001-AC4F-418D-AE19-62706E023703}">
                      <ahyp:hlinkClr val="tx"/>
                    </a:ext>
                  </a:extLst>
                </a:hlinkClick>
              </a:rPr>
              <a:t>no se</a:t>
            </a:r>
            <a:r>
              <a:rPr b="0" i="0" lang="es-MX" sz="1100" u="none" cap="none" strike="noStrike">
                <a:solidFill>
                  <a:srgbClr val="000000"/>
                </a:solidFill>
                <a:latin typeface="Arial"/>
                <a:ea typeface="Arial"/>
                <a:cs typeface="Arial"/>
                <a:sym typeface="Arial"/>
              </a:rPr>
              <a:t> había </a:t>
            </a:r>
            <a:r>
              <a:rPr b="0" i="0" lang="es-MX" sz="1100" u="sng" cap="none" strike="noStrike">
                <a:solidFill>
                  <a:srgbClr val="000000"/>
                </a:solidFill>
                <a:latin typeface="Arial"/>
                <a:ea typeface="Arial"/>
                <a:cs typeface="Arial"/>
                <a:sym typeface="Arial"/>
                <a:hlinkClick r:id="rId3">
                  <a:extLst>
                    <a:ext uri="{A12FA001-AC4F-418D-AE19-62706E023703}">
                      <ahyp:hlinkClr val="tx"/>
                    </a:ext>
                  </a:extLst>
                </a:hlinkClick>
              </a:rPr>
              <a:t>adherido al AfCFTA</a:t>
            </a:r>
            <a:r>
              <a:rPr b="0" i="0" lang="es-MX" sz="1100" u="none" cap="none" strike="noStrike">
                <a:solidFill>
                  <a:srgbClr val="000000"/>
                </a:solidFill>
                <a:latin typeface="Arial"/>
                <a:ea typeface="Arial"/>
                <a:cs typeface="Arial"/>
                <a:sym typeface="Arial"/>
              </a:rPr>
              <a:t> , el acuerdo alcanzó su vencimiento el 30 de mayo de 2019 después de recibir el número requerido de 22 signatarios.</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s-MX" sz="1100" u="none" cap="none" strike="noStrike">
                <a:solidFill>
                  <a:srgbClr val="000000"/>
                </a:solidFill>
                <a:latin typeface="Arial"/>
                <a:ea typeface="Arial"/>
                <a:cs typeface="Arial"/>
                <a:sym typeface="Arial"/>
              </a:rPr>
              <a:t>https://translate.google.com/translate?sl=en&amp;tl=es&amp;u=https://www.africanews.com/2020/07/29/eritrea-defends-decision-to-sit-out-africa-free-trade-pact-for-now/</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MX"/>
              <a:t>https://au.int/en/agenda2063/overview</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s-MX"/>
              <a:t>https://www.icex.es/icex/es/Navegacion-zona-contacto/revista-el-exportador/observatorio2/REP2019837326.html</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s-MX"/>
              <a:t>Tres cuartas partes de las exportaciones intraafricanas se concentran </a:t>
            </a:r>
            <a:endParaRPr/>
          </a:p>
          <a:p>
            <a:pPr indent="-298450" lvl="0" marL="457200" rtl="0" algn="l">
              <a:lnSpc>
                <a:spcPct val="100000"/>
              </a:lnSpc>
              <a:spcBef>
                <a:spcPts val="0"/>
              </a:spcBef>
              <a:spcAft>
                <a:spcPts val="0"/>
              </a:spcAft>
              <a:buSzPts val="1100"/>
              <a:buChar char="●"/>
            </a:pPr>
            <a:r>
              <a:rPr lang="es-MX"/>
              <a:t>en solo 13 países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s-MX"/>
              <a:t> Sudáfrica representa el 45% de esa participación y lidera tres de los cinco sectores principales</a:t>
            </a:r>
            <a:endParaRPr/>
          </a:p>
          <a:p>
            <a:pPr indent="-298450" lvl="0" marL="457200" rtl="0" algn="l">
              <a:lnSpc>
                <a:spcPct val="100000"/>
              </a:lnSpc>
              <a:spcBef>
                <a:spcPts val="0"/>
              </a:spcBef>
              <a:spcAft>
                <a:spcPts val="0"/>
              </a:spcAft>
              <a:buSzPts val="1100"/>
              <a:buChar char="●"/>
            </a:pPr>
            <a:r>
              <a:rPr lang="es-MX"/>
              <a:t>de las ventas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25"/>
          <p:cNvGrpSpPr/>
          <p:nvPr/>
        </p:nvGrpSpPr>
        <p:grpSpPr>
          <a:xfrm>
            <a:off x="830392" y="1191256"/>
            <a:ext cx="745763" cy="45826"/>
            <a:chOff x="4580561" y="2589004"/>
            <a:chExt cx="1064464" cy="25200"/>
          </a:xfrm>
        </p:grpSpPr>
        <p:sp>
          <p:nvSpPr>
            <p:cNvPr id="12" name="Google Shape;12;p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25"/>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5" name="Google Shape;15;p25"/>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2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 name="Shape 65"/>
        <p:cNvGrpSpPr/>
        <p:nvPr/>
      </p:nvGrpSpPr>
      <p:grpSpPr>
        <a:xfrm>
          <a:off x="0" y="0"/>
          <a:ext cx="0" cy="0"/>
          <a:chOff x="0" y="0"/>
          <a:chExt cx="0" cy="0"/>
        </a:xfrm>
      </p:grpSpPr>
      <p:sp>
        <p:nvSpPr>
          <p:cNvPr id="66" name="Google Shape;66;p3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7" name="Google Shape;67;p34"/>
          <p:cNvGrpSpPr/>
          <p:nvPr/>
        </p:nvGrpSpPr>
        <p:grpSpPr>
          <a:xfrm>
            <a:off x="830392" y="1191256"/>
            <a:ext cx="745763" cy="45826"/>
            <a:chOff x="4580561" y="2589004"/>
            <a:chExt cx="1064464" cy="25200"/>
          </a:xfrm>
        </p:grpSpPr>
        <p:sp>
          <p:nvSpPr>
            <p:cNvPr id="68" name="Google Shape;68;p3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 name="Google Shape;70;p34"/>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71" name="Google Shape;71;p34"/>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72" name="Google Shape;72;p3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3" name="Shape 73"/>
        <p:cNvGrpSpPr/>
        <p:nvPr/>
      </p:nvGrpSpPr>
      <p:grpSpPr>
        <a:xfrm>
          <a:off x="0" y="0"/>
          <a:ext cx="0" cy="0"/>
          <a:chOff x="0" y="0"/>
          <a:chExt cx="0" cy="0"/>
        </a:xfrm>
      </p:grpSpPr>
      <p:sp>
        <p:nvSpPr>
          <p:cNvPr id="74" name="Google Shape;74;p35"/>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 name="Google Shape;75;p35"/>
          <p:cNvGrpSpPr/>
          <p:nvPr/>
        </p:nvGrpSpPr>
        <p:grpSpPr>
          <a:xfrm>
            <a:off x="830392" y="1191256"/>
            <a:ext cx="745763" cy="45826"/>
            <a:chOff x="4580561" y="2589004"/>
            <a:chExt cx="1064464" cy="25200"/>
          </a:xfrm>
        </p:grpSpPr>
        <p:sp>
          <p:nvSpPr>
            <p:cNvPr id="76" name="Google Shape;76;p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 name="Google Shape;78;p35"/>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79" name="Google Shape;79;p35"/>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80" name="Google Shape;80;p35"/>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81" name="Google Shape;81;p3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2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 name="Google Shape;19;p26"/>
          <p:cNvGrpSpPr/>
          <p:nvPr/>
        </p:nvGrpSpPr>
        <p:grpSpPr>
          <a:xfrm>
            <a:off x="830392" y="1191256"/>
            <a:ext cx="745763" cy="45826"/>
            <a:chOff x="4580561" y="2589004"/>
            <a:chExt cx="1064464" cy="25200"/>
          </a:xfrm>
        </p:grpSpPr>
        <p:sp>
          <p:nvSpPr>
            <p:cNvPr id="20" name="Google Shape;20;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 name="Google Shape;22;p26"/>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3" name="Google Shape;23;p26"/>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4" name="Google Shape;24;p2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5" name="Shape 25"/>
        <p:cNvGrpSpPr/>
        <p:nvPr/>
      </p:nvGrpSpPr>
      <p:grpSpPr>
        <a:xfrm>
          <a:off x="0" y="0"/>
          <a:ext cx="0" cy="0"/>
          <a:chOff x="0" y="0"/>
          <a:chExt cx="0" cy="0"/>
        </a:xfrm>
      </p:grpSpPr>
      <p:grpSp>
        <p:nvGrpSpPr>
          <p:cNvPr id="26" name="Google Shape;26;p27"/>
          <p:cNvGrpSpPr/>
          <p:nvPr/>
        </p:nvGrpSpPr>
        <p:grpSpPr>
          <a:xfrm>
            <a:off x="830392" y="4169130"/>
            <a:ext cx="745763" cy="45826"/>
            <a:chOff x="4580561" y="2589004"/>
            <a:chExt cx="1064464" cy="25200"/>
          </a:xfrm>
        </p:grpSpPr>
        <p:sp>
          <p:nvSpPr>
            <p:cNvPr id="27" name="Google Shape;27;p2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 name="Google Shape;29;p27"/>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0" name="Google Shape;30;p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1" name="Shape 31"/>
        <p:cNvGrpSpPr/>
        <p:nvPr/>
      </p:nvGrpSpPr>
      <p:grpSpPr>
        <a:xfrm>
          <a:off x="0" y="0"/>
          <a:ext cx="0" cy="0"/>
          <a:chOff x="0" y="0"/>
          <a:chExt cx="0" cy="0"/>
        </a:xfrm>
      </p:grpSpPr>
      <p:grpSp>
        <p:nvGrpSpPr>
          <p:cNvPr id="32" name="Google Shape;32;p28"/>
          <p:cNvGrpSpPr/>
          <p:nvPr/>
        </p:nvGrpSpPr>
        <p:grpSpPr>
          <a:xfrm>
            <a:off x="830392" y="1191256"/>
            <a:ext cx="745763" cy="45826"/>
            <a:chOff x="4580561" y="2589004"/>
            <a:chExt cx="1064464" cy="25200"/>
          </a:xfrm>
        </p:grpSpPr>
        <p:sp>
          <p:nvSpPr>
            <p:cNvPr id="33" name="Google Shape;33;p2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 name="Google Shape;35;p28"/>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6" name="Google Shape;36;p2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37" name="Shape 37"/>
        <p:cNvGrpSpPr/>
        <p:nvPr/>
      </p:nvGrpSpPr>
      <p:grpSpPr>
        <a:xfrm>
          <a:off x="0" y="0"/>
          <a:ext cx="0" cy="0"/>
          <a:chOff x="0" y="0"/>
          <a:chExt cx="0" cy="0"/>
        </a:xfrm>
      </p:grpSpPr>
      <p:grpSp>
        <p:nvGrpSpPr>
          <p:cNvPr id="38" name="Google Shape;38;p30"/>
          <p:cNvGrpSpPr/>
          <p:nvPr/>
        </p:nvGrpSpPr>
        <p:grpSpPr>
          <a:xfrm>
            <a:off x="830392" y="4169130"/>
            <a:ext cx="745763" cy="45826"/>
            <a:chOff x="4580561" y="2589004"/>
            <a:chExt cx="1064464" cy="25200"/>
          </a:xfrm>
        </p:grpSpPr>
        <p:sp>
          <p:nvSpPr>
            <p:cNvPr id="39" name="Google Shape;39;p3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 name="Google Shape;41;p30"/>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42" name="Google Shape;42;p30"/>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43" name="Google Shape;43;p3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2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31"/>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300"/>
              <a:buNone/>
              <a:defRPr/>
            </a:lvl1pPr>
          </a:lstStyle>
          <a:p/>
        </p:txBody>
      </p:sp>
      <p:sp>
        <p:nvSpPr>
          <p:cNvPr id="48" name="Google Shape;48;p3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 name="Shape 49"/>
        <p:cNvGrpSpPr/>
        <p:nvPr/>
      </p:nvGrpSpPr>
      <p:grpSpPr>
        <a:xfrm>
          <a:off x="0" y="0"/>
          <a:ext cx="0" cy="0"/>
          <a:chOff x="0" y="0"/>
          <a:chExt cx="0" cy="0"/>
        </a:xfrm>
      </p:grpSpPr>
      <p:sp>
        <p:nvSpPr>
          <p:cNvPr id="50" name="Google Shape;50;p3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 name="Google Shape;51;p32"/>
          <p:cNvGrpSpPr/>
          <p:nvPr/>
        </p:nvGrpSpPr>
        <p:grpSpPr>
          <a:xfrm>
            <a:off x="830392" y="1191256"/>
            <a:ext cx="745763" cy="45826"/>
            <a:chOff x="4580561" y="2589004"/>
            <a:chExt cx="1064464" cy="25200"/>
          </a:xfrm>
        </p:grpSpPr>
        <p:sp>
          <p:nvSpPr>
            <p:cNvPr id="52" name="Google Shape;52;p3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 name="Google Shape;54;p32"/>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5" name="Google Shape;55;p32"/>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6" name="Google Shape;56;p32"/>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7" name="Google Shape;57;p3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3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 name="Google Shape;60;p33"/>
          <p:cNvGrpSpPr/>
          <p:nvPr/>
        </p:nvGrpSpPr>
        <p:grpSpPr>
          <a:xfrm>
            <a:off x="830392" y="1191256"/>
            <a:ext cx="745763" cy="45826"/>
            <a:chOff x="4580561" y="2589004"/>
            <a:chExt cx="1064464" cy="25200"/>
          </a:xfrm>
        </p:grpSpPr>
        <p:sp>
          <p:nvSpPr>
            <p:cNvPr id="61" name="Google Shape;61;p3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 name="Google Shape;63;p33"/>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64" name="Google Shape;64;p3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1600"/>
              </a:spcBef>
              <a:spcAft>
                <a:spcPts val="160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2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22.png"/><Relationship Id="rId7"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1"/>
          <p:cNvSpPr txBox="1"/>
          <p:nvPr>
            <p:ph type="ctrTitle"/>
          </p:nvPr>
        </p:nvSpPr>
        <p:spPr>
          <a:xfrm>
            <a:off x="374050" y="228950"/>
            <a:ext cx="8520600" cy="1241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200"/>
              <a:buNone/>
            </a:pPr>
            <a:r>
              <a:rPr lang="es-MX" sz="2900"/>
              <a:t>La Zona de Libre Comercio Continental Africana: Desafíos, Oportunidades y Contribuciones a la Agenda 2063.</a:t>
            </a:r>
            <a:endParaRPr sz="3300"/>
          </a:p>
        </p:txBody>
      </p:sp>
      <p:pic>
        <p:nvPicPr>
          <p:cNvPr id="87" name="Google Shape;87;p1"/>
          <p:cNvPicPr preferRelativeResize="0"/>
          <p:nvPr/>
        </p:nvPicPr>
        <p:blipFill rotWithShape="1">
          <a:blip r:embed="rId3">
            <a:alphaModFix/>
          </a:blip>
          <a:srcRect b="0" l="0" r="0" t="0"/>
          <a:stretch/>
        </p:blipFill>
        <p:spPr>
          <a:xfrm>
            <a:off x="3384724" y="2023979"/>
            <a:ext cx="2920800" cy="2920800"/>
          </a:xfrm>
          <a:prstGeom prst="rect">
            <a:avLst/>
          </a:prstGeom>
          <a:noFill/>
          <a:ln>
            <a:noFill/>
          </a:ln>
        </p:spPr>
      </p:pic>
      <p:sp>
        <p:nvSpPr>
          <p:cNvPr id="88" name="Google Shape;88;p1"/>
          <p:cNvSpPr txBox="1"/>
          <p:nvPr/>
        </p:nvSpPr>
        <p:spPr>
          <a:xfrm>
            <a:off x="-2861733" y="3488267"/>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
          <p:cNvSpPr txBox="1"/>
          <p:nvPr/>
        </p:nvSpPr>
        <p:spPr>
          <a:xfrm>
            <a:off x="6095100" y="4374700"/>
            <a:ext cx="3048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accent3"/>
                </a:solidFill>
                <a:latin typeface="Lato"/>
                <a:ea typeface="Lato"/>
                <a:cs typeface="Lato"/>
                <a:sym typeface="Lato"/>
              </a:rPr>
              <a:t>Mtra. Lucett G. Jiménez Martínez</a:t>
            </a:r>
            <a:r>
              <a:rPr b="0" i="0" lang="es-MX" sz="1400" u="none" cap="none" strike="noStrike">
                <a:solidFill>
                  <a:schemeClr val="accent3"/>
                </a:solidFill>
                <a:latin typeface="Lato"/>
                <a:ea typeface="Lato"/>
                <a:cs typeface="Lato"/>
                <a:sym typeface="Lato"/>
              </a:rPr>
              <a:t> </a:t>
            </a:r>
            <a:endParaRPr b="0" i="0" sz="1400" u="none" cap="none" strike="noStrike">
              <a:solidFill>
                <a:schemeClr val="accent3"/>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7"/>
          <p:cNvPicPr preferRelativeResize="0"/>
          <p:nvPr/>
        </p:nvPicPr>
        <p:blipFill rotWithShape="1">
          <a:blip r:embed="rId3">
            <a:alphaModFix/>
          </a:blip>
          <a:srcRect b="7467" l="25000" r="22591" t="35549"/>
          <a:stretch/>
        </p:blipFill>
        <p:spPr>
          <a:xfrm>
            <a:off x="0" y="812799"/>
            <a:ext cx="6509541" cy="3979333"/>
          </a:xfrm>
          <a:prstGeom prst="rect">
            <a:avLst/>
          </a:prstGeom>
          <a:noFill/>
          <a:ln>
            <a:noFill/>
          </a:ln>
        </p:spPr>
      </p:pic>
      <p:sp>
        <p:nvSpPr>
          <p:cNvPr id="177" name="Google Shape;177;p7"/>
          <p:cNvSpPr txBox="1"/>
          <p:nvPr/>
        </p:nvSpPr>
        <p:spPr>
          <a:xfrm>
            <a:off x="6214533" y="1286933"/>
            <a:ext cx="2810933" cy="2862322"/>
          </a:xfrm>
          <a:prstGeom prst="rect">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Sudáfrica 12.9%</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Namibia 7.7%</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Zambia 7.5%</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Botsuana 7.4%</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Zimbabue 4%</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RDC 3.3%</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Costa de Marfil 3.2%</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Mozambique 3.1%</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Nigeria 3.1%</a:t>
            </a:r>
            <a:endParaRPr b="0" i="0" sz="1400" u="none" cap="none" strike="noStrike">
              <a:solidFill>
                <a:srgbClr val="000000"/>
              </a:solidFill>
              <a:latin typeface="Arial"/>
              <a:ea typeface="Arial"/>
              <a:cs typeface="Arial"/>
              <a:sym typeface="Arial"/>
            </a:endParaRPr>
          </a:p>
        </p:txBody>
      </p:sp>
      <p:sp>
        <p:nvSpPr>
          <p:cNvPr id="178" name="Google Shape;178;p7"/>
          <p:cNvSpPr txBox="1"/>
          <p:nvPr/>
        </p:nvSpPr>
        <p:spPr>
          <a:xfrm>
            <a:off x="7208824" y="4737298"/>
            <a:ext cx="20759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8C8C8C"/>
                </a:solidFill>
                <a:latin typeface="Arial"/>
                <a:ea typeface="Arial"/>
                <a:cs typeface="Arial"/>
                <a:sym typeface="Arial"/>
              </a:rPr>
              <a:t>(ICEX, 2019)</a:t>
            </a:r>
            <a:endParaRPr b="0" i="0" sz="1400" u="none" cap="none" strike="noStrike">
              <a:solidFill>
                <a:srgbClr val="000000"/>
              </a:solidFill>
              <a:latin typeface="Arial"/>
              <a:ea typeface="Arial"/>
              <a:cs typeface="Arial"/>
              <a:sym typeface="Arial"/>
            </a:endParaRPr>
          </a:p>
        </p:txBody>
      </p:sp>
      <p:sp>
        <p:nvSpPr>
          <p:cNvPr id="179" name="Google Shape;179;p7"/>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6"/>
          <p:cNvPicPr preferRelativeResize="0"/>
          <p:nvPr/>
        </p:nvPicPr>
        <p:blipFill rotWithShape="1">
          <a:blip r:embed="rId3">
            <a:alphaModFix/>
          </a:blip>
          <a:srcRect b="13068" l="25873" r="21111" t="26232"/>
          <a:stretch/>
        </p:blipFill>
        <p:spPr>
          <a:xfrm>
            <a:off x="1364343" y="348110"/>
            <a:ext cx="6908799" cy="4447280"/>
          </a:xfrm>
          <a:prstGeom prst="rect">
            <a:avLst/>
          </a:prstGeom>
          <a:noFill/>
          <a:ln>
            <a:noFill/>
          </a:ln>
        </p:spPr>
      </p:pic>
      <p:sp>
        <p:nvSpPr>
          <p:cNvPr id="185" name="Google Shape;185;p16"/>
          <p:cNvSpPr txBox="1"/>
          <p:nvPr/>
        </p:nvSpPr>
        <p:spPr>
          <a:xfrm>
            <a:off x="7129849" y="4720281"/>
            <a:ext cx="20759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8C8C8C"/>
                </a:solidFill>
                <a:latin typeface="Arial"/>
                <a:ea typeface="Arial"/>
                <a:cs typeface="Arial"/>
                <a:sym typeface="Arial"/>
              </a:rPr>
              <a:t>(Banco Mundial, 2021)</a:t>
            </a:r>
            <a:endParaRPr b="0" i="0" sz="1400" u="none" cap="none" strike="noStrike">
              <a:solidFill>
                <a:srgbClr val="000000"/>
              </a:solidFill>
              <a:latin typeface="Arial"/>
              <a:ea typeface="Arial"/>
              <a:cs typeface="Arial"/>
              <a:sym typeface="Arial"/>
            </a:endParaRPr>
          </a:p>
        </p:txBody>
      </p:sp>
      <p:sp>
        <p:nvSpPr>
          <p:cNvPr id="186" name="Google Shape;186;p16"/>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L</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7"/>
          <p:cNvSpPr txBox="1"/>
          <p:nvPr>
            <p:ph type="title"/>
          </p:nvPr>
        </p:nvSpPr>
        <p:spPr>
          <a:xfrm>
            <a:off x="1061400" y="196642"/>
            <a:ext cx="7021200" cy="674214"/>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s-MX"/>
              <a:t>Impacto por sectores</a:t>
            </a:r>
            <a:endParaRPr/>
          </a:p>
        </p:txBody>
      </p:sp>
      <p:grpSp>
        <p:nvGrpSpPr>
          <p:cNvPr id="192" name="Google Shape;192;p17"/>
          <p:cNvGrpSpPr/>
          <p:nvPr/>
        </p:nvGrpSpPr>
        <p:grpSpPr>
          <a:xfrm>
            <a:off x="1524000" y="1082562"/>
            <a:ext cx="6096000" cy="4057875"/>
            <a:chOff x="0" y="3062"/>
            <a:chExt cx="6096000" cy="4057875"/>
          </a:xfrm>
        </p:grpSpPr>
        <p:sp>
          <p:nvSpPr>
            <p:cNvPr id="193" name="Google Shape;193;p17"/>
            <p:cNvSpPr/>
            <p:nvPr/>
          </p:nvSpPr>
          <p:spPr>
            <a:xfrm>
              <a:off x="0" y="3062"/>
              <a:ext cx="6096000" cy="585000"/>
            </a:xfrm>
            <a:prstGeom prst="roundRect">
              <a:avLst>
                <a:gd fmla="val 16667" name="adj"/>
              </a:avLst>
            </a:prstGeom>
            <a:solidFill>
              <a:srgbClr val="69A4C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7"/>
            <p:cNvSpPr txBox="1"/>
            <p:nvPr/>
          </p:nvSpPr>
          <p:spPr>
            <a:xfrm>
              <a:off x="28557" y="31619"/>
              <a:ext cx="6038886" cy="52788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rgbClr val="000000"/>
                </a:buClr>
                <a:buSzPts val="2500"/>
                <a:buFont typeface="Arial"/>
                <a:buNone/>
              </a:pPr>
              <a:r>
                <a:rPr b="0" i="0" lang="es-MX" sz="2500" u="none" cap="none" strike="noStrike">
                  <a:solidFill>
                    <a:schemeClr val="lt1"/>
                  </a:solidFill>
                  <a:latin typeface="Arial"/>
                  <a:ea typeface="Arial"/>
                  <a:cs typeface="Arial"/>
                  <a:sym typeface="Arial"/>
                </a:rPr>
                <a:t>Manufacturas</a:t>
              </a:r>
              <a:endParaRPr b="0" i="0" sz="1400" u="none" cap="none" strike="noStrike">
                <a:solidFill>
                  <a:srgbClr val="000000"/>
                </a:solidFill>
                <a:latin typeface="Arial"/>
                <a:ea typeface="Arial"/>
                <a:cs typeface="Arial"/>
                <a:sym typeface="Arial"/>
              </a:endParaRPr>
            </a:p>
          </p:txBody>
        </p:sp>
        <p:sp>
          <p:nvSpPr>
            <p:cNvPr id="195" name="Google Shape;195;p17"/>
            <p:cNvSpPr/>
            <p:nvPr/>
          </p:nvSpPr>
          <p:spPr>
            <a:xfrm>
              <a:off x="0" y="588062"/>
              <a:ext cx="6096000" cy="9832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7"/>
            <p:cNvSpPr txBox="1"/>
            <p:nvPr/>
          </p:nvSpPr>
          <p:spPr>
            <a:xfrm>
              <a:off x="0" y="588062"/>
              <a:ext cx="6096000" cy="983250"/>
            </a:xfrm>
            <a:prstGeom prst="rect">
              <a:avLst/>
            </a:prstGeom>
            <a:noFill/>
            <a:ln>
              <a:noFill/>
            </a:ln>
          </p:spPr>
          <p:txBody>
            <a:bodyPr anchorCtr="0" anchor="t" bIns="31750" lIns="193525" spcFirstLastPara="1" rIns="177800" wrap="square" tIns="31750">
              <a:noAutofit/>
            </a:bodyPr>
            <a:lstStyle/>
            <a:p>
              <a:pPr indent="-228600" lvl="1" marL="228600" marR="0" rtl="0" algn="l">
                <a:lnSpc>
                  <a:spcPct val="90000"/>
                </a:lnSpc>
                <a:spcBef>
                  <a:spcPts val="0"/>
                </a:spcBef>
                <a:spcAft>
                  <a:spcPts val="0"/>
                </a:spcAft>
                <a:buClr>
                  <a:srgbClr val="000000"/>
                </a:buClr>
                <a:buSzPts val="2000"/>
                <a:buFont typeface="Arial"/>
                <a:buChar char="•"/>
              </a:pPr>
              <a:r>
                <a:rPr b="0" i="0" lang="es-MX" sz="2000" u="none" cap="none" strike="noStrike">
                  <a:solidFill>
                    <a:srgbClr val="FFC000"/>
                  </a:solidFill>
                  <a:latin typeface="Arial"/>
                  <a:ea typeface="Arial"/>
                  <a:cs typeface="Arial"/>
                  <a:sym typeface="Arial"/>
                </a:rPr>
                <a:t>X 62% en general</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400"/>
                </a:spcBef>
                <a:spcAft>
                  <a:spcPts val="0"/>
                </a:spcAft>
                <a:buClr>
                  <a:srgbClr val="000000"/>
                </a:buClr>
                <a:buSzPts val="2000"/>
                <a:buFont typeface="Arial"/>
                <a:buChar char="•"/>
              </a:pPr>
              <a:r>
                <a:rPr b="0" i="0" lang="es-MX" sz="2000" u="none" cap="none" strike="noStrike">
                  <a:solidFill>
                    <a:srgbClr val="FFC000"/>
                  </a:solidFill>
                  <a:latin typeface="Arial"/>
                  <a:ea typeface="Arial"/>
                  <a:cs typeface="Arial"/>
                  <a:sym typeface="Arial"/>
                </a:rPr>
                <a:t>Comercio intraafricano 110%</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400"/>
                </a:spcBef>
                <a:spcAft>
                  <a:spcPts val="0"/>
                </a:spcAft>
                <a:buClr>
                  <a:srgbClr val="000000"/>
                </a:buClr>
                <a:buSzPts val="2000"/>
                <a:buFont typeface="Arial"/>
                <a:buChar char="•"/>
              </a:pPr>
              <a:r>
                <a:rPr b="0" i="0" lang="es-MX" sz="2000" u="none" cap="none" strike="noStrike">
                  <a:solidFill>
                    <a:srgbClr val="FFC000"/>
                  </a:solidFill>
                  <a:latin typeface="Arial"/>
                  <a:ea typeface="Arial"/>
                  <a:cs typeface="Arial"/>
                  <a:sym typeface="Arial"/>
                </a:rPr>
                <a:t>X al resto del mundo 46%</a:t>
              </a:r>
              <a:endParaRPr b="0" i="0" sz="1400" u="none" cap="none" strike="noStrike">
                <a:solidFill>
                  <a:srgbClr val="000000"/>
                </a:solidFill>
                <a:latin typeface="Arial"/>
                <a:ea typeface="Arial"/>
                <a:cs typeface="Arial"/>
                <a:sym typeface="Arial"/>
              </a:endParaRPr>
            </a:p>
          </p:txBody>
        </p:sp>
        <p:sp>
          <p:nvSpPr>
            <p:cNvPr id="197" name="Google Shape;197;p17"/>
            <p:cNvSpPr/>
            <p:nvPr/>
          </p:nvSpPr>
          <p:spPr>
            <a:xfrm>
              <a:off x="0" y="1571312"/>
              <a:ext cx="6096000" cy="585000"/>
            </a:xfrm>
            <a:prstGeom prst="roundRect">
              <a:avLst>
                <a:gd fmla="val 16667" name="adj"/>
              </a:avLst>
            </a:prstGeom>
            <a:solidFill>
              <a:srgbClr val="44DE2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7"/>
            <p:cNvSpPr txBox="1"/>
            <p:nvPr/>
          </p:nvSpPr>
          <p:spPr>
            <a:xfrm>
              <a:off x="28557" y="1599869"/>
              <a:ext cx="6038886" cy="52788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rgbClr val="000000"/>
                </a:buClr>
                <a:buSzPts val="2500"/>
                <a:buFont typeface="Arial"/>
                <a:buNone/>
              </a:pPr>
              <a:r>
                <a:rPr b="0" i="0" lang="es-MX" sz="2500" u="none" cap="none" strike="noStrike">
                  <a:solidFill>
                    <a:schemeClr val="lt1"/>
                  </a:solidFill>
                  <a:latin typeface="Arial"/>
                  <a:ea typeface="Arial"/>
                  <a:cs typeface="Arial"/>
                  <a:sym typeface="Arial"/>
                </a:rPr>
                <a:t>Agricultura</a:t>
              </a:r>
              <a:endParaRPr b="0" i="0" sz="1400" u="none" cap="none" strike="noStrike">
                <a:solidFill>
                  <a:srgbClr val="000000"/>
                </a:solidFill>
                <a:latin typeface="Arial"/>
                <a:ea typeface="Arial"/>
                <a:cs typeface="Arial"/>
                <a:sym typeface="Arial"/>
              </a:endParaRPr>
            </a:p>
          </p:txBody>
        </p:sp>
        <p:sp>
          <p:nvSpPr>
            <p:cNvPr id="199" name="Google Shape;199;p17"/>
            <p:cNvSpPr/>
            <p:nvPr/>
          </p:nvSpPr>
          <p:spPr>
            <a:xfrm>
              <a:off x="0" y="2156312"/>
              <a:ext cx="6096000" cy="6598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7"/>
            <p:cNvSpPr txBox="1"/>
            <p:nvPr/>
          </p:nvSpPr>
          <p:spPr>
            <a:xfrm>
              <a:off x="0" y="2156312"/>
              <a:ext cx="6096000" cy="659812"/>
            </a:xfrm>
            <a:prstGeom prst="rect">
              <a:avLst/>
            </a:prstGeom>
            <a:noFill/>
            <a:ln>
              <a:noFill/>
            </a:ln>
          </p:spPr>
          <p:txBody>
            <a:bodyPr anchorCtr="0" anchor="t" bIns="31750" lIns="193525" spcFirstLastPara="1" rIns="177800" wrap="square" tIns="31750">
              <a:noAutofit/>
            </a:bodyPr>
            <a:lstStyle/>
            <a:p>
              <a:pPr indent="-228600" lvl="1" marL="228600" marR="0" rtl="0" algn="l">
                <a:lnSpc>
                  <a:spcPct val="90000"/>
                </a:lnSpc>
                <a:spcBef>
                  <a:spcPts val="0"/>
                </a:spcBef>
                <a:spcAft>
                  <a:spcPts val="0"/>
                </a:spcAft>
                <a:buClr>
                  <a:srgbClr val="000000"/>
                </a:buClr>
                <a:buSzPts val="2000"/>
                <a:buFont typeface="Arial"/>
                <a:buChar char="•"/>
              </a:pPr>
              <a:r>
                <a:rPr b="0" i="0" lang="es-MX" sz="2000" u="none" cap="none" strike="noStrike">
                  <a:solidFill>
                    <a:srgbClr val="78FEDD"/>
                  </a:solidFill>
                  <a:latin typeface="Arial"/>
                  <a:ea typeface="Arial"/>
                  <a:cs typeface="Arial"/>
                  <a:sym typeface="Arial"/>
                </a:rPr>
                <a:t>49% comercio intraafricano</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400"/>
                </a:spcBef>
                <a:spcAft>
                  <a:spcPts val="0"/>
                </a:spcAft>
                <a:buClr>
                  <a:srgbClr val="000000"/>
                </a:buClr>
                <a:buSzPts val="2000"/>
                <a:buFont typeface="Arial"/>
                <a:buChar char="•"/>
              </a:pPr>
              <a:r>
                <a:rPr b="0" i="0" lang="es-MX" sz="2000" u="none" cap="none" strike="noStrike">
                  <a:solidFill>
                    <a:srgbClr val="78FEDD"/>
                  </a:solidFill>
                  <a:latin typeface="Arial"/>
                  <a:ea typeface="Arial"/>
                  <a:cs typeface="Arial"/>
                  <a:sym typeface="Arial"/>
                </a:rPr>
                <a:t>10% comercio extra continental</a:t>
              </a:r>
              <a:endParaRPr b="0" i="0" sz="1400" u="none" cap="none" strike="noStrike">
                <a:solidFill>
                  <a:srgbClr val="000000"/>
                </a:solidFill>
                <a:latin typeface="Arial"/>
                <a:ea typeface="Arial"/>
                <a:cs typeface="Arial"/>
                <a:sym typeface="Arial"/>
              </a:endParaRPr>
            </a:p>
          </p:txBody>
        </p:sp>
        <p:sp>
          <p:nvSpPr>
            <p:cNvPr id="201" name="Google Shape;201;p17"/>
            <p:cNvSpPr/>
            <p:nvPr/>
          </p:nvSpPr>
          <p:spPr>
            <a:xfrm>
              <a:off x="0" y="2816125"/>
              <a:ext cx="6096000" cy="585000"/>
            </a:xfrm>
            <a:prstGeom prst="roundRect">
              <a:avLst>
                <a:gd fmla="val 16667" name="adj"/>
              </a:avLst>
            </a:prstGeom>
            <a:solidFill>
              <a:srgbClr val="E855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7"/>
            <p:cNvSpPr txBox="1"/>
            <p:nvPr/>
          </p:nvSpPr>
          <p:spPr>
            <a:xfrm>
              <a:off x="28557" y="2844682"/>
              <a:ext cx="6038886" cy="527886"/>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rgbClr val="000000"/>
                </a:buClr>
                <a:buSzPts val="2500"/>
                <a:buFont typeface="Arial"/>
                <a:buNone/>
              </a:pPr>
              <a:r>
                <a:rPr b="0" i="0" lang="es-MX" sz="2500" u="none" cap="none" strike="noStrike">
                  <a:solidFill>
                    <a:schemeClr val="lt1"/>
                  </a:solidFill>
                  <a:latin typeface="Arial"/>
                  <a:ea typeface="Arial"/>
                  <a:cs typeface="Arial"/>
                  <a:sym typeface="Arial"/>
                </a:rPr>
                <a:t>Servicios</a:t>
              </a:r>
              <a:endParaRPr b="0" i="0" sz="1400" u="none" cap="none" strike="noStrike">
                <a:solidFill>
                  <a:srgbClr val="000000"/>
                </a:solidFill>
                <a:latin typeface="Arial"/>
                <a:ea typeface="Arial"/>
                <a:cs typeface="Arial"/>
                <a:sym typeface="Arial"/>
              </a:endParaRPr>
            </a:p>
          </p:txBody>
        </p:sp>
        <p:sp>
          <p:nvSpPr>
            <p:cNvPr id="203" name="Google Shape;203;p17"/>
            <p:cNvSpPr/>
            <p:nvPr/>
          </p:nvSpPr>
          <p:spPr>
            <a:xfrm>
              <a:off x="0" y="3401125"/>
              <a:ext cx="6096000" cy="65981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7"/>
            <p:cNvSpPr txBox="1"/>
            <p:nvPr/>
          </p:nvSpPr>
          <p:spPr>
            <a:xfrm>
              <a:off x="0" y="3401125"/>
              <a:ext cx="6096000" cy="659812"/>
            </a:xfrm>
            <a:prstGeom prst="rect">
              <a:avLst/>
            </a:prstGeom>
            <a:noFill/>
            <a:ln>
              <a:noFill/>
            </a:ln>
          </p:spPr>
          <p:txBody>
            <a:bodyPr anchorCtr="0" anchor="t" bIns="31750" lIns="193525" spcFirstLastPara="1" rIns="177800" wrap="square" tIns="31750">
              <a:noAutofit/>
            </a:bodyPr>
            <a:lstStyle/>
            <a:p>
              <a:pPr indent="-228600" lvl="1" marL="228600" marR="0" rtl="0" algn="l">
                <a:lnSpc>
                  <a:spcPct val="90000"/>
                </a:lnSpc>
                <a:spcBef>
                  <a:spcPts val="0"/>
                </a:spcBef>
                <a:spcAft>
                  <a:spcPts val="0"/>
                </a:spcAft>
                <a:buClr>
                  <a:srgbClr val="000000"/>
                </a:buClr>
                <a:buSzPts val="2000"/>
                <a:buFont typeface="Arial"/>
                <a:buChar char="•"/>
              </a:pPr>
              <a:r>
                <a:rPr b="0" i="0" lang="es-MX" sz="2000" u="none" cap="none" strike="noStrike">
                  <a:solidFill>
                    <a:schemeClr val="accent6"/>
                  </a:solidFill>
                  <a:latin typeface="Arial"/>
                  <a:ea typeface="Arial"/>
                  <a:cs typeface="Arial"/>
                  <a:sym typeface="Arial"/>
                </a:rPr>
                <a:t>4% en general</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400"/>
                </a:spcBef>
                <a:spcAft>
                  <a:spcPts val="0"/>
                </a:spcAft>
                <a:buClr>
                  <a:srgbClr val="000000"/>
                </a:buClr>
                <a:buSzPts val="2000"/>
                <a:buFont typeface="Arial"/>
                <a:buChar char="•"/>
              </a:pPr>
              <a:r>
                <a:rPr b="0" i="0" lang="es-MX" sz="2000" u="none" cap="none" strike="noStrike">
                  <a:solidFill>
                    <a:schemeClr val="accent6"/>
                  </a:solidFill>
                  <a:latin typeface="Arial"/>
                  <a:ea typeface="Arial"/>
                  <a:cs typeface="Arial"/>
                  <a:sym typeface="Arial"/>
                </a:rPr>
                <a:t>14% intra continental</a:t>
              </a:r>
              <a:endParaRPr b="0" i="0" sz="1400" u="none" cap="none" strike="noStrike">
                <a:solidFill>
                  <a:srgbClr val="000000"/>
                </a:solidFill>
                <a:latin typeface="Arial"/>
                <a:ea typeface="Arial"/>
                <a:cs typeface="Arial"/>
                <a:sym typeface="Arial"/>
              </a:endParaRPr>
            </a:p>
          </p:txBody>
        </p:sp>
      </p:grpSp>
      <p:sp>
        <p:nvSpPr>
          <p:cNvPr id="205" name="Google Shape;205;p17"/>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L</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8"/>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t/>
            </a:r>
            <a:endParaRPr/>
          </a:p>
        </p:txBody>
      </p:sp>
      <p:sp>
        <p:nvSpPr>
          <p:cNvPr id="211" name="Google Shape;211;p18"/>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t/>
            </a:r>
            <a:endParaRPr/>
          </a:p>
        </p:txBody>
      </p:sp>
      <p:pic>
        <p:nvPicPr>
          <p:cNvPr id="212" name="Google Shape;212;p1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13" name="Google Shape;213;p18"/>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9"/>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t/>
            </a:r>
            <a:endParaRPr/>
          </a:p>
        </p:txBody>
      </p:sp>
      <p:sp>
        <p:nvSpPr>
          <p:cNvPr id="219" name="Google Shape;219;p19"/>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t/>
            </a:r>
            <a:endParaRPr/>
          </a:p>
        </p:txBody>
      </p:sp>
      <p:pic>
        <p:nvPicPr>
          <p:cNvPr id="220" name="Google Shape;220;p1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21" name="Google Shape;221;p19"/>
          <p:cNvSpPr txBox="1"/>
          <p:nvPr/>
        </p:nvSpPr>
        <p:spPr>
          <a:xfrm>
            <a:off x="2664700" y="1623600"/>
            <a:ext cx="1797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Lato"/>
                <a:ea typeface="Lato"/>
                <a:cs typeface="Lato"/>
                <a:sym typeface="Lato"/>
              </a:rPr>
              <a:t>IMPORTACIONES</a:t>
            </a:r>
            <a:endParaRPr b="1" i="0" sz="1400" u="none" cap="none" strike="noStrike">
              <a:solidFill>
                <a:schemeClr val="lt1"/>
              </a:solidFill>
              <a:latin typeface="Lato"/>
              <a:ea typeface="Lato"/>
              <a:cs typeface="Lato"/>
              <a:sym typeface="Lato"/>
            </a:endParaRPr>
          </a:p>
        </p:txBody>
      </p:sp>
      <p:sp>
        <p:nvSpPr>
          <p:cNvPr id="222" name="Google Shape;222;p19"/>
          <p:cNvSpPr txBox="1"/>
          <p:nvPr/>
        </p:nvSpPr>
        <p:spPr>
          <a:xfrm>
            <a:off x="7972650" y="4743300"/>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0"/>
          <p:cNvSpPr txBox="1"/>
          <p:nvPr>
            <p:ph type="title"/>
          </p:nvPr>
        </p:nvSpPr>
        <p:spPr>
          <a:xfrm>
            <a:off x="581375" y="274375"/>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s-MX"/>
              <a:t>Beneficios que se desean obtener y su relación con la Agenda 2063  </a:t>
            </a:r>
            <a:endParaRPr/>
          </a:p>
        </p:txBody>
      </p:sp>
      <p:sp>
        <p:nvSpPr>
          <p:cNvPr id="228" name="Google Shape;228;p20"/>
          <p:cNvSpPr txBox="1"/>
          <p:nvPr>
            <p:ph idx="1" type="body"/>
          </p:nvPr>
        </p:nvSpPr>
        <p:spPr>
          <a:xfrm>
            <a:off x="1770525" y="2260950"/>
            <a:ext cx="1826700" cy="6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lang="es-MX" sz="2200"/>
              <a:t>Pobreza</a:t>
            </a:r>
            <a:endParaRPr sz="2200"/>
          </a:p>
        </p:txBody>
      </p:sp>
      <p:pic>
        <p:nvPicPr>
          <p:cNvPr id="229" name="Google Shape;229;p20"/>
          <p:cNvPicPr preferRelativeResize="0"/>
          <p:nvPr/>
        </p:nvPicPr>
        <p:blipFill rotWithShape="1">
          <a:blip r:embed="rId3">
            <a:alphaModFix/>
          </a:blip>
          <a:srcRect b="0" l="0" r="0" t="0"/>
          <a:stretch/>
        </p:blipFill>
        <p:spPr>
          <a:xfrm>
            <a:off x="729450" y="2112300"/>
            <a:ext cx="943801" cy="918900"/>
          </a:xfrm>
          <a:prstGeom prst="rect">
            <a:avLst/>
          </a:prstGeom>
          <a:noFill/>
          <a:ln>
            <a:noFill/>
          </a:ln>
        </p:spPr>
      </p:pic>
      <p:pic>
        <p:nvPicPr>
          <p:cNvPr id="230" name="Google Shape;230;p20"/>
          <p:cNvPicPr preferRelativeResize="0"/>
          <p:nvPr/>
        </p:nvPicPr>
        <p:blipFill rotWithShape="1">
          <a:blip r:embed="rId4">
            <a:alphaModFix/>
          </a:blip>
          <a:srcRect b="45577" l="35059" r="30025" t="18942"/>
          <a:stretch/>
        </p:blipFill>
        <p:spPr>
          <a:xfrm>
            <a:off x="3073528" y="2042275"/>
            <a:ext cx="1042151" cy="1058950"/>
          </a:xfrm>
          <a:prstGeom prst="rect">
            <a:avLst/>
          </a:prstGeom>
          <a:noFill/>
          <a:ln>
            <a:noFill/>
          </a:ln>
        </p:spPr>
      </p:pic>
      <p:sp>
        <p:nvSpPr>
          <p:cNvPr id="231" name="Google Shape;231;p20"/>
          <p:cNvSpPr txBox="1"/>
          <p:nvPr/>
        </p:nvSpPr>
        <p:spPr>
          <a:xfrm>
            <a:off x="4272482" y="2045457"/>
            <a:ext cx="1378200" cy="53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MX" sz="1800" u="none" cap="none" strike="noStrike">
                <a:solidFill>
                  <a:schemeClr val="accent1"/>
                </a:solidFill>
                <a:latin typeface="Lato"/>
                <a:ea typeface="Lato"/>
                <a:cs typeface="Lato"/>
                <a:sym typeface="Lato"/>
              </a:rPr>
              <a:t>Impulso de la actividad comercial</a:t>
            </a:r>
            <a:endParaRPr b="0" i="0" sz="1800" u="none" cap="none" strike="noStrike">
              <a:solidFill>
                <a:schemeClr val="accent1"/>
              </a:solidFill>
              <a:latin typeface="Lato"/>
              <a:ea typeface="Lato"/>
              <a:cs typeface="Lato"/>
              <a:sym typeface="Lato"/>
            </a:endParaRPr>
          </a:p>
        </p:txBody>
      </p:sp>
      <p:sp>
        <p:nvSpPr>
          <p:cNvPr id="232" name="Google Shape;232;p20"/>
          <p:cNvSpPr txBox="1"/>
          <p:nvPr/>
        </p:nvSpPr>
        <p:spPr>
          <a:xfrm>
            <a:off x="7021350" y="2164606"/>
            <a:ext cx="1961100" cy="53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s-MX" sz="2200" u="none" cap="none" strike="noStrike">
                <a:solidFill>
                  <a:schemeClr val="accent1"/>
                </a:solidFill>
                <a:latin typeface="Lato"/>
                <a:ea typeface="Lato"/>
                <a:cs typeface="Lato"/>
                <a:sym typeface="Lato"/>
              </a:rPr>
              <a:t>Acuerdo Comercial</a:t>
            </a:r>
            <a:endParaRPr b="0" i="0" sz="2200" u="none" cap="none" strike="noStrike">
              <a:solidFill>
                <a:schemeClr val="accent1"/>
              </a:solidFill>
              <a:latin typeface="Lato"/>
              <a:ea typeface="Lato"/>
              <a:cs typeface="Lato"/>
              <a:sym typeface="Lato"/>
            </a:endParaRPr>
          </a:p>
        </p:txBody>
      </p:sp>
      <p:sp>
        <p:nvSpPr>
          <p:cNvPr id="233" name="Google Shape;233;p20"/>
          <p:cNvSpPr txBox="1"/>
          <p:nvPr/>
        </p:nvSpPr>
        <p:spPr>
          <a:xfrm>
            <a:off x="152400" y="3657772"/>
            <a:ext cx="2165962" cy="62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s-MX" sz="2200" u="none" cap="none" strike="noStrike">
                <a:solidFill>
                  <a:schemeClr val="accent1"/>
                </a:solidFill>
                <a:latin typeface="Lato"/>
                <a:ea typeface="Lato"/>
                <a:cs typeface="Lato"/>
                <a:sym typeface="Lato"/>
              </a:rPr>
              <a:t>Interconexiones</a:t>
            </a:r>
            <a:endParaRPr b="0" i="0" sz="2200" u="none" cap="none" strike="noStrike">
              <a:solidFill>
                <a:schemeClr val="accent1"/>
              </a:solidFill>
              <a:latin typeface="Lato"/>
              <a:ea typeface="Lato"/>
              <a:cs typeface="Lato"/>
              <a:sym typeface="Lato"/>
            </a:endParaRPr>
          </a:p>
        </p:txBody>
      </p:sp>
      <p:sp>
        <p:nvSpPr>
          <p:cNvPr id="234" name="Google Shape;234;p20"/>
          <p:cNvSpPr txBox="1"/>
          <p:nvPr/>
        </p:nvSpPr>
        <p:spPr>
          <a:xfrm>
            <a:off x="6187335" y="3578112"/>
            <a:ext cx="2470439" cy="64125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s-MX" sz="2200" u="none" cap="none" strike="noStrike">
                <a:solidFill>
                  <a:schemeClr val="accent1"/>
                </a:solidFill>
                <a:latin typeface="Lato"/>
                <a:ea typeface="Lato"/>
                <a:cs typeface="Lato"/>
                <a:sym typeface="Lato"/>
              </a:rPr>
              <a:t>Mayor papel de la mujer y jóvenes en el comercio y los negocios</a:t>
            </a:r>
            <a:endParaRPr b="0" i="0" sz="2200" u="none" cap="none" strike="noStrike">
              <a:solidFill>
                <a:schemeClr val="accent1"/>
              </a:solidFill>
              <a:latin typeface="Lato"/>
              <a:ea typeface="Lato"/>
              <a:cs typeface="Lato"/>
              <a:sym typeface="Lato"/>
            </a:endParaRPr>
          </a:p>
        </p:txBody>
      </p:sp>
      <p:pic>
        <p:nvPicPr>
          <p:cNvPr descr="Icono&#10;&#10;Descripción generada automáticamente" id="235" name="Google Shape;235;p20"/>
          <p:cNvPicPr preferRelativeResize="0"/>
          <p:nvPr/>
        </p:nvPicPr>
        <p:blipFill rotWithShape="1">
          <a:blip r:embed="rId5">
            <a:alphaModFix/>
          </a:blip>
          <a:srcRect b="0" l="0" r="0" t="0"/>
          <a:stretch/>
        </p:blipFill>
        <p:spPr>
          <a:xfrm rot="-1732720">
            <a:off x="4265090" y="3428558"/>
            <a:ext cx="1690946" cy="1393245"/>
          </a:xfrm>
          <a:prstGeom prst="rect">
            <a:avLst/>
          </a:prstGeom>
          <a:noFill/>
          <a:ln>
            <a:noFill/>
          </a:ln>
        </p:spPr>
      </p:pic>
      <p:pic>
        <p:nvPicPr>
          <p:cNvPr descr="Icono&#10;&#10;Descripción generada automáticamente" id="236" name="Google Shape;236;p20"/>
          <p:cNvPicPr preferRelativeResize="0"/>
          <p:nvPr/>
        </p:nvPicPr>
        <p:blipFill rotWithShape="1">
          <a:blip r:embed="rId6">
            <a:alphaModFix/>
          </a:blip>
          <a:srcRect b="0" l="0" r="0" t="0"/>
          <a:stretch/>
        </p:blipFill>
        <p:spPr>
          <a:xfrm>
            <a:off x="5966712" y="1833809"/>
            <a:ext cx="1455842" cy="1455842"/>
          </a:xfrm>
          <a:prstGeom prst="rect">
            <a:avLst/>
          </a:prstGeom>
          <a:noFill/>
          <a:ln>
            <a:noFill/>
          </a:ln>
        </p:spPr>
      </p:pic>
      <p:pic>
        <p:nvPicPr>
          <p:cNvPr descr="Imagen que contiene Icono&#10;&#10;Descripción generada automáticamente" id="237" name="Google Shape;237;p20"/>
          <p:cNvPicPr preferRelativeResize="0"/>
          <p:nvPr/>
        </p:nvPicPr>
        <p:blipFill rotWithShape="1">
          <a:blip r:embed="rId7">
            <a:alphaModFix/>
          </a:blip>
          <a:srcRect b="0" l="0" r="0" t="0"/>
          <a:stretch/>
        </p:blipFill>
        <p:spPr>
          <a:xfrm>
            <a:off x="2308727" y="3415186"/>
            <a:ext cx="1529601" cy="1529601"/>
          </a:xfrm>
          <a:prstGeom prst="rect">
            <a:avLst/>
          </a:prstGeom>
          <a:noFill/>
          <a:ln>
            <a:noFill/>
          </a:ln>
        </p:spPr>
      </p:pic>
      <p:sp>
        <p:nvSpPr>
          <p:cNvPr id="238" name="Google Shape;238;p20"/>
          <p:cNvSpPr txBox="1"/>
          <p:nvPr/>
        </p:nvSpPr>
        <p:spPr>
          <a:xfrm>
            <a:off x="288325" y="1519988"/>
            <a:ext cx="455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s-MX">
                <a:latin typeface="Lato"/>
                <a:ea typeface="Lato"/>
                <a:cs typeface="Lato"/>
                <a:sym typeface="Lato"/>
              </a:rPr>
              <a:t>DESARROLLO SOSTENIBLE</a:t>
            </a:r>
            <a:endParaRPr b="1" i="0" sz="1400" u="none" cap="none" strike="noStrike">
              <a:solidFill>
                <a:srgbClr val="00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1"/>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s-MX"/>
              <a:t>Beneficios que se desean obtener </a:t>
            </a:r>
            <a:endParaRPr/>
          </a:p>
        </p:txBody>
      </p:sp>
      <p:sp>
        <p:nvSpPr>
          <p:cNvPr id="244" name="Google Shape;244;p21"/>
          <p:cNvSpPr txBox="1"/>
          <p:nvPr>
            <p:ph idx="1" type="body"/>
          </p:nvPr>
        </p:nvSpPr>
        <p:spPr>
          <a:xfrm>
            <a:off x="2159991" y="2260950"/>
            <a:ext cx="2263266" cy="6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rPr lang="es-MX" sz="2200"/>
              <a:t>infraestructura</a:t>
            </a:r>
            <a:endParaRPr sz="2200"/>
          </a:p>
        </p:txBody>
      </p:sp>
      <p:sp>
        <p:nvSpPr>
          <p:cNvPr id="245" name="Google Shape;245;p21"/>
          <p:cNvSpPr txBox="1"/>
          <p:nvPr/>
        </p:nvSpPr>
        <p:spPr>
          <a:xfrm>
            <a:off x="152400" y="3657772"/>
            <a:ext cx="2165962" cy="62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s-MX" sz="2200" u="none" cap="none" strike="noStrike">
                <a:solidFill>
                  <a:schemeClr val="accent1"/>
                </a:solidFill>
                <a:latin typeface="Lato"/>
                <a:ea typeface="Lato"/>
                <a:cs typeface="Lato"/>
                <a:sym typeface="Lato"/>
              </a:rPr>
              <a:t>Seguridad alimentaria</a:t>
            </a:r>
            <a:endParaRPr b="0" i="0" sz="2200" u="none" cap="none" strike="noStrike">
              <a:solidFill>
                <a:schemeClr val="accent1"/>
              </a:solidFill>
              <a:latin typeface="Lato"/>
              <a:ea typeface="Lato"/>
              <a:cs typeface="Lato"/>
              <a:sym typeface="Lato"/>
            </a:endParaRPr>
          </a:p>
        </p:txBody>
      </p:sp>
      <p:pic>
        <p:nvPicPr>
          <p:cNvPr descr="Icono&#10;&#10;Descripción generada automáticamente" id="246" name="Google Shape;246;p21"/>
          <p:cNvPicPr preferRelativeResize="0"/>
          <p:nvPr/>
        </p:nvPicPr>
        <p:blipFill rotWithShape="1">
          <a:blip r:embed="rId3">
            <a:alphaModFix/>
          </a:blip>
          <a:srcRect b="0" l="0" r="0" t="0"/>
          <a:stretch/>
        </p:blipFill>
        <p:spPr>
          <a:xfrm>
            <a:off x="66981" y="2034544"/>
            <a:ext cx="2093010" cy="1074411"/>
          </a:xfrm>
          <a:prstGeom prst="rect">
            <a:avLst/>
          </a:prstGeom>
          <a:noFill/>
          <a:ln>
            <a:noFill/>
          </a:ln>
        </p:spPr>
      </p:pic>
      <p:pic>
        <p:nvPicPr>
          <p:cNvPr descr="Icono&#10;&#10;Descripción generada automáticamente" id="247" name="Google Shape;247;p21"/>
          <p:cNvPicPr preferRelativeResize="0"/>
          <p:nvPr/>
        </p:nvPicPr>
        <p:blipFill rotWithShape="1">
          <a:blip r:embed="rId4">
            <a:alphaModFix/>
          </a:blip>
          <a:srcRect b="0" l="0" r="0" t="0"/>
          <a:stretch/>
        </p:blipFill>
        <p:spPr>
          <a:xfrm>
            <a:off x="2318362" y="3216097"/>
            <a:ext cx="1504950" cy="1504950"/>
          </a:xfrm>
          <a:prstGeom prst="rect">
            <a:avLst/>
          </a:prstGeom>
          <a:noFill/>
          <a:ln>
            <a:noFill/>
          </a:ln>
        </p:spPr>
      </p:pic>
      <p:sp>
        <p:nvSpPr>
          <p:cNvPr id="248" name="Google Shape;248;p21"/>
          <p:cNvSpPr txBox="1"/>
          <p:nvPr/>
        </p:nvSpPr>
        <p:spPr>
          <a:xfrm>
            <a:off x="4272294" y="2648561"/>
            <a:ext cx="2165962" cy="62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s-MX" sz="2200" u="none" cap="none" strike="noStrike">
                <a:solidFill>
                  <a:schemeClr val="accent1"/>
                </a:solidFill>
                <a:latin typeface="Lato"/>
                <a:ea typeface="Lato"/>
                <a:cs typeface="Lato"/>
                <a:sym typeface="Lato"/>
              </a:rPr>
              <a:t>Economías de escala</a:t>
            </a:r>
            <a:endParaRPr b="0" i="0" sz="2200" u="none" cap="none" strike="noStrike">
              <a:solidFill>
                <a:schemeClr val="accent1"/>
              </a:solidFill>
              <a:latin typeface="Lato"/>
              <a:ea typeface="Lato"/>
              <a:cs typeface="Lato"/>
              <a:sym typeface="Lato"/>
            </a:endParaRPr>
          </a:p>
        </p:txBody>
      </p:sp>
      <p:pic>
        <p:nvPicPr>
          <p:cNvPr descr="Icono&#10;&#10;Descripción generada automáticamente" id="249" name="Google Shape;249;p21"/>
          <p:cNvPicPr preferRelativeResize="0"/>
          <p:nvPr/>
        </p:nvPicPr>
        <p:blipFill rotWithShape="1">
          <a:blip r:embed="rId5">
            <a:alphaModFix/>
          </a:blip>
          <a:srcRect b="0" l="0" r="0" t="0"/>
          <a:stretch/>
        </p:blipFill>
        <p:spPr>
          <a:xfrm>
            <a:off x="6428798" y="2356480"/>
            <a:ext cx="1504950" cy="1504950"/>
          </a:xfrm>
          <a:prstGeom prst="rect">
            <a:avLst/>
          </a:prstGeom>
          <a:noFill/>
          <a:ln>
            <a:noFill/>
          </a:ln>
        </p:spPr>
      </p:pic>
      <p:sp>
        <p:nvSpPr>
          <p:cNvPr id="250" name="Google Shape;250;p21"/>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L</a:t>
            </a:r>
            <a:endParaRPr b="0" i="0" sz="1400" u="none" cap="none" strike="noStrike">
              <a:solidFill>
                <a:srgbClr val="00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fa13187677_0_3"/>
          <p:cNvSpPr txBox="1"/>
          <p:nvPr>
            <p:ph type="title"/>
          </p:nvPr>
        </p:nvSpPr>
        <p:spPr>
          <a:xfrm>
            <a:off x="802400" y="760100"/>
            <a:ext cx="7688700" cy="5352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SzPts val="2600"/>
              <a:buNone/>
            </a:pPr>
            <a:r>
              <a:rPr lang="es-MX"/>
              <a:t>LOS RETOS DEL  AfCFTA</a:t>
            </a:r>
            <a:endParaRPr/>
          </a:p>
        </p:txBody>
      </p:sp>
      <p:sp>
        <p:nvSpPr>
          <p:cNvPr id="256" name="Google Shape;256;gfa13187677_0_3"/>
          <p:cNvSpPr txBox="1"/>
          <p:nvPr>
            <p:ph idx="1" type="body"/>
          </p:nvPr>
        </p:nvSpPr>
        <p:spPr>
          <a:xfrm>
            <a:off x="-90275" y="1755125"/>
            <a:ext cx="9234300" cy="2261100"/>
          </a:xfrm>
          <a:prstGeom prst="rect">
            <a:avLst/>
          </a:prstGeom>
          <a:noFill/>
          <a:ln>
            <a:noFill/>
          </a:ln>
        </p:spPr>
        <p:txBody>
          <a:bodyPr anchorCtr="0" anchor="t" bIns="91425" lIns="91425" spcFirstLastPara="1" rIns="91425" wrap="square" tIns="91425">
            <a:noAutofit/>
          </a:bodyPr>
          <a:lstStyle/>
          <a:p>
            <a:pPr indent="-260350" lvl="0" marL="457200" rtl="0" algn="just">
              <a:lnSpc>
                <a:spcPct val="115000"/>
              </a:lnSpc>
              <a:spcBef>
                <a:spcPts val="0"/>
              </a:spcBef>
              <a:spcAft>
                <a:spcPts val="0"/>
              </a:spcAft>
              <a:buSzPts val="500"/>
              <a:buChar char="●"/>
            </a:pPr>
            <a:r>
              <a:rPr lang="es-MX" sz="1800">
                <a:solidFill>
                  <a:schemeClr val="dk2"/>
                </a:solidFill>
                <a:latin typeface="Raleway"/>
                <a:ea typeface="Raleway"/>
                <a:cs typeface="Raleway"/>
                <a:sym typeface="Raleway"/>
              </a:rPr>
              <a:t>Retraso en su entrada en vigor</a:t>
            </a:r>
            <a:endParaRPr sz="1800">
              <a:solidFill>
                <a:schemeClr val="dk2"/>
              </a:solidFill>
              <a:latin typeface="Raleway"/>
              <a:ea typeface="Raleway"/>
              <a:cs typeface="Raleway"/>
              <a:sym typeface="Raleway"/>
            </a:endParaRPr>
          </a:p>
          <a:p>
            <a:pPr indent="-342900" lvl="0" marL="457200" rtl="0" algn="just">
              <a:lnSpc>
                <a:spcPct val="115000"/>
              </a:lnSpc>
              <a:spcBef>
                <a:spcPts val="0"/>
              </a:spcBef>
              <a:spcAft>
                <a:spcPts val="0"/>
              </a:spcAft>
              <a:buClr>
                <a:schemeClr val="dk2"/>
              </a:buClr>
              <a:buSzPts val="1800"/>
              <a:buFont typeface="Raleway"/>
              <a:buChar char="●"/>
            </a:pPr>
            <a:r>
              <a:rPr lang="es-MX" sz="1800">
                <a:solidFill>
                  <a:schemeClr val="dk2"/>
                </a:solidFill>
                <a:latin typeface="Raleway"/>
                <a:ea typeface="Raleway"/>
                <a:cs typeface="Raleway"/>
                <a:sym typeface="Raleway"/>
              </a:rPr>
              <a:t>El 1 de enero de 2021 se dio inicio parcialmente a las transacciones comerciales en el marco de la Zona de Libre Comercio Continental Africana</a:t>
            </a:r>
            <a:endParaRPr sz="1800">
              <a:solidFill>
                <a:schemeClr val="dk2"/>
              </a:solidFill>
              <a:latin typeface="Raleway"/>
              <a:ea typeface="Raleway"/>
              <a:cs typeface="Raleway"/>
              <a:sym typeface="Raleway"/>
            </a:endParaRPr>
          </a:p>
          <a:p>
            <a:pPr indent="-342900" lvl="0" marL="457200" rtl="0" algn="just">
              <a:lnSpc>
                <a:spcPct val="115000"/>
              </a:lnSpc>
              <a:spcBef>
                <a:spcPts val="0"/>
              </a:spcBef>
              <a:spcAft>
                <a:spcPts val="0"/>
              </a:spcAft>
              <a:buClr>
                <a:schemeClr val="dk2"/>
              </a:buClr>
              <a:buSzPts val="1800"/>
              <a:buFont typeface="Raleway"/>
              <a:buChar char="●"/>
            </a:pPr>
            <a:r>
              <a:rPr lang="es-MX" sz="1800">
                <a:solidFill>
                  <a:schemeClr val="dk2"/>
                </a:solidFill>
                <a:latin typeface="Raleway"/>
                <a:ea typeface="Raleway"/>
                <a:cs typeface="Raleway"/>
                <a:sym typeface="Raleway"/>
              </a:rPr>
              <a:t>El proceso de negociación virtual desigual: Falta de conectividad </a:t>
            </a:r>
            <a:endParaRPr sz="1800">
              <a:solidFill>
                <a:schemeClr val="dk2"/>
              </a:solidFill>
              <a:latin typeface="Raleway"/>
              <a:ea typeface="Raleway"/>
              <a:cs typeface="Raleway"/>
              <a:sym typeface="Raleway"/>
            </a:endParaRPr>
          </a:p>
          <a:p>
            <a:pPr indent="-342900" lvl="0" marL="457200" rtl="0" algn="just">
              <a:lnSpc>
                <a:spcPct val="115000"/>
              </a:lnSpc>
              <a:spcBef>
                <a:spcPts val="0"/>
              </a:spcBef>
              <a:spcAft>
                <a:spcPts val="0"/>
              </a:spcAft>
              <a:buClr>
                <a:schemeClr val="dk2"/>
              </a:buClr>
              <a:buSzPts val="1800"/>
              <a:buFont typeface="Raleway"/>
              <a:buChar char="●"/>
            </a:pPr>
            <a:r>
              <a:rPr lang="es-MX" sz="1800">
                <a:solidFill>
                  <a:schemeClr val="dk2"/>
                </a:solidFill>
                <a:latin typeface="Raleway"/>
                <a:ea typeface="Raleway"/>
                <a:cs typeface="Raleway"/>
                <a:sym typeface="Raleway"/>
              </a:rPr>
              <a:t>Dificultades logísticas como: </a:t>
            </a:r>
            <a:endParaRPr sz="1800">
              <a:solidFill>
                <a:schemeClr val="dk2"/>
              </a:solidFill>
              <a:latin typeface="Raleway"/>
              <a:ea typeface="Raleway"/>
              <a:cs typeface="Raleway"/>
              <a:sym typeface="Raleway"/>
            </a:endParaRPr>
          </a:p>
          <a:p>
            <a:pPr indent="-342900" lvl="0" marL="457200" rtl="0" algn="just">
              <a:lnSpc>
                <a:spcPct val="115000"/>
              </a:lnSpc>
              <a:spcBef>
                <a:spcPts val="0"/>
              </a:spcBef>
              <a:spcAft>
                <a:spcPts val="0"/>
              </a:spcAft>
              <a:buClr>
                <a:schemeClr val="dk2"/>
              </a:buClr>
              <a:buSzPts val="1800"/>
              <a:buFont typeface="Raleway"/>
              <a:buChar char="●"/>
            </a:pPr>
            <a:r>
              <a:rPr lang="es-MX" sz="1800">
                <a:solidFill>
                  <a:schemeClr val="dk2"/>
                </a:solidFill>
                <a:latin typeface="Raleway"/>
                <a:ea typeface="Raleway"/>
                <a:cs typeface="Raleway"/>
                <a:sym typeface="Raleway"/>
              </a:rPr>
              <a:t>Cierre de fronteras dificulta el intercambio comercial de bienes y servicios en el continente; toques de queda fronterizos. </a:t>
            </a:r>
            <a:endParaRPr sz="1800">
              <a:solidFill>
                <a:schemeClr val="dk2"/>
              </a:solidFill>
              <a:latin typeface="Raleway"/>
              <a:ea typeface="Raleway"/>
              <a:cs typeface="Raleway"/>
              <a:sym typeface="Raleway"/>
            </a:endParaRPr>
          </a:p>
          <a:p>
            <a:pPr indent="-342900" lvl="0" marL="457200" rtl="0" algn="just">
              <a:lnSpc>
                <a:spcPct val="115000"/>
              </a:lnSpc>
              <a:spcBef>
                <a:spcPts val="0"/>
              </a:spcBef>
              <a:spcAft>
                <a:spcPts val="0"/>
              </a:spcAft>
              <a:buClr>
                <a:schemeClr val="dk2"/>
              </a:buClr>
              <a:buSzPts val="1800"/>
              <a:buFont typeface="Raleway"/>
              <a:buChar char="●"/>
            </a:pPr>
            <a:r>
              <a:rPr lang="es-MX" sz="1800">
                <a:solidFill>
                  <a:schemeClr val="dk2"/>
                </a:solidFill>
                <a:latin typeface="Raleway"/>
                <a:ea typeface="Raleway"/>
                <a:cs typeface="Raleway"/>
                <a:sym typeface="Raleway"/>
              </a:rPr>
              <a:t>Aplicación de pruebas de COVID- retrasos en las entregas </a:t>
            </a:r>
            <a:endParaRPr sz="1800">
              <a:solidFill>
                <a:schemeClr val="dk2"/>
              </a:solidFill>
              <a:latin typeface="Raleway"/>
              <a:ea typeface="Raleway"/>
              <a:cs typeface="Raleway"/>
              <a:sym typeface="Raleway"/>
            </a:endParaRPr>
          </a:p>
          <a:p>
            <a:pPr indent="-342900" lvl="0" marL="457200" rtl="0" algn="just">
              <a:lnSpc>
                <a:spcPct val="115000"/>
              </a:lnSpc>
              <a:spcBef>
                <a:spcPts val="0"/>
              </a:spcBef>
              <a:spcAft>
                <a:spcPts val="0"/>
              </a:spcAft>
              <a:buClr>
                <a:schemeClr val="dk2"/>
              </a:buClr>
              <a:buSzPts val="1800"/>
              <a:buFont typeface="Raleway"/>
              <a:buChar char="●"/>
            </a:pPr>
            <a:r>
              <a:rPr lang="es-MX" sz="1800">
                <a:solidFill>
                  <a:schemeClr val="dk2"/>
                </a:solidFill>
                <a:latin typeface="Raleway"/>
                <a:ea typeface="Raleway"/>
                <a:cs typeface="Raleway"/>
                <a:sym typeface="Raleway"/>
              </a:rPr>
              <a:t>Discusión de la estandarización de la gestión de aduanas y fronteras</a:t>
            </a:r>
            <a:endParaRPr sz="1800">
              <a:solidFill>
                <a:schemeClr val="dk2"/>
              </a:solidFill>
              <a:latin typeface="Raleway"/>
              <a:ea typeface="Raleway"/>
              <a:cs typeface="Raleway"/>
              <a:sym typeface="Raleway"/>
            </a:endParaRPr>
          </a:p>
          <a:p>
            <a:pPr indent="-342900" lvl="0" marL="457200" rtl="0" algn="just">
              <a:lnSpc>
                <a:spcPct val="115000"/>
              </a:lnSpc>
              <a:spcBef>
                <a:spcPts val="0"/>
              </a:spcBef>
              <a:spcAft>
                <a:spcPts val="0"/>
              </a:spcAft>
              <a:buClr>
                <a:schemeClr val="dk2"/>
              </a:buClr>
              <a:buSzPts val="1800"/>
              <a:buFont typeface="Raleway"/>
              <a:buChar char="●"/>
            </a:pPr>
            <a:r>
              <a:rPr lang="es-MX" sz="1800">
                <a:solidFill>
                  <a:schemeClr val="dk2"/>
                </a:solidFill>
                <a:latin typeface="Raleway"/>
                <a:ea typeface="Raleway"/>
                <a:cs typeface="Raleway"/>
                <a:sym typeface="Raleway"/>
              </a:rPr>
              <a:t>Negociaciones de temas sensibles como “los derechos de importación</a:t>
            </a:r>
            <a:r>
              <a:rPr lang="es-MX" sz="2600">
                <a:solidFill>
                  <a:schemeClr val="dk2"/>
                </a:solidFill>
                <a:latin typeface="Raleway"/>
                <a:ea typeface="Raleway"/>
                <a:cs typeface="Raleway"/>
                <a:sym typeface="Raleway"/>
              </a:rPr>
              <a:t>” </a:t>
            </a:r>
            <a:endParaRPr sz="2600">
              <a:solidFill>
                <a:schemeClr val="dk2"/>
              </a:solidFill>
              <a:latin typeface="Raleway"/>
              <a:ea typeface="Raleway"/>
              <a:cs typeface="Raleway"/>
              <a:sym typeface="Raleway"/>
            </a:endParaRPr>
          </a:p>
          <a:p>
            <a:pPr indent="0" lvl="0" marL="457200" rtl="0" algn="l">
              <a:lnSpc>
                <a:spcPct val="115000"/>
              </a:lnSpc>
              <a:spcBef>
                <a:spcPts val="0"/>
              </a:spcBef>
              <a:spcAft>
                <a:spcPts val="0"/>
              </a:spcAft>
              <a:buSzPts val="1300"/>
              <a:buNone/>
            </a:pPr>
            <a:r>
              <a:t/>
            </a:r>
            <a:endParaRPr sz="2600">
              <a:solidFill>
                <a:schemeClr val="dk2"/>
              </a:solidFill>
              <a:latin typeface="Raleway"/>
              <a:ea typeface="Raleway"/>
              <a:cs typeface="Raleway"/>
              <a:sym typeface="Raleway"/>
            </a:endParaRPr>
          </a:p>
        </p:txBody>
      </p:sp>
      <p:sp>
        <p:nvSpPr>
          <p:cNvPr id="257" name="Google Shape;257;gfa13187677_0_3"/>
          <p:cNvSpPr txBox="1"/>
          <p:nvPr/>
        </p:nvSpPr>
        <p:spPr>
          <a:xfrm>
            <a:off x="8491100" y="4476050"/>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A</a:t>
            </a:r>
            <a:endParaRPr b="0" i="0" sz="1400" u="none" cap="none" strike="noStrike">
              <a:solidFill>
                <a:srgbClr val="000000"/>
              </a:solidFill>
              <a:latin typeface="Lato"/>
              <a:ea typeface="Lato"/>
              <a:cs typeface="Lato"/>
              <a:sym typeface="Lato"/>
            </a:endParaRPr>
          </a:p>
        </p:txBody>
      </p:sp>
      <p:pic>
        <p:nvPicPr>
          <p:cNvPr id="258" name="Google Shape;258;gfa13187677_0_3"/>
          <p:cNvPicPr preferRelativeResize="0"/>
          <p:nvPr/>
        </p:nvPicPr>
        <p:blipFill rotWithShape="1">
          <a:blip r:embed="rId3">
            <a:alphaModFix/>
          </a:blip>
          <a:srcRect b="0" l="0" r="0" t="0"/>
          <a:stretch/>
        </p:blipFill>
        <p:spPr>
          <a:xfrm>
            <a:off x="549144" y="71869"/>
            <a:ext cx="1065925" cy="1065925"/>
          </a:xfrm>
          <a:prstGeom prst="rect">
            <a:avLst/>
          </a:prstGeom>
          <a:noFill/>
          <a:ln>
            <a:noFill/>
          </a:ln>
        </p:spPr>
      </p:pic>
      <p:pic>
        <p:nvPicPr>
          <p:cNvPr id="259" name="Google Shape;259;gfa13187677_0_3"/>
          <p:cNvPicPr preferRelativeResize="0"/>
          <p:nvPr/>
        </p:nvPicPr>
        <p:blipFill rotWithShape="1">
          <a:blip r:embed="rId4">
            <a:alphaModFix/>
          </a:blip>
          <a:srcRect b="0" l="0" r="0" t="0"/>
          <a:stretch/>
        </p:blipFill>
        <p:spPr>
          <a:xfrm>
            <a:off x="6583417" y="1352767"/>
            <a:ext cx="701100" cy="70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fa13187677_1_8"/>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t/>
            </a:r>
            <a:endParaRPr/>
          </a:p>
        </p:txBody>
      </p:sp>
      <p:sp>
        <p:nvSpPr>
          <p:cNvPr id="265" name="Google Shape;265;gfa13187677_1_8"/>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a:p>
        </p:txBody>
      </p:sp>
      <p:pic>
        <p:nvPicPr>
          <p:cNvPr id="266" name="Google Shape;266;gfa13187677_1_8"/>
          <p:cNvPicPr preferRelativeResize="0"/>
          <p:nvPr/>
        </p:nvPicPr>
        <p:blipFill rotWithShape="1">
          <a:blip r:embed="rId3">
            <a:alphaModFix/>
          </a:blip>
          <a:srcRect b="17720" l="3568" r="37545" t="14014"/>
          <a:stretch/>
        </p:blipFill>
        <p:spPr>
          <a:xfrm>
            <a:off x="0" y="0"/>
            <a:ext cx="9089074" cy="50788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fa13187677_1_3"/>
          <p:cNvSpPr txBox="1"/>
          <p:nvPr>
            <p:ph type="title"/>
          </p:nvPr>
        </p:nvSpPr>
        <p:spPr>
          <a:xfrm>
            <a:off x="614525" y="5509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s-MX"/>
              <a:t>CONSIDERACIONES FINALES</a:t>
            </a:r>
            <a:endParaRPr/>
          </a:p>
        </p:txBody>
      </p:sp>
      <p:sp>
        <p:nvSpPr>
          <p:cNvPr id="272" name="Google Shape;272;gfa13187677_1_3"/>
          <p:cNvSpPr txBox="1"/>
          <p:nvPr>
            <p:ph idx="1" type="body"/>
          </p:nvPr>
        </p:nvSpPr>
        <p:spPr>
          <a:xfrm>
            <a:off x="559700" y="1557725"/>
            <a:ext cx="8397900" cy="22611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s-MX" sz="1600"/>
              <a:t>Diversificación de las exportaciones africanas</a:t>
            </a:r>
            <a:endParaRPr sz="1600"/>
          </a:p>
          <a:p>
            <a:pPr indent="-330200" lvl="0" marL="457200" rtl="0" algn="l">
              <a:lnSpc>
                <a:spcPct val="115000"/>
              </a:lnSpc>
              <a:spcBef>
                <a:spcPts val="0"/>
              </a:spcBef>
              <a:spcAft>
                <a:spcPts val="0"/>
              </a:spcAft>
              <a:buSzPts val="1600"/>
              <a:buChar char="-"/>
            </a:pPr>
            <a:r>
              <a:rPr lang="es-MX" sz="1600"/>
              <a:t>mejorar su capacidad productiva</a:t>
            </a:r>
            <a:endParaRPr sz="1600"/>
          </a:p>
          <a:p>
            <a:pPr indent="-330200" lvl="0" marL="457200" rtl="0" algn="l">
              <a:lnSpc>
                <a:spcPct val="115000"/>
              </a:lnSpc>
              <a:spcBef>
                <a:spcPts val="0"/>
              </a:spcBef>
              <a:spcAft>
                <a:spcPts val="0"/>
              </a:spcAft>
              <a:buSzPts val="1600"/>
              <a:buChar char="-"/>
            </a:pPr>
            <a:r>
              <a:rPr lang="es-MX" sz="1600"/>
              <a:t>Incursionar en la mejora de los pagos: “Economía digital” </a:t>
            </a:r>
            <a:endParaRPr sz="1600"/>
          </a:p>
          <a:p>
            <a:pPr indent="-330200" lvl="0" marL="457200" rtl="0" algn="l">
              <a:lnSpc>
                <a:spcPct val="115000"/>
              </a:lnSpc>
              <a:spcBef>
                <a:spcPts val="0"/>
              </a:spcBef>
              <a:spcAft>
                <a:spcPts val="0"/>
              </a:spcAft>
              <a:buSzPts val="1600"/>
              <a:buChar char="-"/>
            </a:pPr>
            <a:r>
              <a:rPr lang="es-MX" sz="1600"/>
              <a:t> se requiere más trabajo de coordinación para que África vea todos los beneficios de la nueva zona de libre comercio</a:t>
            </a:r>
            <a:endParaRPr sz="1600"/>
          </a:p>
          <a:p>
            <a:pPr indent="-330200" lvl="0" marL="457200" rtl="0" algn="l">
              <a:lnSpc>
                <a:spcPct val="115000"/>
              </a:lnSpc>
              <a:spcBef>
                <a:spcPts val="0"/>
              </a:spcBef>
              <a:spcAft>
                <a:spcPts val="0"/>
              </a:spcAft>
              <a:buSzPts val="1600"/>
              <a:buChar char="-"/>
            </a:pPr>
            <a:r>
              <a:rPr lang="es-MX" sz="1600"/>
              <a:t>un gran reto mermar el fuerte proteccionismo latente en África</a:t>
            </a:r>
            <a:endParaRPr sz="1600"/>
          </a:p>
          <a:p>
            <a:pPr indent="-330200" lvl="0" marL="457200" rtl="0" algn="l">
              <a:lnSpc>
                <a:spcPct val="115000"/>
              </a:lnSpc>
              <a:spcBef>
                <a:spcPts val="0"/>
              </a:spcBef>
              <a:spcAft>
                <a:spcPts val="0"/>
              </a:spcAft>
              <a:buSzPts val="1600"/>
              <a:buChar char="-"/>
            </a:pPr>
            <a:r>
              <a:rPr lang="es-MX" sz="1600"/>
              <a:t>los países deben armonizar las medidas comerciales no arancelarias (MSF, barreras técnicas, procedimientos aduaneros…) </a:t>
            </a:r>
            <a:endParaRPr sz="1600"/>
          </a:p>
          <a:p>
            <a:pPr indent="-330200" lvl="0" marL="457200" rtl="0" algn="l">
              <a:lnSpc>
                <a:spcPct val="115000"/>
              </a:lnSpc>
              <a:spcBef>
                <a:spcPts val="0"/>
              </a:spcBef>
              <a:spcAft>
                <a:spcPts val="0"/>
              </a:spcAft>
              <a:buSzPts val="1600"/>
              <a:buChar char="-"/>
            </a:pPr>
            <a:r>
              <a:rPr lang="es-MX" sz="1600"/>
              <a:t>La pandemia como desafío y oportunidad para el AfCFTA. </a:t>
            </a:r>
            <a:endParaRPr sz="1600"/>
          </a:p>
          <a:p>
            <a:pPr indent="-330200" lvl="0" marL="457200" rtl="0" algn="l">
              <a:lnSpc>
                <a:spcPct val="115000"/>
              </a:lnSpc>
              <a:spcBef>
                <a:spcPts val="0"/>
              </a:spcBef>
              <a:spcAft>
                <a:spcPts val="0"/>
              </a:spcAft>
              <a:buSzPts val="1600"/>
              <a:buChar char="-"/>
            </a:pPr>
            <a:r>
              <a:rPr lang="es-MX" sz="1600"/>
              <a:t>Integración económica regional y continental</a:t>
            </a:r>
            <a:endParaRPr sz="1600"/>
          </a:p>
          <a:p>
            <a:pPr indent="-330200" lvl="0" marL="457200" rtl="0" algn="l">
              <a:lnSpc>
                <a:spcPct val="115000"/>
              </a:lnSpc>
              <a:spcBef>
                <a:spcPts val="0"/>
              </a:spcBef>
              <a:spcAft>
                <a:spcPts val="0"/>
              </a:spcAft>
              <a:buSzPts val="1600"/>
              <a:buChar char="-"/>
            </a:pPr>
            <a:r>
              <a:rPr lang="es-MX" sz="1600"/>
              <a:t>Transformación económica</a:t>
            </a:r>
            <a:endParaRPr sz="1600"/>
          </a:p>
          <a:p>
            <a:pPr indent="-330200" lvl="0" marL="457200" rtl="0" algn="l">
              <a:lnSpc>
                <a:spcPct val="115000"/>
              </a:lnSpc>
              <a:spcBef>
                <a:spcPts val="0"/>
              </a:spcBef>
              <a:spcAft>
                <a:spcPts val="0"/>
              </a:spcAft>
              <a:buSzPts val="1600"/>
              <a:buChar char="-"/>
            </a:pPr>
            <a:r>
              <a:rPr lang="es-MX" sz="1600"/>
              <a:t>Desarrollo sostenible</a:t>
            </a:r>
            <a:endParaRPr sz="1600"/>
          </a:p>
        </p:txBody>
      </p:sp>
      <p:pic>
        <p:nvPicPr>
          <p:cNvPr id="273" name="Google Shape;273;gfa13187677_1_3"/>
          <p:cNvPicPr preferRelativeResize="0"/>
          <p:nvPr/>
        </p:nvPicPr>
        <p:blipFill rotWithShape="1">
          <a:blip r:embed="rId3">
            <a:alphaModFix/>
          </a:blip>
          <a:srcRect b="0" l="0" r="0" t="0"/>
          <a:stretch/>
        </p:blipFill>
        <p:spPr>
          <a:xfrm>
            <a:off x="6786246" y="651521"/>
            <a:ext cx="1516975" cy="1516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t/>
            </a:r>
            <a:endParaRPr/>
          </a:p>
        </p:txBody>
      </p:sp>
      <p:sp>
        <p:nvSpPr>
          <p:cNvPr id="95" name="Google Shape;95;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t/>
            </a:r>
            <a:endParaRPr/>
          </a:p>
        </p:txBody>
      </p:sp>
      <p:pic>
        <p:nvPicPr>
          <p:cNvPr id="96" name="Google Shape;96;p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97" name="Google Shape;97;p3"/>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t/>
            </a:r>
            <a:endParaRPr/>
          </a:p>
        </p:txBody>
      </p:sp>
      <p:sp>
        <p:nvSpPr>
          <p:cNvPr id="279" name="Google Shape;279;p2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300"/>
              <a:buNone/>
            </a:pPr>
            <a:r>
              <a:t/>
            </a:r>
            <a:endParaRPr/>
          </a:p>
        </p:txBody>
      </p:sp>
      <p:pic>
        <p:nvPicPr>
          <p:cNvPr id="280" name="Google Shape;280;p2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mc:AlternateContent>
    <mc:Choice Requires="p14">
      <p:transition spd="slow" p14:dur="900">
        <p14:warp dir="in"/>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gfa13187677_1_14"/>
          <p:cNvPicPr preferRelativeResize="0"/>
          <p:nvPr/>
        </p:nvPicPr>
        <p:blipFill rotWithShape="1">
          <a:blip r:embed="rId3">
            <a:alphaModFix/>
          </a:blip>
          <a:srcRect b="0" l="0" r="0" t="0"/>
          <a:stretch/>
        </p:blipFill>
        <p:spPr>
          <a:xfrm>
            <a:off x="0" y="482600"/>
            <a:ext cx="9144000" cy="4660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4"/>
          <p:cNvSpPr txBox="1"/>
          <p:nvPr/>
        </p:nvSpPr>
        <p:spPr>
          <a:xfrm>
            <a:off x="343212" y="349048"/>
            <a:ext cx="3498900" cy="738664"/>
          </a:xfrm>
          <a:prstGeom prst="rect">
            <a:avLst/>
          </a:prstGeom>
          <a:solidFill>
            <a:srgbClr val="FFC000"/>
          </a:solidFill>
          <a:ln cap="flat" cmpd="sng" w="9525">
            <a:solidFill>
              <a:srgbClr val="159886"/>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Mercado de más de 1 200 millones de personas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 name="Google Shape;103;p4"/>
          <p:cNvSpPr txBox="1"/>
          <p:nvPr/>
        </p:nvSpPr>
        <p:spPr>
          <a:xfrm>
            <a:off x="343212" y="1382149"/>
            <a:ext cx="3498900" cy="738664"/>
          </a:xfrm>
          <a:prstGeom prst="rect">
            <a:avLst/>
          </a:prstGeom>
          <a:solidFill>
            <a:srgbClr val="FFC000"/>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Armonizar las distintas regiones económicas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4" name="Google Shape;104;p4"/>
          <p:cNvPicPr preferRelativeResize="0"/>
          <p:nvPr/>
        </p:nvPicPr>
        <p:blipFill rotWithShape="1">
          <a:blip r:embed="rId3">
            <a:alphaModFix/>
          </a:blip>
          <a:srcRect b="0" l="0" r="0" t="0"/>
          <a:stretch/>
        </p:blipFill>
        <p:spPr>
          <a:xfrm>
            <a:off x="4381844" y="0"/>
            <a:ext cx="4762156" cy="5143500"/>
          </a:xfrm>
          <a:prstGeom prst="rect">
            <a:avLst/>
          </a:prstGeom>
          <a:noFill/>
          <a:ln>
            <a:noFill/>
          </a:ln>
        </p:spPr>
      </p:pic>
      <p:sp>
        <p:nvSpPr>
          <p:cNvPr id="105" name="Google Shape;105;p4"/>
          <p:cNvSpPr txBox="1"/>
          <p:nvPr/>
        </p:nvSpPr>
        <p:spPr>
          <a:xfrm>
            <a:off x="343212" y="2415250"/>
            <a:ext cx="3498900" cy="738664"/>
          </a:xfrm>
          <a:prstGeom prst="rect">
            <a:avLst/>
          </a:prstGeom>
          <a:solidFill>
            <a:srgbClr val="FFC000"/>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Contribuir a la diversificación de las exportaciones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6" name="Google Shape;106;p4"/>
          <p:cNvSpPr txBox="1"/>
          <p:nvPr/>
        </p:nvSpPr>
        <p:spPr>
          <a:xfrm>
            <a:off x="6175891" y="4835723"/>
            <a:ext cx="20759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8C8C8C"/>
                </a:solidFill>
                <a:latin typeface="Arial"/>
                <a:ea typeface="Arial"/>
                <a:cs typeface="Arial"/>
                <a:sym typeface="Arial"/>
              </a:rPr>
              <a:t>(EOM, 2016)</a:t>
            </a:r>
            <a:endParaRPr b="0" i="0" sz="1400" u="none" cap="none" strike="noStrike">
              <a:solidFill>
                <a:srgbClr val="000000"/>
              </a:solidFill>
              <a:latin typeface="Arial"/>
              <a:ea typeface="Arial"/>
              <a:cs typeface="Arial"/>
              <a:sym typeface="Arial"/>
            </a:endParaRPr>
          </a:p>
        </p:txBody>
      </p:sp>
      <p:sp>
        <p:nvSpPr>
          <p:cNvPr id="107" name="Google Shape;107;p4"/>
          <p:cNvSpPr txBox="1"/>
          <p:nvPr/>
        </p:nvSpPr>
        <p:spPr>
          <a:xfrm>
            <a:off x="343212" y="3361484"/>
            <a:ext cx="3498900" cy="738664"/>
          </a:xfrm>
          <a:prstGeom prst="rect">
            <a:avLst/>
          </a:prstGeom>
          <a:solidFill>
            <a:srgbClr val="FFC000"/>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Protocolo sobre la libre circulación de personas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 name="Google Shape;108;p4"/>
          <p:cNvSpPr txBox="1"/>
          <p:nvPr/>
        </p:nvSpPr>
        <p:spPr>
          <a:xfrm>
            <a:off x="502875" y="46262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L</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5"/>
          <p:cNvSpPr txBox="1"/>
          <p:nvPr/>
        </p:nvSpPr>
        <p:spPr>
          <a:xfrm>
            <a:off x="435350" y="354725"/>
            <a:ext cx="34989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rage"/>
              <a:ea typeface="Average"/>
              <a:cs typeface="Average"/>
              <a:sym typeface="Average"/>
            </a:endParaRPr>
          </a:p>
        </p:txBody>
      </p:sp>
      <p:pic>
        <p:nvPicPr>
          <p:cNvPr id="114" name="Google Shape;114;p5"/>
          <p:cNvPicPr preferRelativeResize="0"/>
          <p:nvPr/>
        </p:nvPicPr>
        <p:blipFill rotWithShape="1">
          <a:blip r:embed="rId3">
            <a:alphaModFix/>
          </a:blip>
          <a:srcRect b="0" l="0" r="0" t="0"/>
          <a:stretch/>
        </p:blipFill>
        <p:spPr>
          <a:xfrm rot="-709345">
            <a:off x="325060" y="271959"/>
            <a:ext cx="2301329" cy="2695432"/>
          </a:xfrm>
          <a:prstGeom prst="rect">
            <a:avLst/>
          </a:prstGeom>
          <a:noFill/>
          <a:ln>
            <a:noFill/>
          </a:ln>
        </p:spPr>
      </p:pic>
      <p:sp>
        <p:nvSpPr>
          <p:cNvPr id="115" name="Google Shape;115;p5"/>
          <p:cNvSpPr txBox="1"/>
          <p:nvPr/>
        </p:nvSpPr>
        <p:spPr>
          <a:xfrm>
            <a:off x="2878100" y="2555625"/>
            <a:ext cx="1556100" cy="16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rage"/>
              <a:ea typeface="Average"/>
              <a:cs typeface="Average"/>
              <a:sym typeface="Average"/>
            </a:endParaRPr>
          </a:p>
        </p:txBody>
      </p:sp>
      <p:pic>
        <p:nvPicPr>
          <p:cNvPr id="116" name="Google Shape;116;p5"/>
          <p:cNvPicPr preferRelativeResize="0"/>
          <p:nvPr/>
        </p:nvPicPr>
        <p:blipFill rotWithShape="1">
          <a:blip r:embed="rId4">
            <a:alphaModFix/>
          </a:blip>
          <a:srcRect b="0" l="0" r="0" t="0"/>
          <a:stretch/>
        </p:blipFill>
        <p:spPr>
          <a:xfrm>
            <a:off x="2171200" y="1727400"/>
            <a:ext cx="2199279" cy="3109752"/>
          </a:xfrm>
          <a:prstGeom prst="rect">
            <a:avLst/>
          </a:prstGeom>
          <a:noFill/>
          <a:ln>
            <a:noFill/>
          </a:ln>
        </p:spPr>
      </p:pic>
      <p:sp>
        <p:nvSpPr>
          <p:cNvPr id="117" name="Google Shape;117;p5"/>
          <p:cNvSpPr txBox="1"/>
          <p:nvPr/>
        </p:nvSpPr>
        <p:spPr>
          <a:xfrm>
            <a:off x="443400" y="3047400"/>
            <a:ext cx="1999200" cy="118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rage"/>
              <a:ea typeface="Average"/>
              <a:cs typeface="Average"/>
              <a:sym typeface="Average"/>
            </a:endParaRPr>
          </a:p>
        </p:txBody>
      </p:sp>
      <p:pic>
        <p:nvPicPr>
          <p:cNvPr id="118" name="Google Shape;118;p5"/>
          <p:cNvPicPr preferRelativeResize="0"/>
          <p:nvPr/>
        </p:nvPicPr>
        <p:blipFill rotWithShape="1">
          <a:blip r:embed="rId5">
            <a:alphaModFix/>
          </a:blip>
          <a:srcRect b="0" l="0" r="0" t="0"/>
          <a:stretch/>
        </p:blipFill>
        <p:spPr>
          <a:xfrm>
            <a:off x="443400" y="3047400"/>
            <a:ext cx="1835526" cy="1223674"/>
          </a:xfrm>
          <a:prstGeom prst="rect">
            <a:avLst/>
          </a:prstGeom>
          <a:noFill/>
          <a:ln>
            <a:noFill/>
          </a:ln>
        </p:spPr>
      </p:pic>
      <p:sp>
        <p:nvSpPr>
          <p:cNvPr id="119" name="Google Shape;119;p5"/>
          <p:cNvSpPr txBox="1"/>
          <p:nvPr/>
        </p:nvSpPr>
        <p:spPr>
          <a:xfrm>
            <a:off x="4773523" y="339340"/>
            <a:ext cx="4297128" cy="738664"/>
          </a:xfrm>
          <a:prstGeom prst="rect">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Iniciativa de integración más ambiciosa del continente africano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 name="Google Shape;120;p5"/>
          <p:cNvSpPr txBox="1"/>
          <p:nvPr/>
        </p:nvSpPr>
        <p:spPr>
          <a:xfrm>
            <a:off x="4773523" y="1358068"/>
            <a:ext cx="4261480" cy="738664"/>
          </a:xfrm>
          <a:prstGeom prst="rect">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Busca aumentar el comercio intraafricano de un nivel actual de alrededor del 16% a un 31%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 name="Google Shape;121;p5"/>
          <p:cNvSpPr txBox="1"/>
          <p:nvPr/>
        </p:nvSpPr>
        <p:spPr>
          <a:xfrm>
            <a:off x="4809171" y="2309284"/>
            <a:ext cx="4261480" cy="738664"/>
          </a:xfrm>
          <a:prstGeom prst="rect">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Lograr que hasta el 90% de los productos tengan un arancel cero en todo el continente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2" name="Google Shape;122;p5"/>
          <p:cNvSpPr txBox="1"/>
          <p:nvPr/>
        </p:nvSpPr>
        <p:spPr>
          <a:xfrm>
            <a:off x="4809171" y="3373270"/>
            <a:ext cx="4261480" cy="523220"/>
          </a:xfrm>
          <a:prstGeom prst="rect">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Aumentar un 4.5%  PIB africano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 name="Google Shape;123;p5"/>
          <p:cNvSpPr txBox="1"/>
          <p:nvPr/>
        </p:nvSpPr>
        <p:spPr>
          <a:xfrm>
            <a:off x="4773523" y="4098245"/>
            <a:ext cx="4261480" cy="954107"/>
          </a:xfrm>
          <a:prstGeom prst="rect">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MX" sz="1400" u="none" cap="none" strike="noStrike">
                <a:solidFill>
                  <a:schemeClr val="lt1"/>
                </a:solidFill>
                <a:latin typeface="Arial"/>
                <a:ea typeface="Arial"/>
                <a:cs typeface="Arial"/>
                <a:sym typeface="Arial"/>
              </a:rPr>
              <a:t>Ganancias totales del Acuerdo Continental africano de libre comercio de 134 billones de dólares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4" name="Google Shape;124;p5"/>
          <p:cNvSpPr txBox="1"/>
          <p:nvPr/>
        </p:nvSpPr>
        <p:spPr>
          <a:xfrm>
            <a:off x="330475" y="4554450"/>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transition p14:dur="100">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grpSp>
        <p:nvGrpSpPr>
          <p:cNvPr id="129" name="Google Shape;129;p10"/>
          <p:cNvGrpSpPr/>
          <p:nvPr/>
        </p:nvGrpSpPr>
        <p:grpSpPr>
          <a:xfrm>
            <a:off x="1981200" y="463472"/>
            <a:ext cx="6096000" cy="3994132"/>
            <a:chOff x="0" y="34933"/>
            <a:chExt cx="6096000" cy="3994132"/>
          </a:xfrm>
        </p:grpSpPr>
        <p:sp>
          <p:nvSpPr>
            <p:cNvPr id="130" name="Google Shape;130;p10"/>
            <p:cNvSpPr/>
            <p:nvPr/>
          </p:nvSpPr>
          <p:spPr>
            <a:xfrm>
              <a:off x="0" y="315373"/>
              <a:ext cx="6096000" cy="1077300"/>
            </a:xfrm>
            <a:prstGeom prst="rect">
              <a:avLst/>
            </a:prstGeom>
            <a:solidFill>
              <a:schemeClr val="lt1">
                <a:alpha val="89411"/>
              </a:schemeClr>
            </a:solidFill>
            <a:ln cap="flat" cmpd="sng" w="9525">
              <a:solidFill>
                <a:schemeClr val="accent3"/>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0"/>
            <p:cNvSpPr txBox="1"/>
            <p:nvPr/>
          </p:nvSpPr>
          <p:spPr>
            <a:xfrm>
              <a:off x="0" y="315373"/>
              <a:ext cx="6096000" cy="1077300"/>
            </a:xfrm>
            <a:prstGeom prst="rect">
              <a:avLst/>
            </a:prstGeom>
            <a:noFill/>
            <a:ln>
              <a:noFill/>
            </a:ln>
          </p:spPr>
          <p:txBody>
            <a:bodyPr anchorCtr="0" anchor="t" bIns="135125" lIns="473100" spcFirstLastPara="1" rIns="473100" wrap="square" tIns="395725">
              <a:noAutofit/>
            </a:bodyPr>
            <a:lstStyle/>
            <a:p>
              <a:pPr indent="-171450" lvl="1" marL="171450" marR="0" rtl="0" algn="l">
                <a:lnSpc>
                  <a:spcPct val="90000"/>
                </a:lnSpc>
                <a:spcBef>
                  <a:spcPts val="0"/>
                </a:spcBef>
                <a:spcAft>
                  <a:spcPts val="0"/>
                </a:spcAft>
                <a:buClr>
                  <a:srgbClr val="000000"/>
                </a:buClr>
                <a:buSzPts val="1900"/>
                <a:buFont typeface="Arial"/>
                <a:buChar char="•"/>
              </a:pPr>
              <a:r>
                <a:rPr b="0" i="0" lang="es-MX" sz="1900" u="none" cap="none" strike="noStrike">
                  <a:solidFill>
                    <a:srgbClr val="000000"/>
                  </a:solidFill>
                  <a:latin typeface="Arial"/>
                  <a:ea typeface="Arial"/>
                  <a:cs typeface="Arial"/>
                  <a:sym typeface="Arial"/>
                </a:rPr>
                <a:t>Comercio de bienes y servicios</a:t>
              </a:r>
              <a:endParaRPr b="0" i="0" sz="1400" u="none" cap="none" strike="noStrike">
                <a:solidFill>
                  <a:srgbClr val="000000"/>
                </a:solidFill>
                <a:latin typeface="Arial"/>
                <a:ea typeface="Arial"/>
                <a:cs typeface="Arial"/>
                <a:sym typeface="Arial"/>
              </a:endParaRPr>
            </a:p>
            <a:p>
              <a:pPr indent="-50800" lvl="1" marL="171450" marR="0" rtl="0" algn="l">
                <a:lnSpc>
                  <a:spcPct val="90000"/>
                </a:lnSpc>
                <a:spcBef>
                  <a:spcPts val="285"/>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 name="Google Shape;132;p10"/>
            <p:cNvSpPr/>
            <p:nvPr/>
          </p:nvSpPr>
          <p:spPr>
            <a:xfrm>
              <a:off x="304800" y="34933"/>
              <a:ext cx="4267200" cy="560880"/>
            </a:xfrm>
            <a:prstGeom prst="roundRect">
              <a:avLst>
                <a:gd fmla="val 16667" name="adj"/>
              </a:avLst>
            </a:prstGeom>
            <a:gradFill>
              <a:gsLst>
                <a:gs pos="0">
                  <a:srgbClr val="FF4C00"/>
                </a:gs>
                <a:gs pos="100000">
                  <a:srgbClr val="FF8C70"/>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0"/>
            <p:cNvSpPr txBox="1"/>
            <p:nvPr/>
          </p:nvSpPr>
          <p:spPr>
            <a:xfrm>
              <a:off x="332180" y="62313"/>
              <a:ext cx="4212440" cy="506120"/>
            </a:xfrm>
            <a:prstGeom prst="rect">
              <a:avLst/>
            </a:prstGeom>
            <a:noFill/>
            <a:ln>
              <a:noFill/>
            </a:ln>
          </p:spPr>
          <p:txBody>
            <a:bodyPr anchorCtr="0" anchor="ctr" bIns="0" lIns="161275" spcFirstLastPara="1" rIns="1612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s-MX" sz="1900" u="none" cap="none" strike="noStrike">
                  <a:solidFill>
                    <a:schemeClr val="lt1"/>
                  </a:solidFill>
                  <a:latin typeface="Arial"/>
                  <a:ea typeface="Arial"/>
                  <a:cs typeface="Arial"/>
                  <a:sym typeface="Arial"/>
                </a:rPr>
                <a:t>Fase I</a:t>
              </a:r>
              <a:endParaRPr b="0" i="0" sz="1400" u="none" cap="none" strike="noStrike">
                <a:solidFill>
                  <a:srgbClr val="000000"/>
                </a:solidFill>
                <a:latin typeface="Arial"/>
                <a:ea typeface="Arial"/>
                <a:cs typeface="Arial"/>
                <a:sym typeface="Arial"/>
              </a:endParaRPr>
            </a:p>
          </p:txBody>
        </p:sp>
        <p:sp>
          <p:nvSpPr>
            <p:cNvPr id="134" name="Google Shape;134;p10"/>
            <p:cNvSpPr/>
            <p:nvPr/>
          </p:nvSpPr>
          <p:spPr>
            <a:xfrm>
              <a:off x="0" y="1775713"/>
              <a:ext cx="6096000" cy="1077300"/>
            </a:xfrm>
            <a:prstGeom prst="rect">
              <a:avLst/>
            </a:prstGeom>
            <a:solidFill>
              <a:schemeClr val="lt1">
                <a:alpha val="89411"/>
              </a:schemeClr>
            </a:solidFill>
            <a:ln cap="flat" cmpd="sng" w="9525">
              <a:solidFill>
                <a:srgbClr val="97FF47"/>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0"/>
            <p:cNvSpPr txBox="1"/>
            <p:nvPr/>
          </p:nvSpPr>
          <p:spPr>
            <a:xfrm>
              <a:off x="0" y="1775713"/>
              <a:ext cx="6096000" cy="1077300"/>
            </a:xfrm>
            <a:prstGeom prst="rect">
              <a:avLst/>
            </a:prstGeom>
            <a:noFill/>
            <a:ln>
              <a:noFill/>
            </a:ln>
          </p:spPr>
          <p:txBody>
            <a:bodyPr anchorCtr="0" anchor="t" bIns="135125" lIns="473100" spcFirstLastPara="1" rIns="473100" wrap="square" tIns="395725">
              <a:noAutofit/>
            </a:bodyPr>
            <a:lstStyle/>
            <a:p>
              <a:pPr indent="-171450" lvl="1" marL="171450" marR="0" rtl="0" algn="l">
                <a:lnSpc>
                  <a:spcPct val="90000"/>
                </a:lnSpc>
                <a:spcBef>
                  <a:spcPts val="0"/>
                </a:spcBef>
                <a:spcAft>
                  <a:spcPts val="0"/>
                </a:spcAft>
                <a:buClr>
                  <a:srgbClr val="000000"/>
                </a:buClr>
                <a:buSzPts val="1900"/>
                <a:buFont typeface="Arial"/>
                <a:buChar char="•"/>
              </a:pPr>
              <a:r>
                <a:rPr b="0" i="0" lang="es-MX" sz="1900" u="none" cap="none" strike="noStrike">
                  <a:solidFill>
                    <a:srgbClr val="000000"/>
                  </a:solidFill>
                  <a:latin typeface="Arial"/>
                  <a:ea typeface="Arial"/>
                  <a:cs typeface="Arial"/>
                  <a:sym typeface="Arial"/>
                </a:rPr>
                <a:t>Protocolos de Inversión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85"/>
                </a:spcBef>
                <a:spcAft>
                  <a:spcPts val="0"/>
                </a:spcAft>
                <a:buClr>
                  <a:srgbClr val="000000"/>
                </a:buClr>
                <a:buSzPts val="1900"/>
                <a:buFont typeface="Arial"/>
                <a:buChar char="•"/>
              </a:pPr>
              <a:r>
                <a:rPr b="0" i="0" lang="es-MX" sz="1900" u="none" cap="none" strike="noStrike">
                  <a:solidFill>
                    <a:srgbClr val="000000"/>
                  </a:solidFill>
                  <a:latin typeface="Arial"/>
                  <a:ea typeface="Arial"/>
                  <a:cs typeface="Arial"/>
                  <a:sym typeface="Arial"/>
                </a:rPr>
                <a:t>Derechos sobre propiedad intelectual</a:t>
              </a:r>
              <a:endParaRPr b="0" i="0" sz="1400" u="none" cap="none" strike="noStrike">
                <a:solidFill>
                  <a:srgbClr val="000000"/>
                </a:solidFill>
                <a:latin typeface="Arial"/>
                <a:ea typeface="Arial"/>
                <a:cs typeface="Arial"/>
                <a:sym typeface="Arial"/>
              </a:endParaRPr>
            </a:p>
          </p:txBody>
        </p:sp>
        <p:sp>
          <p:nvSpPr>
            <p:cNvPr id="136" name="Google Shape;136;p10"/>
            <p:cNvSpPr/>
            <p:nvPr/>
          </p:nvSpPr>
          <p:spPr>
            <a:xfrm>
              <a:off x="304800" y="1495273"/>
              <a:ext cx="4267200" cy="560880"/>
            </a:xfrm>
            <a:prstGeom prst="roundRect">
              <a:avLst>
                <a:gd fmla="val 16667" name="adj"/>
              </a:avLst>
            </a:prstGeom>
            <a:gradFill>
              <a:gsLst>
                <a:gs pos="0">
                  <a:srgbClr val="93FF2B"/>
                </a:gs>
                <a:gs pos="100000">
                  <a:srgbClr val="B4FF6F"/>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0"/>
            <p:cNvSpPr txBox="1"/>
            <p:nvPr/>
          </p:nvSpPr>
          <p:spPr>
            <a:xfrm>
              <a:off x="332180" y="1522653"/>
              <a:ext cx="4212440" cy="506120"/>
            </a:xfrm>
            <a:prstGeom prst="rect">
              <a:avLst/>
            </a:prstGeom>
            <a:noFill/>
            <a:ln>
              <a:noFill/>
            </a:ln>
          </p:spPr>
          <p:txBody>
            <a:bodyPr anchorCtr="0" anchor="ctr" bIns="0" lIns="161275" spcFirstLastPara="1" rIns="1612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s-MX" sz="1900" u="none" cap="none" strike="noStrike">
                  <a:solidFill>
                    <a:schemeClr val="lt1"/>
                  </a:solidFill>
                  <a:latin typeface="Arial"/>
                  <a:ea typeface="Arial"/>
                  <a:cs typeface="Arial"/>
                  <a:sym typeface="Arial"/>
                </a:rPr>
                <a:t>Fase II</a:t>
              </a:r>
              <a:endParaRPr b="0" i="0" sz="1400" u="none" cap="none" strike="noStrike">
                <a:solidFill>
                  <a:srgbClr val="000000"/>
                </a:solidFill>
                <a:latin typeface="Arial"/>
                <a:ea typeface="Arial"/>
                <a:cs typeface="Arial"/>
                <a:sym typeface="Arial"/>
              </a:endParaRPr>
            </a:p>
          </p:txBody>
        </p:sp>
        <p:sp>
          <p:nvSpPr>
            <p:cNvPr id="138" name="Google Shape;138;p10"/>
            <p:cNvSpPr/>
            <p:nvPr/>
          </p:nvSpPr>
          <p:spPr>
            <a:xfrm>
              <a:off x="0" y="3236053"/>
              <a:ext cx="6096000" cy="793012"/>
            </a:xfrm>
            <a:prstGeom prst="rect">
              <a:avLst/>
            </a:prstGeom>
            <a:solidFill>
              <a:schemeClr val="lt1">
                <a:alpha val="89411"/>
              </a:schemeClr>
            </a:solidFill>
            <a:ln cap="flat" cmpd="sng" w="9525">
              <a:solidFill>
                <a:srgbClr val="A2FFE7"/>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0"/>
            <p:cNvSpPr txBox="1"/>
            <p:nvPr/>
          </p:nvSpPr>
          <p:spPr>
            <a:xfrm>
              <a:off x="0" y="3236053"/>
              <a:ext cx="6096000" cy="793012"/>
            </a:xfrm>
            <a:prstGeom prst="rect">
              <a:avLst/>
            </a:prstGeom>
            <a:noFill/>
            <a:ln>
              <a:noFill/>
            </a:ln>
          </p:spPr>
          <p:txBody>
            <a:bodyPr anchorCtr="0" anchor="t" bIns="135125" lIns="473100" spcFirstLastPara="1" rIns="473100" wrap="square" tIns="395725">
              <a:noAutofit/>
            </a:bodyPr>
            <a:lstStyle/>
            <a:p>
              <a:pPr indent="-171450" lvl="1" marL="171450" marR="0" rtl="0" algn="l">
                <a:lnSpc>
                  <a:spcPct val="90000"/>
                </a:lnSpc>
                <a:spcBef>
                  <a:spcPts val="0"/>
                </a:spcBef>
                <a:spcAft>
                  <a:spcPts val="0"/>
                </a:spcAft>
                <a:buClr>
                  <a:srgbClr val="000000"/>
                </a:buClr>
                <a:buSzPts val="1900"/>
                <a:buFont typeface="Arial"/>
                <a:buChar char="•"/>
              </a:pPr>
              <a:r>
                <a:rPr b="0" i="0" lang="es-MX" sz="1900" u="none" cap="none" strike="noStrike">
                  <a:solidFill>
                    <a:srgbClr val="000000"/>
                  </a:solidFill>
                  <a:latin typeface="Arial"/>
                  <a:ea typeface="Arial"/>
                  <a:cs typeface="Arial"/>
                  <a:sym typeface="Arial"/>
                </a:rPr>
                <a:t>Comercio electrónico</a:t>
              </a:r>
              <a:endParaRPr b="0" i="0" sz="1400" u="none" cap="none" strike="noStrike">
                <a:solidFill>
                  <a:srgbClr val="000000"/>
                </a:solidFill>
                <a:latin typeface="Arial"/>
                <a:ea typeface="Arial"/>
                <a:cs typeface="Arial"/>
                <a:sym typeface="Arial"/>
              </a:endParaRPr>
            </a:p>
          </p:txBody>
        </p:sp>
        <p:sp>
          <p:nvSpPr>
            <p:cNvPr id="140" name="Google Shape;140;p10"/>
            <p:cNvSpPr/>
            <p:nvPr/>
          </p:nvSpPr>
          <p:spPr>
            <a:xfrm>
              <a:off x="304800" y="2955613"/>
              <a:ext cx="4267200" cy="560880"/>
            </a:xfrm>
            <a:prstGeom prst="roundRect">
              <a:avLst>
                <a:gd fmla="val 16667" name="adj"/>
              </a:avLst>
            </a:prstGeom>
            <a:gradFill>
              <a:gsLst>
                <a:gs pos="0">
                  <a:srgbClr val="94FFED"/>
                </a:gs>
                <a:gs pos="100000">
                  <a:srgbClr val="A4FFFF"/>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0"/>
            <p:cNvSpPr txBox="1"/>
            <p:nvPr/>
          </p:nvSpPr>
          <p:spPr>
            <a:xfrm>
              <a:off x="332180" y="2982993"/>
              <a:ext cx="4212440" cy="506120"/>
            </a:xfrm>
            <a:prstGeom prst="rect">
              <a:avLst/>
            </a:prstGeom>
            <a:noFill/>
            <a:ln>
              <a:noFill/>
            </a:ln>
          </p:spPr>
          <p:txBody>
            <a:bodyPr anchorCtr="0" anchor="ctr" bIns="0" lIns="161275" spcFirstLastPara="1" rIns="161275" wrap="square" tIns="0">
              <a:noAutofit/>
            </a:bodyPr>
            <a:lstStyle/>
            <a:p>
              <a:pPr indent="0" lvl="0" marL="0" marR="0" rtl="0" algn="l">
                <a:lnSpc>
                  <a:spcPct val="90000"/>
                </a:lnSpc>
                <a:spcBef>
                  <a:spcPts val="0"/>
                </a:spcBef>
                <a:spcAft>
                  <a:spcPts val="0"/>
                </a:spcAft>
                <a:buClr>
                  <a:srgbClr val="000000"/>
                </a:buClr>
                <a:buSzPts val="1900"/>
                <a:buFont typeface="Arial"/>
                <a:buNone/>
              </a:pPr>
              <a:r>
                <a:rPr b="0" i="0" lang="es-MX" sz="1900" u="none" cap="none" strike="noStrike">
                  <a:solidFill>
                    <a:schemeClr val="lt1"/>
                  </a:solidFill>
                  <a:latin typeface="Arial"/>
                  <a:ea typeface="Arial"/>
                  <a:cs typeface="Arial"/>
                  <a:sym typeface="Arial"/>
                </a:rPr>
                <a:t>Fase III</a:t>
              </a:r>
              <a:endParaRPr b="0" i="0" sz="1400" u="none" cap="none" strike="noStrike">
                <a:solidFill>
                  <a:srgbClr val="000000"/>
                </a:solidFill>
                <a:latin typeface="Arial"/>
                <a:ea typeface="Arial"/>
                <a:cs typeface="Arial"/>
                <a:sym typeface="Arial"/>
              </a:endParaRPr>
            </a:p>
          </p:txBody>
        </p:sp>
      </p:grpSp>
      <p:sp>
        <p:nvSpPr>
          <p:cNvPr id="142" name="Google Shape;142;p10"/>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3"/>
          <p:cNvPicPr preferRelativeResize="0"/>
          <p:nvPr/>
        </p:nvPicPr>
        <p:blipFill rotWithShape="1">
          <a:blip r:embed="rId3">
            <a:alphaModFix/>
          </a:blip>
          <a:srcRect b="5727" l="27142" r="28569" t="16350"/>
          <a:stretch/>
        </p:blipFill>
        <p:spPr>
          <a:xfrm>
            <a:off x="1716020" y="0"/>
            <a:ext cx="5413829" cy="5143500"/>
          </a:xfrm>
          <a:prstGeom prst="rect">
            <a:avLst/>
          </a:prstGeom>
          <a:noFill/>
          <a:ln>
            <a:noFill/>
          </a:ln>
          <a:effectLst>
            <a:outerShdw blurRad="292100" rotWithShape="0" algn="tl" dir="2700000" dist="139700">
              <a:srgbClr val="333333">
                <a:alpha val="64313"/>
              </a:srgbClr>
            </a:outerShdw>
          </a:effectLst>
        </p:spPr>
      </p:pic>
      <p:sp>
        <p:nvSpPr>
          <p:cNvPr id="148" name="Google Shape;148;p13"/>
          <p:cNvSpPr txBox="1"/>
          <p:nvPr/>
        </p:nvSpPr>
        <p:spPr>
          <a:xfrm>
            <a:off x="7129849" y="4720281"/>
            <a:ext cx="20759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8C8C8C"/>
                </a:solidFill>
                <a:latin typeface="Arial"/>
                <a:ea typeface="Arial"/>
                <a:cs typeface="Arial"/>
                <a:sym typeface="Arial"/>
              </a:rPr>
              <a:t>(Tralac.org, 2021)</a:t>
            </a:r>
            <a:endParaRPr b="0" i="0" sz="1400" u="none" cap="none" strike="noStrike">
              <a:solidFill>
                <a:srgbClr val="000000"/>
              </a:solidFill>
              <a:latin typeface="Arial"/>
              <a:ea typeface="Arial"/>
              <a:cs typeface="Arial"/>
              <a:sym typeface="Arial"/>
            </a:endParaRPr>
          </a:p>
        </p:txBody>
      </p:sp>
      <p:sp>
        <p:nvSpPr>
          <p:cNvPr id="149" name="Google Shape;149;p13"/>
          <p:cNvSpPr txBox="1"/>
          <p:nvPr/>
        </p:nvSpPr>
        <p:spPr>
          <a:xfrm>
            <a:off x="229875" y="4674063"/>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L</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2"/>
          <p:cNvPicPr preferRelativeResize="0"/>
          <p:nvPr/>
        </p:nvPicPr>
        <p:blipFill rotWithShape="1">
          <a:blip r:embed="rId3">
            <a:alphaModFix/>
          </a:blip>
          <a:srcRect b="0" l="0" r="0" t="0"/>
          <a:stretch/>
        </p:blipFill>
        <p:spPr>
          <a:xfrm>
            <a:off x="0" y="9525"/>
            <a:ext cx="9148457" cy="5143500"/>
          </a:xfrm>
          <a:prstGeom prst="rect">
            <a:avLst/>
          </a:prstGeom>
          <a:noFill/>
          <a:ln>
            <a:noFill/>
          </a:ln>
        </p:spPr>
      </p:pic>
      <p:sp>
        <p:nvSpPr>
          <p:cNvPr id="155" name="Google Shape;155;p12"/>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5"/>
          <p:cNvSpPr txBox="1"/>
          <p:nvPr>
            <p:ph type="title"/>
          </p:nvPr>
        </p:nvSpPr>
        <p:spPr>
          <a:xfrm>
            <a:off x="0" y="337225"/>
            <a:ext cx="49278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s-MX"/>
              <a:t>Comercio Intrarregional y la agenda 2063: the Africa we want</a:t>
            </a:r>
            <a:endParaRPr/>
          </a:p>
        </p:txBody>
      </p:sp>
      <p:sp>
        <p:nvSpPr>
          <p:cNvPr id="161" name="Google Shape;161;p15"/>
          <p:cNvSpPr txBox="1"/>
          <p:nvPr>
            <p:ph idx="1" type="body"/>
          </p:nvPr>
        </p:nvSpPr>
        <p:spPr>
          <a:xfrm>
            <a:off x="211200" y="1704825"/>
            <a:ext cx="47166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s-MX" sz="1600"/>
              <a:t>La creación del AfCFTA es una gran oportunidad para ayudar a los países miembros a:</a:t>
            </a:r>
            <a:endParaRPr sz="1600"/>
          </a:p>
          <a:p>
            <a:pPr indent="0" lvl="0" marL="0" rtl="0" algn="l">
              <a:lnSpc>
                <a:spcPct val="115000"/>
              </a:lnSpc>
              <a:spcBef>
                <a:spcPts val="1600"/>
              </a:spcBef>
              <a:spcAft>
                <a:spcPts val="0"/>
              </a:spcAft>
              <a:buSzPts val="1300"/>
              <a:buNone/>
            </a:pPr>
            <a:r>
              <a:rPr lang="es-MX" sz="1600"/>
              <a:t>-Diversificar sus exportaciones</a:t>
            </a:r>
            <a:endParaRPr sz="1600"/>
          </a:p>
          <a:p>
            <a:pPr indent="0" lvl="0" marL="0" rtl="0" algn="l">
              <a:lnSpc>
                <a:spcPct val="115000"/>
              </a:lnSpc>
              <a:spcBef>
                <a:spcPts val="1600"/>
              </a:spcBef>
              <a:spcAft>
                <a:spcPts val="0"/>
              </a:spcAft>
              <a:buSzPts val="1300"/>
              <a:buNone/>
            </a:pPr>
            <a:r>
              <a:rPr lang="es-MX" sz="1600"/>
              <a:t>-Crecer económicamente más rápido </a:t>
            </a:r>
            <a:endParaRPr sz="1600"/>
          </a:p>
          <a:p>
            <a:pPr indent="0" lvl="0" marL="0" rtl="0" algn="l">
              <a:lnSpc>
                <a:spcPct val="115000"/>
              </a:lnSpc>
              <a:spcBef>
                <a:spcPts val="1600"/>
              </a:spcBef>
              <a:spcAft>
                <a:spcPts val="0"/>
              </a:spcAft>
              <a:buSzPts val="1300"/>
              <a:buNone/>
            </a:pPr>
            <a:r>
              <a:rPr lang="es-MX" sz="1600"/>
              <a:t>-Atraer inversión extranjera </a:t>
            </a:r>
            <a:endParaRPr sz="1600"/>
          </a:p>
          <a:p>
            <a:pPr indent="0" lvl="0" marL="0" rtl="0" algn="just">
              <a:lnSpc>
                <a:spcPct val="115000"/>
              </a:lnSpc>
              <a:spcBef>
                <a:spcPts val="1600"/>
              </a:spcBef>
              <a:spcAft>
                <a:spcPts val="0"/>
              </a:spcAft>
              <a:buSzPts val="1300"/>
              <a:buNone/>
            </a:pPr>
            <a:r>
              <a:rPr lang="es-MX" sz="1600"/>
              <a:t>- </a:t>
            </a:r>
            <a:r>
              <a:rPr lang="es-MX" sz="1600"/>
              <a:t>Ad hoc a la Agenda 2063 que busca  priorizar el desarrollo social y económico inclusivo, así como la integración continental y regional.</a:t>
            </a:r>
            <a:endParaRPr sz="1600"/>
          </a:p>
          <a:p>
            <a:pPr indent="0" lvl="0" marL="0" rtl="0" algn="l">
              <a:lnSpc>
                <a:spcPct val="115000"/>
              </a:lnSpc>
              <a:spcBef>
                <a:spcPts val="1600"/>
              </a:spcBef>
              <a:spcAft>
                <a:spcPts val="1600"/>
              </a:spcAft>
              <a:buSzPts val="1300"/>
              <a:buNone/>
            </a:pPr>
            <a:r>
              <a:rPr lang="es-MX" sz="1600"/>
              <a:t>- </a:t>
            </a:r>
            <a:endParaRPr sz="1600"/>
          </a:p>
        </p:txBody>
      </p:sp>
      <p:pic>
        <p:nvPicPr>
          <p:cNvPr id="162" name="Google Shape;162;p15"/>
          <p:cNvPicPr preferRelativeResize="0"/>
          <p:nvPr/>
        </p:nvPicPr>
        <p:blipFill rotWithShape="1">
          <a:blip r:embed="rId3">
            <a:alphaModFix/>
          </a:blip>
          <a:srcRect b="0" l="0" r="0" t="0"/>
          <a:stretch/>
        </p:blipFill>
        <p:spPr>
          <a:xfrm>
            <a:off x="5263978" y="0"/>
            <a:ext cx="3880022" cy="5143500"/>
          </a:xfrm>
          <a:prstGeom prst="rect">
            <a:avLst/>
          </a:prstGeom>
          <a:noFill/>
          <a:ln>
            <a:noFill/>
          </a:ln>
        </p:spPr>
      </p:pic>
      <p:sp>
        <p:nvSpPr>
          <p:cNvPr id="163" name="Google Shape;163;p15"/>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L</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6"/>
          <p:cNvPicPr preferRelativeResize="0"/>
          <p:nvPr/>
        </p:nvPicPr>
        <p:blipFill rotWithShape="1">
          <a:blip r:embed="rId3">
            <a:alphaModFix/>
          </a:blip>
          <a:srcRect b="10432" l="24074" r="21296" t="30607"/>
          <a:stretch/>
        </p:blipFill>
        <p:spPr>
          <a:xfrm>
            <a:off x="0" y="365125"/>
            <a:ext cx="6824133" cy="4413250"/>
          </a:xfrm>
          <a:prstGeom prst="rect">
            <a:avLst/>
          </a:prstGeom>
          <a:noFill/>
          <a:ln>
            <a:noFill/>
          </a:ln>
        </p:spPr>
      </p:pic>
      <p:sp>
        <p:nvSpPr>
          <p:cNvPr id="169" name="Google Shape;169;p6"/>
          <p:cNvSpPr txBox="1"/>
          <p:nvPr/>
        </p:nvSpPr>
        <p:spPr>
          <a:xfrm>
            <a:off x="6214533" y="1286933"/>
            <a:ext cx="2810933" cy="2862322"/>
          </a:xfrm>
          <a:prstGeom prst="rect">
            <a:avLst/>
          </a:prstGeom>
          <a:solidFill>
            <a:srgbClr val="00B050"/>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Sudáfrica 34.2%</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Nigeria 7.7%</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Costa de Marfil 4.9%</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Egipto 4.6%</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Kenia 3.3%</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Marruecos 3.2%</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Namibia 3.1%</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Argelia 2.8%</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2000"/>
              <a:buFont typeface="Arial"/>
              <a:buChar char="•"/>
            </a:pPr>
            <a:r>
              <a:rPr b="0" i="0" lang="es-MX" sz="2000" u="none" cap="none" strike="noStrike">
                <a:solidFill>
                  <a:schemeClr val="lt1"/>
                </a:solidFill>
                <a:latin typeface="Aharoni"/>
                <a:ea typeface="Aharoni"/>
                <a:cs typeface="Aharoni"/>
                <a:sym typeface="Aharoni"/>
              </a:rPr>
              <a:t>Zimbabue 2.7%</a:t>
            </a:r>
            <a:endParaRPr b="0" i="0" sz="1400" u="none" cap="none" strike="noStrike">
              <a:solidFill>
                <a:srgbClr val="000000"/>
              </a:solidFill>
              <a:latin typeface="Arial"/>
              <a:ea typeface="Arial"/>
              <a:cs typeface="Arial"/>
              <a:sym typeface="Arial"/>
            </a:endParaRPr>
          </a:p>
        </p:txBody>
      </p:sp>
      <p:sp>
        <p:nvSpPr>
          <p:cNvPr id="170" name="Google Shape;170;p6"/>
          <p:cNvSpPr txBox="1"/>
          <p:nvPr/>
        </p:nvSpPr>
        <p:spPr>
          <a:xfrm>
            <a:off x="7208824" y="4737298"/>
            <a:ext cx="20759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8C8C8C"/>
                </a:solidFill>
                <a:latin typeface="Arial"/>
                <a:ea typeface="Arial"/>
                <a:cs typeface="Arial"/>
                <a:sym typeface="Arial"/>
              </a:rPr>
              <a:t>(ICEX, 2019)</a:t>
            </a:r>
            <a:endParaRPr b="0" i="0" sz="1400" u="none" cap="none" strike="noStrike">
              <a:solidFill>
                <a:srgbClr val="000000"/>
              </a:solidFill>
              <a:latin typeface="Arial"/>
              <a:ea typeface="Arial"/>
              <a:cs typeface="Arial"/>
              <a:sym typeface="Arial"/>
            </a:endParaRPr>
          </a:p>
        </p:txBody>
      </p:sp>
      <p:sp>
        <p:nvSpPr>
          <p:cNvPr id="171" name="Google Shape;171;p6"/>
          <p:cNvSpPr txBox="1"/>
          <p:nvPr/>
        </p:nvSpPr>
        <p:spPr>
          <a:xfrm>
            <a:off x="8016975" y="4540075"/>
            <a:ext cx="44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Lato"/>
                <a:ea typeface="Lato"/>
                <a:cs typeface="Lato"/>
                <a:sym typeface="Lato"/>
              </a:rPr>
              <a:t>J</a:t>
            </a:r>
            <a:endParaRPr b="0" i="0" sz="1400" u="none" cap="none" strike="noStrike">
              <a:solidFill>
                <a:srgbClr val="000000"/>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Daniela Linette Rodriguez Romero</dc:creator>
</cp:coreProperties>
</file>