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B9940-0E87-4992-49B3-8DFB8C9D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2DA56F-0A57-F59E-189C-F057A4C34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EB3631-600D-6477-CA87-D3861535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9734F-EEF9-3DB8-5E50-EBF45E90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6674C7-3890-6261-310A-CCB28CF4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76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B5488-3F08-7FAB-4732-1A13C3D2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AFAB43-3E51-B967-124B-410731842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593AC-911A-F36D-87C2-D668B156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93AE98-B59C-DECC-C089-E5F45995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2FA41-9B34-77A4-70F9-94A2A160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24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04A260-5EEA-9970-74A9-B2DD4BDB7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6E3C52-63A7-8ED8-2492-4458C67C3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E33ACA-2EE8-BEF6-D92F-1CA1C413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4059F4-7B71-2A58-AB4C-BEC46866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FC3C75-6E7E-78C6-AE2A-A2921192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62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E2A99-CF82-F806-0846-D2FC6F76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F084C9-AE42-8C10-0FB3-B1F370090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65876-47BC-84E1-80EB-1271A374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2B831-AF30-0A84-BBFE-836632FD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C1C282-396D-C9DA-5EE8-09BC0035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76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FD535-4112-6DE0-57A4-B2DFFD7B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39DFF7-8454-778E-FF32-589A0658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0E6F4-EF39-AD28-DD79-C734DCE0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DB398-CD84-3CBB-E7AA-136F37B5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172C0-EC37-46AF-3D4E-ED69F2C6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64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52743-EBB2-6D60-4A17-BD7942B2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76193E-7811-9589-0B31-6FA8E3076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6A3BE0-3F4F-509E-523A-0E673892E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3F433-BA3B-2449-46C7-CB88B259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187EF-7F8F-C492-F829-3B46F09D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845615-CE9A-E031-B1F1-5A9DF99B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67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CCC1A-52CF-50CC-41B4-C73ADD1F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CF45B1-6593-0844-8EF2-A8E8E9103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49A644-9A37-883B-719E-EFFDB1933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B9D732-2796-2AAC-2A36-4CBD0AE4C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68D3A6-D71B-1C87-B28F-5AD3E630A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D7DB7C-6386-9FB7-2C5E-E384F9F2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71DACD-A850-67D1-C7D4-E8B0FEE9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FD9665-8CB4-4559-FC5E-7D755192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6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E500E-0357-9080-6A15-87A41559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296923-C553-4D06-B28D-6830D35C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C7B42E-4B4B-45AA-8B3C-A5825C93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097D1C-CD42-7547-B9AA-DB89C8B6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74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D84FBE-8025-7363-54D8-ABE1DDE2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188F09-298B-ABC5-7497-87F72888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FE46B2-DF4D-B6A1-CA45-EB50F3A9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28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274F1-63F3-76B0-9142-FF1DC95A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4F230-38E6-F48D-8041-66993455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398663-C74A-3785-DBF0-7F966FB35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2AE1FC-45F9-6754-C729-D5C20EE5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60233D-A6C1-8028-DB8D-74F20761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126E50-11AC-87C4-318E-96F463E5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78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079B7-E45F-469E-C44A-CFC49596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6AA3BB-D72B-A199-633F-FD76E3019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CB1C21-6FC1-1744-1B1F-217DA940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37F1A-EA4C-D888-1FFE-E50EDED8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6C80B7-BFA5-05F9-7015-0E855838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E55402-1212-0BDE-9D5E-08A57E6C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73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1BC80B-90E6-1A80-0936-E1CBC928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80D2A6-DA99-04DE-EDBC-C7B426FA7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99AA7-EFB6-666D-FE29-F15D9CC68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4651-27B7-4C9B-A972-4383127248EB}" type="datetimeFigureOut">
              <a:rPr lang="es-MX" smtClean="0"/>
              <a:t>17/10/2023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BEF5F8-D145-D6CB-1C4D-67150E915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E31504-5C07-1620-23C3-7B6241D14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6F5B2-C370-4E2D-B365-2CF9BC367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8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D518B4-0C28-A378-07B6-99B165F68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995" y="833718"/>
            <a:ext cx="8861099" cy="2595282"/>
          </a:xfrm>
        </p:spPr>
        <p:txBody>
          <a:bodyPr>
            <a:normAutofit/>
          </a:bodyPr>
          <a:lstStyle/>
          <a:p>
            <a:pPr algn="l"/>
            <a:r>
              <a:rPr lang="es-MX" sz="4800" dirty="0"/>
              <a:t>De Tokio a París: viejas/nuevas funciones del deporte.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BA1099-5A59-47ED-02E3-F49AA8F11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96" y="4636893"/>
            <a:ext cx="5956534" cy="1603186"/>
          </a:xfrm>
        </p:spPr>
        <p:txBody>
          <a:bodyPr anchor="ctr">
            <a:normAutofit/>
          </a:bodyPr>
          <a:lstStyle/>
          <a:p>
            <a:pPr algn="l"/>
            <a:r>
              <a:rPr lang="es-MX" dirty="0"/>
              <a:t>Josué Efraín Herrera Orea.</a:t>
            </a:r>
          </a:p>
          <a:p>
            <a:pPr algn="l"/>
            <a:r>
              <a:rPr lang="es-MX" dirty="0"/>
              <a:t>Doctorado en Ciencias Sociales UAM-X.</a:t>
            </a:r>
          </a:p>
          <a:p>
            <a:pPr algn="l"/>
            <a:r>
              <a:rPr lang="es-MX" dirty="0"/>
              <a:t>AMEI 2023.</a:t>
            </a:r>
          </a:p>
        </p:txBody>
      </p:sp>
    </p:spTree>
    <p:extLst>
      <p:ext uri="{BB962C8B-B14F-4D97-AF65-F5344CB8AC3E}">
        <p14:creationId xmlns:p14="http://schemas.microsoft.com/office/powerpoint/2010/main" val="276896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F8C944-DFC9-84BF-2E08-F2B862A5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MX" sz="4000"/>
              <a:t>Ideas iniciales.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4AF1C-802F-CCAA-27E6-B91F7380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600" dirty="0"/>
              <a:t>La gobernanza del deporte como espacio de la realidad internacional que se distingue tanto por el conflicto como por la cooperación y en el que confluyen actores de índole pública y privada. 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dirty="0"/>
              <a:t>Los eventos deportivos se han mantenido constantemente como activos de la política internacional. 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dirty="0"/>
              <a:t>Los eventos deportivos de alcance global son acontecimientos con la capacidad de transformar la coyuntura local en asuntos de incumbencia internacional y viceversa. </a:t>
            </a:r>
          </a:p>
        </p:txBody>
      </p:sp>
      <p:pic>
        <p:nvPicPr>
          <p:cNvPr id="8" name="Imagen 7" descr="Imagen que contiene cerca, exterior, edificio, pasto&#10;&#10;Descripción generada automáticamente">
            <a:extLst>
              <a:ext uri="{FF2B5EF4-FFF2-40B4-BE49-F238E27FC236}">
                <a16:creationId xmlns:a16="http://schemas.microsoft.com/office/drawing/2014/main" id="{7E2D3D55-474C-D06C-F540-E22C3E66C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r="19897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E2DA80-4AC0-9A8F-D8FD-14AF512A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s-MX" sz="4000" dirty="0"/>
              <a:t>Deporte moderno</a:t>
            </a:r>
          </a:p>
        </p:txBody>
      </p:sp>
      <p:pic>
        <p:nvPicPr>
          <p:cNvPr id="20" name="Picture 19" descr="Sección curva de una pista de atletismo en un estadio deportivo">
            <a:extLst>
              <a:ext uri="{FF2B5EF4-FFF2-40B4-BE49-F238E27FC236}">
                <a16:creationId xmlns:a16="http://schemas.microsoft.com/office/drawing/2014/main" id="{2EBFB1C6-577B-554F-31E9-DB48FE46B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3" r="26463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DB10C5-AA88-7166-725A-C1B5BED6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dirty="0"/>
              <a:t>Inglaterra a inicios del siglo XIX.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De lo lúdico-rural al deporte secular, especializado, burocratizado, medible, racionalizado y con avidez por lograr récords (Guttman, 1978).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El deporte moderno ha sido históricamente organizado por entes de índole privada, tales como el COI y la FIFA.</a:t>
            </a:r>
          </a:p>
        </p:txBody>
      </p:sp>
    </p:spTree>
    <p:extLst>
      <p:ext uri="{BB962C8B-B14F-4D97-AF65-F5344CB8AC3E}">
        <p14:creationId xmlns:p14="http://schemas.microsoft.com/office/powerpoint/2010/main" val="423119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Un grupo de personas en una pista de carreras&#10;&#10;Descripción generada automáticamente">
            <a:extLst>
              <a:ext uri="{FF2B5EF4-FFF2-40B4-BE49-F238E27FC236}">
                <a16:creationId xmlns:a16="http://schemas.microsoft.com/office/drawing/2014/main" id="{D86DAB91-70D9-ED1C-FAE2-78FB20AC7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1" r="19037"/>
          <a:stretch/>
        </p:blipFill>
        <p:spPr>
          <a:xfrm>
            <a:off x="6103027" y="-6392"/>
            <a:ext cx="6103025" cy="6873819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896FBF-A551-362C-2961-37CB4ECF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s-MX" sz="4000"/>
              <a:t>El deporte en el sistema internacional.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DE8D2-C0A3-7085-50E8-B8347018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3290281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600" dirty="0"/>
              <a:t>El sistema olímpico (COI, </a:t>
            </a:r>
            <a:r>
              <a:rPr lang="es-MX" sz="1600" dirty="0" err="1"/>
              <a:t>CONs</a:t>
            </a:r>
            <a:r>
              <a:rPr lang="es-MX" sz="1600" dirty="0"/>
              <a:t>, </a:t>
            </a:r>
            <a:r>
              <a:rPr lang="es-MX" sz="1600" dirty="0" err="1"/>
              <a:t>FIs</a:t>
            </a:r>
            <a:r>
              <a:rPr lang="es-MX" sz="1600" dirty="0"/>
              <a:t> y </a:t>
            </a:r>
            <a:r>
              <a:rPr lang="es-MX" sz="1600" dirty="0" err="1"/>
              <a:t>FNs</a:t>
            </a:r>
            <a:r>
              <a:rPr lang="es-MX" sz="1600" dirty="0"/>
              <a:t>) se encuentra entre las organizaciones transnacionales más antiguas, comenzó a funcionar cerca de 25 años antes que la fundación de la Sociedad de Naciones.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dirty="0"/>
              <a:t>El deporte en la ONU: tregua olímpica (RES 48/11), construcción de la paz a través del ideal olímpico (RES 74/16), COI observador permanente de la AGNU, </a:t>
            </a:r>
            <a:r>
              <a:rPr lang="es-MX" sz="1600" i="1" dirty="0"/>
              <a:t>FIFA </a:t>
            </a:r>
            <a:r>
              <a:rPr lang="es-MX" sz="1600" i="1" dirty="0" err="1"/>
              <a:t>Unites</a:t>
            </a:r>
            <a:r>
              <a:rPr lang="es-MX" sz="1600" i="1" dirty="0"/>
              <a:t> </a:t>
            </a:r>
            <a:r>
              <a:rPr lang="es-MX" sz="1600" i="1" dirty="0" err="1"/>
              <a:t>the</a:t>
            </a:r>
            <a:r>
              <a:rPr lang="es-MX" sz="1600" i="1" dirty="0"/>
              <a:t> </a:t>
            </a:r>
            <a:r>
              <a:rPr lang="es-MX" sz="1600" i="1" dirty="0" err="1"/>
              <a:t>world</a:t>
            </a:r>
            <a:r>
              <a:rPr lang="es-MX" sz="1600" dirty="0"/>
              <a:t>, etc.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dirty="0"/>
              <a:t>El deporte y la visión interestatal del mundo: representación y reconocimiento. 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870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58256" y="-358254"/>
            <a:ext cx="6858000" cy="7574507"/>
          </a:xfrm>
          <a:prstGeom prst="rect">
            <a:avLst/>
          </a:prstGeom>
          <a:ln>
            <a:noFill/>
          </a:ln>
          <a:effectLst>
            <a:outerShdw blurRad="457200" dist="63500" sx="99000" sy="99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104DA8-F206-2B18-04D9-84544BDA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5" y="5546162"/>
            <a:ext cx="6661702" cy="953611"/>
          </a:xfrm>
        </p:spPr>
        <p:txBody>
          <a:bodyPr anchor="ctr">
            <a:normAutofit/>
          </a:bodyPr>
          <a:lstStyle/>
          <a:p>
            <a:r>
              <a:rPr lang="es-MX" sz="4000"/>
              <a:t>Mega eventos y globalización.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877DB-F60D-5040-E1EB-F83FE9987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64" y="743803"/>
            <a:ext cx="3144523" cy="5474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700"/>
              <a:t>Los mega eventos generan espacios culturales que invitan a una disolución de las distancias espaciotemporales participando de una especie de conciencia colectiva que se observa en los aspectos ceremoniales del deporte.</a:t>
            </a:r>
          </a:p>
          <a:p>
            <a:pPr marL="0" indent="0">
              <a:buNone/>
            </a:pPr>
            <a:endParaRPr lang="es-MX" sz="1700"/>
          </a:p>
          <a:p>
            <a:pPr marL="0" indent="0">
              <a:buNone/>
            </a:pPr>
            <a:r>
              <a:rPr lang="es-MX" sz="1700"/>
              <a:t>Han desempeñado un papel importante en la transformación del entorno urbano moderno (espacios subnacionales).</a:t>
            </a:r>
          </a:p>
          <a:p>
            <a:pPr marL="0" indent="0">
              <a:buNone/>
            </a:pPr>
            <a:endParaRPr lang="es-MX" sz="1700"/>
          </a:p>
          <a:p>
            <a:pPr marL="0" indent="0">
              <a:buNone/>
            </a:pPr>
            <a:r>
              <a:rPr lang="es-MX" sz="1700"/>
              <a:t>Orden post-westfaliano, la retirada del Estado y la red de ciudades globales</a:t>
            </a:r>
            <a:r>
              <a:rPr lang="es-MX" sz="1700" i="1"/>
              <a:t>.</a:t>
            </a:r>
            <a:endParaRPr lang="es-MX" sz="1700"/>
          </a:p>
          <a:p>
            <a:pPr marL="0" indent="0">
              <a:buNone/>
            </a:pPr>
            <a:endParaRPr lang="es-MX" sz="1700"/>
          </a:p>
          <a:p>
            <a:pPr marL="0" indent="0">
              <a:buNone/>
            </a:pPr>
            <a:r>
              <a:rPr lang="es-MX" sz="1700"/>
              <a:t>Local-global vs. Glocal-grobal.</a:t>
            </a:r>
          </a:p>
        </p:txBody>
      </p:sp>
      <p:pic>
        <p:nvPicPr>
          <p:cNvPr id="6" name="Imagen 5" descr="Vista aérea de una ciudad&#10;&#10;Descripción generada automáticamente">
            <a:extLst>
              <a:ext uri="{FF2B5EF4-FFF2-40B4-BE49-F238E27FC236}">
                <a16:creationId xmlns:a16="http://schemas.microsoft.com/office/drawing/2014/main" id="{3A327653-9240-1809-4A0F-DFE0848C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8" y="0"/>
            <a:ext cx="7583937" cy="53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0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Vista de un edificio&#10;&#10;Descripción generada automáticamente con confianza baja">
            <a:extLst>
              <a:ext uri="{FF2B5EF4-FFF2-40B4-BE49-F238E27FC236}">
                <a16:creationId xmlns:a16="http://schemas.microsoft.com/office/drawing/2014/main" id="{A28255BE-91EF-4960-7789-053BD89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0" b="2"/>
          <a:stretch/>
        </p:blipFill>
        <p:spPr>
          <a:xfrm>
            <a:off x="6083420" y="1666568"/>
            <a:ext cx="6106195" cy="5191432"/>
          </a:xfrm>
          <a:prstGeom prst="rect">
            <a:avLst/>
          </a:prstGeom>
        </p:spPr>
      </p:pic>
      <p:sp useBgFill="1">
        <p:nvSpPr>
          <p:cNvPr id="21" name="Rectangle 25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3DABBC-4C71-FDE5-362D-B9129941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es-MX" sz="4000"/>
              <a:t>Legado.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5D3250-4A2E-B368-9607-1BE40C74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081883"/>
            <a:ext cx="4550391" cy="40703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900"/>
              <a:t>Beneficios a largo plazo antes, durante y después del mega evento.</a:t>
            </a:r>
          </a:p>
          <a:p>
            <a:pPr marL="0" indent="0">
              <a:buNone/>
            </a:pPr>
            <a:endParaRPr lang="es-MX" sz="1900"/>
          </a:p>
          <a:p>
            <a:pPr marL="0" indent="0">
              <a:buNone/>
            </a:pPr>
            <a:r>
              <a:rPr lang="es-MX" sz="1900"/>
              <a:t>¿Beneficios a largo plazo? Elefantes blancos, parasitismo y </a:t>
            </a:r>
            <a:r>
              <a:rPr lang="es-MX" sz="1900" i="1"/>
              <a:t>free riders.</a:t>
            </a:r>
          </a:p>
          <a:p>
            <a:pPr marL="0" indent="0">
              <a:buNone/>
            </a:pPr>
            <a:endParaRPr lang="es-MX" sz="1900" i="1"/>
          </a:p>
          <a:p>
            <a:pPr marL="0" indent="0">
              <a:buNone/>
            </a:pPr>
            <a:r>
              <a:rPr lang="es-MX" sz="1900"/>
              <a:t>Y, sin embargo, las organizaciones deportivas internacionales encuentran sedes. </a:t>
            </a:r>
          </a:p>
          <a:p>
            <a:pPr marL="0" indent="0">
              <a:buNone/>
            </a:pPr>
            <a:endParaRPr lang="es-MX" sz="1900"/>
          </a:p>
          <a:p>
            <a:pPr marL="0" indent="0">
              <a:buNone/>
            </a:pPr>
            <a:r>
              <a:rPr lang="es-MX" sz="1900"/>
              <a:t>Nuevas tendencias en la elección de sedes olímpicas y mundialistas.</a:t>
            </a:r>
          </a:p>
        </p:txBody>
      </p:sp>
    </p:spTree>
    <p:extLst>
      <p:ext uri="{BB962C8B-B14F-4D97-AF65-F5344CB8AC3E}">
        <p14:creationId xmlns:p14="http://schemas.microsoft.com/office/powerpoint/2010/main" val="143526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23D22D-1B8D-A5F1-EBD7-C84D1E9F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83714"/>
            <a:ext cx="9906799" cy="1161688"/>
          </a:xfrm>
        </p:spPr>
        <p:txBody>
          <a:bodyPr anchor="ctr">
            <a:normAutofit/>
          </a:bodyPr>
          <a:lstStyle/>
          <a:p>
            <a:r>
              <a:rPr lang="es-MX" sz="4000"/>
              <a:t>La poli crisis y una nueva etapa del deporte.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691B36-FB16-C71D-53B6-B84F4A2FB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561" y="2217761"/>
            <a:ext cx="7680959" cy="4034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dirty="0"/>
              <a:t>Las ciudades sede/ciudades globales como los lugares en donde se concentra la gestión de la poli crisis (pandemia, derechos de trabajadores migrantes, crisis laboral, inflación, guerra, etc.). 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Elecciones de sedes y las nuevas tendencias relacionadas con los altos costos de producción del deporte global: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2000" dirty="0"/>
              <a:t>En los JJOO concentración del deporte en ciudades </a:t>
            </a:r>
            <a:r>
              <a:rPr lang="es-MX" sz="2000" dirty="0" err="1"/>
              <a:t>grobales</a:t>
            </a:r>
            <a:r>
              <a:rPr lang="es-MX" sz="2000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2000" dirty="0"/>
              <a:t>En la Copa Mundial atomización del deporte y reparto de costos y beneficios.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612063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Minimalist Grayscale Pitch Deck XL by Slidesgo</Template>
  <TotalTime>2042</TotalTime>
  <Words>464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De Tokio a París: viejas/nuevas funciones del deporte.</vt:lpstr>
      <vt:lpstr>Ideas iniciales.</vt:lpstr>
      <vt:lpstr>Deporte moderno</vt:lpstr>
      <vt:lpstr>El deporte en el sistema internacional. </vt:lpstr>
      <vt:lpstr>Mega eventos y globalización.</vt:lpstr>
      <vt:lpstr>Legado.</vt:lpstr>
      <vt:lpstr>La poli crisis y una nueva etapa del deporte.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Tokio a París: viejas/nuevas funciones del deporte.</dc:title>
  <dc:creator>Josué Efraín Herrera Orea</dc:creator>
  <cp:lastModifiedBy>Josué Efraín Herrera Orea</cp:lastModifiedBy>
  <cp:revision>1</cp:revision>
  <dcterms:created xsi:type="dcterms:W3CDTF">2023-10-17T16:54:59Z</dcterms:created>
  <dcterms:modified xsi:type="dcterms:W3CDTF">2023-10-19T02:57:29Z</dcterms:modified>
</cp:coreProperties>
</file>