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9" r:id="rId2"/>
    <p:sldId id="266" r:id="rId3"/>
    <p:sldId id="267" r:id="rId4"/>
    <p:sldId id="268" r:id="rId5"/>
    <p:sldId id="273" r:id="rId6"/>
    <p:sldId id="270" r:id="rId7"/>
    <p:sldId id="260" r:id="rId8"/>
    <p:sldId id="269" r:id="rId9"/>
    <p:sldId id="272" r:id="rId10"/>
    <p:sldId id="274" r:id="rId11"/>
    <p:sldId id="262" r:id="rId12"/>
    <p:sldId id="275" r:id="rId13"/>
    <p:sldId id="264" r:id="rId14"/>
    <p:sldId id="276" r:id="rId15"/>
    <p:sldId id="261" r:id="rId16"/>
    <p:sldId id="277" r:id="rId17"/>
    <p:sldId id="278" r:id="rId18"/>
    <p:sldId id="282" r:id="rId19"/>
    <p:sldId id="285" r:id="rId20"/>
    <p:sldId id="283" r:id="rId21"/>
    <p:sldId id="284" r:id="rId22"/>
    <p:sldId id="281" r:id="rId23"/>
    <p:sldId id="279" r:id="rId24"/>
    <p:sldId id="286" r:id="rId25"/>
    <p:sldId id="280" r:id="rId26"/>
    <p:sldId id="271" r:id="rId27"/>
    <p:sldId id="26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A3B27-2B5E-4F20-ABB4-FFAB1C40AD1B}"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MX"/>
        </a:p>
      </dgm:t>
    </dgm:pt>
    <dgm:pt modelId="{45C8E22C-AEDF-4182-BB60-77F965088E0C}">
      <dgm:prSet phldrT="[Texto]"/>
      <dgm:spPr/>
      <dgm:t>
        <a:bodyPr/>
        <a:lstStyle/>
        <a:p>
          <a:r>
            <a:rPr lang="es-MX" b="1" dirty="0" smtClean="0"/>
            <a:t>Diplomacia</a:t>
          </a:r>
          <a:endParaRPr lang="es-MX" b="1" dirty="0"/>
        </a:p>
      </dgm:t>
    </dgm:pt>
    <dgm:pt modelId="{52072DA3-6EF5-458A-907F-0DB2B0F1A1B6}" type="parTrans" cxnId="{739C6077-7259-4335-9B28-67020BEB7C2D}">
      <dgm:prSet/>
      <dgm:spPr/>
      <dgm:t>
        <a:bodyPr/>
        <a:lstStyle/>
        <a:p>
          <a:endParaRPr lang="es-MX"/>
        </a:p>
      </dgm:t>
    </dgm:pt>
    <dgm:pt modelId="{FFAB2E82-1441-4C13-924A-748AE80139B1}" type="sibTrans" cxnId="{739C6077-7259-4335-9B28-67020BEB7C2D}">
      <dgm:prSet/>
      <dgm:spPr/>
      <dgm:t>
        <a:bodyPr/>
        <a:lstStyle/>
        <a:p>
          <a:endParaRPr lang="es-MX"/>
        </a:p>
      </dgm:t>
    </dgm:pt>
    <dgm:pt modelId="{F1DCC613-08DA-4C28-8C83-E67FCE3EEBDE}">
      <dgm:prSet phldrT="[Texto]"/>
      <dgm:spPr/>
      <dgm:t>
        <a:bodyPr/>
        <a:lstStyle/>
        <a:p>
          <a:r>
            <a:rPr lang="es-MX" b="1" dirty="0" smtClean="0"/>
            <a:t>Diplomacias</a:t>
          </a:r>
          <a:endParaRPr lang="es-MX" b="1" dirty="0"/>
        </a:p>
      </dgm:t>
    </dgm:pt>
    <dgm:pt modelId="{6CE2CEAD-15B6-4B31-90B8-55FF2FBFF498}" type="parTrans" cxnId="{B486639D-C9E8-4E8B-9F58-2E109F14924F}">
      <dgm:prSet/>
      <dgm:spPr/>
      <dgm:t>
        <a:bodyPr/>
        <a:lstStyle/>
        <a:p>
          <a:endParaRPr lang="es-MX"/>
        </a:p>
      </dgm:t>
    </dgm:pt>
    <dgm:pt modelId="{9248D5C2-A92B-441F-A957-0E47E43A9B65}" type="sibTrans" cxnId="{B486639D-C9E8-4E8B-9F58-2E109F14924F}">
      <dgm:prSet/>
      <dgm:spPr/>
      <dgm:t>
        <a:bodyPr/>
        <a:lstStyle/>
        <a:p>
          <a:endParaRPr lang="es-MX"/>
        </a:p>
      </dgm:t>
    </dgm:pt>
    <dgm:pt modelId="{8832E1A1-13C8-4255-A727-CFFFF2B42EE6}">
      <dgm:prSet phldrT="[Texto]"/>
      <dgm:spPr/>
      <dgm:t>
        <a:bodyPr/>
        <a:lstStyle/>
        <a:p>
          <a:r>
            <a:rPr lang="es-MX" b="1" dirty="0" smtClean="0"/>
            <a:t>Cooperación</a:t>
          </a:r>
          <a:endParaRPr lang="es-MX" b="1" dirty="0"/>
        </a:p>
      </dgm:t>
    </dgm:pt>
    <dgm:pt modelId="{8A113B07-69CE-491D-BFC9-AFF5D0891AEA}" type="parTrans" cxnId="{9CBBBB84-41DD-4C6E-8C76-9A3CF61A148D}">
      <dgm:prSet/>
      <dgm:spPr/>
      <dgm:t>
        <a:bodyPr/>
        <a:lstStyle/>
        <a:p>
          <a:endParaRPr lang="es-MX"/>
        </a:p>
      </dgm:t>
    </dgm:pt>
    <dgm:pt modelId="{410559FD-0ECC-4FE7-B6B7-DA163686759A}" type="sibTrans" cxnId="{9CBBBB84-41DD-4C6E-8C76-9A3CF61A148D}">
      <dgm:prSet/>
      <dgm:spPr/>
      <dgm:t>
        <a:bodyPr/>
        <a:lstStyle/>
        <a:p>
          <a:endParaRPr lang="es-MX"/>
        </a:p>
      </dgm:t>
    </dgm:pt>
    <dgm:pt modelId="{16C1B373-7FE7-4F9D-AD17-8646BE2229DC}" type="pres">
      <dgm:prSet presAssocID="{D4FA3B27-2B5E-4F20-ABB4-FFAB1C40AD1B}" presName="Name0" presStyleCnt="0">
        <dgm:presLayoutVars>
          <dgm:dir/>
          <dgm:resizeHandles val="exact"/>
        </dgm:presLayoutVars>
      </dgm:prSet>
      <dgm:spPr/>
      <dgm:t>
        <a:bodyPr/>
        <a:lstStyle/>
        <a:p>
          <a:endParaRPr lang="es-MX"/>
        </a:p>
      </dgm:t>
    </dgm:pt>
    <dgm:pt modelId="{9ACD907D-8A93-4B8D-8860-A8401E42F2C8}" type="pres">
      <dgm:prSet presAssocID="{45C8E22C-AEDF-4182-BB60-77F965088E0C}" presName="node" presStyleLbl="node1" presStyleIdx="0" presStyleCnt="3" custRadScaleRad="100052">
        <dgm:presLayoutVars>
          <dgm:bulletEnabled val="1"/>
        </dgm:presLayoutVars>
      </dgm:prSet>
      <dgm:spPr/>
      <dgm:t>
        <a:bodyPr/>
        <a:lstStyle/>
        <a:p>
          <a:endParaRPr lang="es-MX"/>
        </a:p>
      </dgm:t>
    </dgm:pt>
    <dgm:pt modelId="{59CD94B1-1AB4-4F6B-B389-155BE0E76351}" type="pres">
      <dgm:prSet presAssocID="{FFAB2E82-1441-4C13-924A-748AE80139B1}" presName="sibTrans" presStyleLbl="sibTrans2D1" presStyleIdx="0" presStyleCnt="3"/>
      <dgm:spPr/>
      <dgm:t>
        <a:bodyPr/>
        <a:lstStyle/>
        <a:p>
          <a:endParaRPr lang="es-MX"/>
        </a:p>
      </dgm:t>
    </dgm:pt>
    <dgm:pt modelId="{9C5F7657-F59A-4B51-B57F-E04821063328}" type="pres">
      <dgm:prSet presAssocID="{FFAB2E82-1441-4C13-924A-748AE80139B1}" presName="connectorText" presStyleLbl="sibTrans2D1" presStyleIdx="0" presStyleCnt="3"/>
      <dgm:spPr/>
      <dgm:t>
        <a:bodyPr/>
        <a:lstStyle/>
        <a:p>
          <a:endParaRPr lang="es-MX"/>
        </a:p>
      </dgm:t>
    </dgm:pt>
    <dgm:pt modelId="{F9E6E626-F426-469E-B245-8C8A140E9510}" type="pres">
      <dgm:prSet presAssocID="{F1DCC613-08DA-4C28-8C83-E67FCE3EEBDE}" presName="node" presStyleLbl="node1" presStyleIdx="1" presStyleCnt="3">
        <dgm:presLayoutVars>
          <dgm:bulletEnabled val="1"/>
        </dgm:presLayoutVars>
      </dgm:prSet>
      <dgm:spPr/>
      <dgm:t>
        <a:bodyPr/>
        <a:lstStyle/>
        <a:p>
          <a:endParaRPr lang="es-MX"/>
        </a:p>
      </dgm:t>
    </dgm:pt>
    <dgm:pt modelId="{D305EA46-4849-4F55-9D5F-5222AEDECED8}" type="pres">
      <dgm:prSet presAssocID="{9248D5C2-A92B-441F-A957-0E47E43A9B65}" presName="sibTrans" presStyleLbl="sibTrans2D1" presStyleIdx="1" presStyleCnt="3"/>
      <dgm:spPr/>
      <dgm:t>
        <a:bodyPr/>
        <a:lstStyle/>
        <a:p>
          <a:endParaRPr lang="es-MX"/>
        </a:p>
      </dgm:t>
    </dgm:pt>
    <dgm:pt modelId="{CE406A9E-1F1A-4945-8CC2-605BEB9F95F1}" type="pres">
      <dgm:prSet presAssocID="{9248D5C2-A92B-441F-A957-0E47E43A9B65}" presName="connectorText" presStyleLbl="sibTrans2D1" presStyleIdx="1" presStyleCnt="3"/>
      <dgm:spPr/>
      <dgm:t>
        <a:bodyPr/>
        <a:lstStyle/>
        <a:p>
          <a:endParaRPr lang="es-MX"/>
        </a:p>
      </dgm:t>
    </dgm:pt>
    <dgm:pt modelId="{92BD3339-94BF-4BBC-971D-6D81B6C4FDAD}" type="pres">
      <dgm:prSet presAssocID="{8832E1A1-13C8-4255-A727-CFFFF2B42EE6}" presName="node" presStyleLbl="node1" presStyleIdx="2" presStyleCnt="3">
        <dgm:presLayoutVars>
          <dgm:bulletEnabled val="1"/>
        </dgm:presLayoutVars>
      </dgm:prSet>
      <dgm:spPr/>
      <dgm:t>
        <a:bodyPr/>
        <a:lstStyle/>
        <a:p>
          <a:endParaRPr lang="es-MX"/>
        </a:p>
      </dgm:t>
    </dgm:pt>
    <dgm:pt modelId="{D70A3F1C-4616-47B4-A5B7-8BB8C1740B1D}" type="pres">
      <dgm:prSet presAssocID="{410559FD-0ECC-4FE7-B6B7-DA163686759A}" presName="sibTrans" presStyleLbl="sibTrans2D1" presStyleIdx="2" presStyleCnt="3"/>
      <dgm:spPr/>
      <dgm:t>
        <a:bodyPr/>
        <a:lstStyle/>
        <a:p>
          <a:endParaRPr lang="es-MX"/>
        </a:p>
      </dgm:t>
    </dgm:pt>
    <dgm:pt modelId="{23EF7287-9F63-4B8A-8421-C4C272E69BA9}" type="pres">
      <dgm:prSet presAssocID="{410559FD-0ECC-4FE7-B6B7-DA163686759A}" presName="connectorText" presStyleLbl="sibTrans2D1" presStyleIdx="2" presStyleCnt="3"/>
      <dgm:spPr/>
      <dgm:t>
        <a:bodyPr/>
        <a:lstStyle/>
        <a:p>
          <a:endParaRPr lang="es-MX"/>
        </a:p>
      </dgm:t>
    </dgm:pt>
  </dgm:ptLst>
  <dgm:cxnLst>
    <dgm:cxn modelId="{B486639D-C9E8-4E8B-9F58-2E109F14924F}" srcId="{D4FA3B27-2B5E-4F20-ABB4-FFAB1C40AD1B}" destId="{F1DCC613-08DA-4C28-8C83-E67FCE3EEBDE}" srcOrd="1" destOrd="0" parTransId="{6CE2CEAD-15B6-4B31-90B8-55FF2FBFF498}" sibTransId="{9248D5C2-A92B-441F-A957-0E47E43A9B65}"/>
    <dgm:cxn modelId="{84E9E1EA-63F5-4096-851F-BD9A9E2608E8}" type="presOf" srcId="{D4FA3B27-2B5E-4F20-ABB4-FFAB1C40AD1B}" destId="{16C1B373-7FE7-4F9D-AD17-8646BE2229DC}" srcOrd="0" destOrd="0" presId="urn:microsoft.com/office/officeart/2005/8/layout/cycle7"/>
    <dgm:cxn modelId="{0F9C66B2-B19F-4C9C-9392-3647F3EF4CBB}" type="presOf" srcId="{8832E1A1-13C8-4255-A727-CFFFF2B42EE6}" destId="{92BD3339-94BF-4BBC-971D-6D81B6C4FDAD}" srcOrd="0" destOrd="0" presId="urn:microsoft.com/office/officeart/2005/8/layout/cycle7"/>
    <dgm:cxn modelId="{E63134CF-B2D8-4714-A8B8-7251DE5EF202}" type="presOf" srcId="{F1DCC613-08DA-4C28-8C83-E67FCE3EEBDE}" destId="{F9E6E626-F426-469E-B245-8C8A140E9510}" srcOrd="0" destOrd="0" presId="urn:microsoft.com/office/officeart/2005/8/layout/cycle7"/>
    <dgm:cxn modelId="{8999278C-23D5-4165-8AB9-F77A60A06303}" type="presOf" srcId="{FFAB2E82-1441-4C13-924A-748AE80139B1}" destId="{59CD94B1-1AB4-4F6B-B389-155BE0E76351}" srcOrd="0" destOrd="0" presId="urn:microsoft.com/office/officeart/2005/8/layout/cycle7"/>
    <dgm:cxn modelId="{159A353A-00FA-4AF6-AC5C-626AD785B6D8}" type="presOf" srcId="{410559FD-0ECC-4FE7-B6B7-DA163686759A}" destId="{23EF7287-9F63-4B8A-8421-C4C272E69BA9}" srcOrd="1" destOrd="0" presId="urn:microsoft.com/office/officeart/2005/8/layout/cycle7"/>
    <dgm:cxn modelId="{B604C9DE-EA52-4073-879A-16BE4ADFF8F4}" type="presOf" srcId="{9248D5C2-A92B-441F-A957-0E47E43A9B65}" destId="{D305EA46-4849-4F55-9D5F-5222AEDECED8}" srcOrd="0" destOrd="0" presId="urn:microsoft.com/office/officeart/2005/8/layout/cycle7"/>
    <dgm:cxn modelId="{739C6077-7259-4335-9B28-67020BEB7C2D}" srcId="{D4FA3B27-2B5E-4F20-ABB4-FFAB1C40AD1B}" destId="{45C8E22C-AEDF-4182-BB60-77F965088E0C}" srcOrd="0" destOrd="0" parTransId="{52072DA3-6EF5-458A-907F-0DB2B0F1A1B6}" sibTransId="{FFAB2E82-1441-4C13-924A-748AE80139B1}"/>
    <dgm:cxn modelId="{F8B81BF5-2F1B-4042-85B4-DB95D7BB5E6A}" type="presOf" srcId="{410559FD-0ECC-4FE7-B6B7-DA163686759A}" destId="{D70A3F1C-4616-47B4-A5B7-8BB8C1740B1D}" srcOrd="0" destOrd="0" presId="urn:microsoft.com/office/officeart/2005/8/layout/cycle7"/>
    <dgm:cxn modelId="{9CBBBB84-41DD-4C6E-8C76-9A3CF61A148D}" srcId="{D4FA3B27-2B5E-4F20-ABB4-FFAB1C40AD1B}" destId="{8832E1A1-13C8-4255-A727-CFFFF2B42EE6}" srcOrd="2" destOrd="0" parTransId="{8A113B07-69CE-491D-BFC9-AFF5D0891AEA}" sibTransId="{410559FD-0ECC-4FE7-B6B7-DA163686759A}"/>
    <dgm:cxn modelId="{93BB9955-DAC0-4CCF-A113-1529FCDAD3BB}" type="presOf" srcId="{FFAB2E82-1441-4C13-924A-748AE80139B1}" destId="{9C5F7657-F59A-4B51-B57F-E04821063328}" srcOrd="1" destOrd="0" presId="urn:microsoft.com/office/officeart/2005/8/layout/cycle7"/>
    <dgm:cxn modelId="{B5D2B845-1B78-46C4-85A3-C54D7FC43D68}" type="presOf" srcId="{9248D5C2-A92B-441F-A957-0E47E43A9B65}" destId="{CE406A9E-1F1A-4945-8CC2-605BEB9F95F1}" srcOrd="1" destOrd="0" presId="urn:microsoft.com/office/officeart/2005/8/layout/cycle7"/>
    <dgm:cxn modelId="{DA40E864-7B49-443D-B651-00B6E70738CD}" type="presOf" srcId="{45C8E22C-AEDF-4182-BB60-77F965088E0C}" destId="{9ACD907D-8A93-4B8D-8860-A8401E42F2C8}" srcOrd="0" destOrd="0" presId="urn:microsoft.com/office/officeart/2005/8/layout/cycle7"/>
    <dgm:cxn modelId="{3841D50B-8B95-4930-90CF-D4902E585838}" type="presParOf" srcId="{16C1B373-7FE7-4F9D-AD17-8646BE2229DC}" destId="{9ACD907D-8A93-4B8D-8860-A8401E42F2C8}" srcOrd="0" destOrd="0" presId="urn:microsoft.com/office/officeart/2005/8/layout/cycle7"/>
    <dgm:cxn modelId="{20E51BA3-E1A7-4C63-8FB7-157C8FBD2793}" type="presParOf" srcId="{16C1B373-7FE7-4F9D-AD17-8646BE2229DC}" destId="{59CD94B1-1AB4-4F6B-B389-155BE0E76351}" srcOrd="1" destOrd="0" presId="urn:microsoft.com/office/officeart/2005/8/layout/cycle7"/>
    <dgm:cxn modelId="{C2172400-B273-4867-B3D8-85D40D6BF17A}" type="presParOf" srcId="{59CD94B1-1AB4-4F6B-B389-155BE0E76351}" destId="{9C5F7657-F59A-4B51-B57F-E04821063328}" srcOrd="0" destOrd="0" presId="urn:microsoft.com/office/officeart/2005/8/layout/cycle7"/>
    <dgm:cxn modelId="{575F76EA-D93C-4C12-86E0-7A27943553CA}" type="presParOf" srcId="{16C1B373-7FE7-4F9D-AD17-8646BE2229DC}" destId="{F9E6E626-F426-469E-B245-8C8A140E9510}" srcOrd="2" destOrd="0" presId="urn:microsoft.com/office/officeart/2005/8/layout/cycle7"/>
    <dgm:cxn modelId="{8A972AF0-7B1F-49BB-BFB5-54C29AFB762A}" type="presParOf" srcId="{16C1B373-7FE7-4F9D-AD17-8646BE2229DC}" destId="{D305EA46-4849-4F55-9D5F-5222AEDECED8}" srcOrd="3" destOrd="0" presId="urn:microsoft.com/office/officeart/2005/8/layout/cycle7"/>
    <dgm:cxn modelId="{374A029F-4A74-44DB-9F8C-77D7D5079B8F}" type="presParOf" srcId="{D305EA46-4849-4F55-9D5F-5222AEDECED8}" destId="{CE406A9E-1F1A-4945-8CC2-605BEB9F95F1}" srcOrd="0" destOrd="0" presId="urn:microsoft.com/office/officeart/2005/8/layout/cycle7"/>
    <dgm:cxn modelId="{303BF43D-FE14-4422-8CB4-DDFDAE275647}" type="presParOf" srcId="{16C1B373-7FE7-4F9D-AD17-8646BE2229DC}" destId="{92BD3339-94BF-4BBC-971D-6D81B6C4FDAD}" srcOrd="4" destOrd="0" presId="urn:microsoft.com/office/officeart/2005/8/layout/cycle7"/>
    <dgm:cxn modelId="{BAE5A579-D6A4-4FEA-B901-E374616B095D}" type="presParOf" srcId="{16C1B373-7FE7-4F9D-AD17-8646BE2229DC}" destId="{D70A3F1C-4616-47B4-A5B7-8BB8C1740B1D}" srcOrd="5" destOrd="0" presId="urn:microsoft.com/office/officeart/2005/8/layout/cycle7"/>
    <dgm:cxn modelId="{6D9F76B3-237E-4F7B-9CD3-080CD7063CC0}" type="presParOf" srcId="{D70A3F1C-4616-47B4-A5B7-8BB8C1740B1D}" destId="{23EF7287-9F63-4B8A-8421-C4C272E69BA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D907D-8A93-4B8D-8860-A8401E42F2C8}">
      <dsp:nvSpPr>
        <dsp:cNvPr id="0" name=""/>
        <dsp:cNvSpPr/>
      </dsp:nvSpPr>
      <dsp:spPr>
        <a:xfrm>
          <a:off x="2676561" y="9"/>
          <a:ext cx="2054441" cy="1027220"/>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1" kern="1200" dirty="0" smtClean="0"/>
            <a:t>Diplomacia</a:t>
          </a:r>
          <a:endParaRPr lang="es-MX" sz="2600" b="1" kern="1200" dirty="0"/>
        </a:p>
      </dsp:txBody>
      <dsp:txXfrm>
        <a:off x="2706647" y="30095"/>
        <a:ext cx="1994269" cy="967048"/>
      </dsp:txXfrm>
    </dsp:sp>
    <dsp:sp modelId="{59CD94B1-1AB4-4F6B-B389-155BE0E76351}">
      <dsp:nvSpPr>
        <dsp:cNvPr id="0" name=""/>
        <dsp:cNvSpPr/>
      </dsp:nvSpPr>
      <dsp:spPr>
        <a:xfrm rot="3600516">
          <a:off x="4016793" y="1803043"/>
          <a:ext cx="1069860" cy="359527"/>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4124651" y="1874948"/>
        <a:ext cx="854144" cy="215717"/>
      </dsp:txXfrm>
    </dsp:sp>
    <dsp:sp modelId="{F9E6E626-F426-469E-B245-8C8A140E9510}">
      <dsp:nvSpPr>
        <dsp:cNvPr id="0" name=""/>
        <dsp:cNvSpPr/>
      </dsp:nvSpPr>
      <dsp:spPr>
        <a:xfrm>
          <a:off x="4372444" y="2938384"/>
          <a:ext cx="2054441" cy="1027220"/>
        </a:xfrm>
        <a:prstGeom prst="roundRect">
          <a:avLst>
            <a:gd name="adj" fmla="val 10000"/>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1" kern="1200" dirty="0" smtClean="0"/>
            <a:t>Diplomacias</a:t>
          </a:r>
          <a:endParaRPr lang="es-MX" sz="2600" b="1" kern="1200" dirty="0"/>
        </a:p>
      </dsp:txBody>
      <dsp:txXfrm>
        <a:off x="4402530" y="2968470"/>
        <a:ext cx="1994269" cy="967048"/>
      </dsp:txXfrm>
    </dsp:sp>
    <dsp:sp modelId="{D305EA46-4849-4F55-9D5F-5222AEDECED8}">
      <dsp:nvSpPr>
        <dsp:cNvPr id="0" name=""/>
        <dsp:cNvSpPr/>
      </dsp:nvSpPr>
      <dsp:spPr>
        <a:xfrm rot="10800000">
          <a:off x="3168851" y="3272231"/>
          <a:ext cx="1069860" cy="359527"/>
        </a:xfrm>
        <a:prstGeom prst="leftRightArrow">
          <a:avLst>
            <a:gd name="adj1" fmla="val 60000"/>
            <a:gd name="adj2" fmla="val 50000"/>
          </a:avLst>
        </a:prstGeom>
        <a:solidFill>
          <a:schemeClr val="accent5">
            <a:hueOff val="4416178"/>
            <a:satOff val="14379"/>
            <a:lumOff val="5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3276709" y="3344136"/>
        <a:ext cx="854144" cy="215717"/>
      </dsp:txXfrm>
    </dsp:sp>
    <dsp:sp modelId="{92BD3339-94BF-4BBC-971D-6D81B6C4FDAD}">
      <dsp:nvSpPr>
        <dsp:cNvPr id="0" name=""/>
        <dsp:cNvSpPr/>
      </dsp:nvSpPr>
      <dsp:spPr>
        <a:xfrm>
          <a:off x="980677" y="2938384"/>
          <a:ext cx="2054441" cy="1027220"/>
        </a:xfrm>
        <a:prstGeom prst="roundRect">
          <a:avLst>
            <a:gd name="adj" fmla="val 10000"/>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1" kern="1200" dirty="0" smtClean="0"/>
            <a:t>Cooperación</a:t>
          </a:r>
          <a:endParaRPr lang="es-MX" sz="2600" b="1" kern="1200" dirty="0"/>
        </a:p>
      </dsp:txBody>
      <dsp:txXfrm>
        <a:off x="1010763" y="2968470"/>
        <a:ext cx="1994269" cy="967048"/>
      </dsp:txXfrm>
    </dsp:sp>
    <dsp:sp modelId="{D70A3F1C-4616-47B4-A5B7-8BB8C1740B1D}">
      <dsp:nvSpPr>
        <dsp:cNvPr id="0" name=""/>
        <dsp:cNvSpPr/>
      </dsp:nvSpPr>
      <dsp:spPr>
        <a:xfrm rot="17999484">
          <a:off x="2320909" y="1803043"/>
          <a:ext cx="1069860" cy="359527"/>
        </a:xfrm>
        <a:prstGeom prst="leftRightArrow">
          <a:avLst>
            <a:gd name="adj1" fmla="val 60000"/>
            <a:gd name="adj2" fmla="val 50000"/>
          </a:avLst>
        </a:prstGeom>
        <a:solidFill>
          <a:schemeClr val="accent5">
            <a:hueOff val="8832355"/>
            <a:satOff val="28758"/>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2428767" y="1874948"/>
        <a:ext cx="854144" cy="21571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10/17/2023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756388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64980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26035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1973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10/17/2023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359505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MX"/>
              <a:t>Haz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07658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12661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2908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12285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10/17/2023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855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10/17/2023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140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10/17/2023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05402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diplomaciacientifica.or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youtu.be/OpBgYS48HNE"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www.gob.mx/sre/prensa/mexico-participara-en-covax-facility-para-la-obtencion-de-vacunas-contra-covid-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cion.nexos.com.mx/mexico-y-la-diplomacia-cientifica/#:~:text=La%20diplomacia%20cient%C3%ADfica%20mexicana%20ha,Sostenible%20de%20la%20Agenda%202030" TargetMode="External"/><Relationship Id="rId7" Type="http://schemas.openxmlformats.org/officeDocument/2006/relationships/hyperlink" Target="http://scielo.isciii.es/scielo.php?script=sci_arttext&amp;pid=S1886-58872020000300016&amp;lng=es&amp;tlng=es" TargetMode="External"/><Relationship Id="rId2" Type="http://schemas.openxmlformats.org/officeDocument/2006/relationships/hyperlink" Target="https://moderna.historicas.unam.mx/index.php/ehm/article/view/75481" TargetMode="External"/><Relationship Id="rId1" Type="http://schemas.openxmlformats.org/officeDocument/2006/relationships/slideLayout" Target="../slideLayouts/slideLayout6.xml"/><Relationship Id="rId6" Type="http://schemas.openxmlformats.org/officeDocument/2006/relationships/hyperlink" Target="https://www.dgcs.unam.mx/boletin/bdboletin/2022_998.html" TargetMode="External"/><Relationship Id="rId5" Type="http://schemas.openxmlformats.org/officeDocument/2006/relationships/hyperlink" Target="https://www.sectei.cdmx.gob.mx/comunicacion/nota/presentan-la-catedra-de-diplomacia-y-patrimonio-de-la-ciencia-de-la-ciudad-de-mexico" TargetMode="External"/><Relationship Id="rId4" Type="http://schemas.openxmlformats.org/officeDocument/2006/relationships/hyperlink" Target="https://www.gob.mx/cms/uploads/attachment/file/577428/NA-Diplomacia_cienti_fica-esp-final.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6B22CA7-EC92-4EF6-936B-82E42CB97FE2}"/>
              </a:ext>
            </a:extLst>
          </p:cNvPr>
          <p:cNvSpPr>
            <a:spLocks noGrp="1"/>
          </p:cNvSpPr>
          <p:nvPr>
            <p:ph type="title"/>
          </p:nvPr>
        </p:nvSpPr>
        <p:spPr/>
        <p:txBody>
          <a:bodyPr/>
          <a:lstStyle/>
          <a:p>
            <a:r>
              <a:rPr lang="es-MX" dirty="0"/>
              <a:t>La diplomacia científica en México</a:t>
            </a:r>
          </a:p>
        </p:txBody>
      </p:sp>
      <p:sp>
        <p:nvSpPr>
          <p:cNvPr id="3" name="Marcador de texto 2">
            <a:extLst>
              <a:ext uri="{FF2B5EF4-FFF2-40B4-BE49-F238E27FC236}">
                <a16:creationId xmlns="" xmlns:a16="http://schemas.microsoft.com/office/drawing/2014/main" id="{099C424B-C5A6-458E-8CEC-5D8034B2ABF2}"/>
              </a:ext>
            </a:extLst>
          </p:cNvPr>
          <p:cNvSpPr>
            <a:spLocks noGrp="1"/>
          </p:cNvSpPr>
          <p:nvPr>
            <p:ph type="body" idx="1"/>
          </p:nvPr>
        </p:nvSpPr>
        <p:spPr>
          <a:xfrm>
            <a:off x="872601" y="4413316"/>
            <a:ext cx="9612971" cy="1143324"/>
          </a:xfrm>
        </p:spPr>
        <p:txBody>
          <a:bodyPr>
            <a:normAutofit/>
          </a:bodyPr>
          <a:lstStyle/>
          <a:p>
            <a:r>
              <a:rPr lang="es-MX" sz="1800" dirty="0"/>
              <a:t>Elena Ibarra</a:t>
            </a:r>
          </a:p>
          <a:p>
            <a:r>
              <a:rPr lang="es-MX" sz="1800" dirty="0" smtClean="0"/>
              <a:t>19 de octubre de 2023</a:t>
            </a:r>
          </a:p>
          <a:p>
            <a:r>
              <a:rPr lang="es-MX" sz="1800" dirty="0" smtClean="0"/>
              <a:t>Mérida, Yucatán</a:t>
            </a:r>
            <a:endParaRPr lang="es-MX" sz="1800" dirty="0"/>
          </a:p>
        </p:txBody>
      </p:sp>
      <p:sp>
        <p:nvSpPr>
          <p:cNvPr id="5" name="Rectángulo 4"/>
          <p:cNvSpPr/>
          <p:nvPr/>
        </p:nvSpPr>
        <p:spPr>
          <a:xfrm>
            <a:off x="241428" y="239257"/>
            <a:ext cx="11633056" cy="492443"/>
          </a:xfrm>
          <a:prstGeom prst="rect">
            <a:avLst/>
          </a:prstGeom>
        </p:spPr>
        <p:txBody>
          <a:bodyPr wrap="none">
            <a:spAutoFit/>
          </a:bodyPr>
          <a:lstStyle/>
          <a:p>
            <a:r>
              <a:rPr lang="es-MX" sz="2600" dirty="0"/>
              <a:t>XXXVI Congreso Anual </a:t>
            </a:r>
            <a:r>
              <a:rPr lang="es-MX" sz="2600" dirty="0" smtClean="0"/>
              <a:t>de la Asociación </a:t>
            </a:r>
            <a:r>
              <a:rPr lang="es-MX" sz="2600" dirty="0"/>
              <a:t>Mexicana de Estudios Internacionales A.C.</a:t>
            </a:r>
          </a:p>
        </p:txBody>
      </p:sp>
    </p:spTree>
    <p:extLst>
      <p:ext uri="{BB962C8B-B14F-4D97-AF65-F5344CB8AC3E}">
        <p14:creationId xmlns:p14="http://schemas.microsoft.com/office/powerpoint/2010/main" val="17720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25389" y="1453207"/>
            <a:ext cx="6096000" cy="53553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lgn="just">
              <a:buFont typeface="Wingdings" panose="05000000000000000000" pitchFamily="2" charset="2"/>
              <a:buChar char="q"/>
            </a:pPr>
            <a:r>
              <a:rPr lang="es-MX" dirty="0"/>
              <a:t>“Se plantea necesariamente como un trabajo colaborativo de </a:t>
            </a:r>
            <a:r>
              <a:rPr lang="es-MX" b="1" i="1" u="sng" dirty="0">
                <a:solidFill>
                  <a:srgbClr val="0070C0"/>
                </a:solidFill>
              </a:rPr>
              <a:t>múltiples agentes (gubernamentales y no gubernamentales, públicos y privados</a:t>
            </a:r>
            <a:r>
              <a:rPr lang="es-MX" dirty="0"/>
              <a:t>) y permite articular una estrategia para posicionar el conocimiento científico y las nuevas tecnologías como herramientas geopolíticas” </a:t>
            </a:r>
            <a:r>
              <a:rPr lang="es-MX" dirty="0" smtClean="0"/>
              <a:t>.</a:t>
            </a:r>
          </a:p>
          <a:p>
            <a:pPr marL="285750" indent="-285750" algn="just">
              <a:buFont typeface="Wingdings" panose="05000000000000000000" pitchFamily="2" charset="2"/>
              <a:buChar char="q"/>
            </a:pPr>
            <a:endParaRPr lang="es-MX" dirty="0"/>
          </a:p>
          <a:p>
            <a:pPr marL="285750" indent="-285750" algn="just">
              <a:buFont typeface="Wingdings" panose="05000000000000000000" pitchFamily="2" charset="2"/>
              <a:buChar char="q"/>
            </a:pPr>
            <a:r>
              <a:rPr lang="es-MX" b="1" i="1" u="sng" dirty="0">
                <a:solidFill>
                  <a:srgbClr val="0070C0"/>
                </a:solidFill>
              </a:rPr>
              <a:t>Alemania, Argentina, Brasil, Cuba, Chile, Dinamarca, Estados Unidos y Reino Unido</a:t>
            </a:r>
            <a:r>
              <a:rPr lang="es-MX" dirty="0"/>
              <a:t>. </a:t>
            </a:r>
            <a:endParaRPr lang="es-MX" dirty="0" smtClean="0"/>
          </a:p>
          <a:p>
            <a:pPr marL="285750" indent="-285750" algn="just">
              <a:buFont typeface="Wingdings" panose="05000000000000000000" pitchFamily="2" charset="2"/>
              <a:buChar char="q"/>
            </a:pPr>
            <a:endParaRPr lang="es-MX" dirty="0"/>
          </a:p>
          <a:p>
            <a:pPr marL="285750" indent="-285750" algn="just">
              <a:buFont typeface="Wingdings" panose="05000000000000000000" pitchFamily="2" charset="2"/>
              <a:buChar char="q"/>
            </a:pPr>
            <a:r>
              <a:rPr lang="es-MX" dirty="0" smtClean="0"/>
              <a:t>A </a:t>
            </a:r>
            <a:r>
              <a:rPr lang="es-MX" dirty="0"/>
              <a:t>nivel </a:t>
            </a:r>
            <a:r>
              <a:rPr lang="es-MX" dirty="0" smtClean="0"/>
              <a:t>regional, en el caso de Latinoamérica, </a:t>
            </a:r>
            <a:r>
              <a:rPr lang="es-MX" dirty="0"/>
              <a:t>se cuenta </a:t>
            </a:r>
            <a:r>
              <a:rPr lang="es-MX" dirty="0" smtClean="0"/>
              <a:t>con “</a:t>
            </a:r>
            <a:r>
              <a:rPr lang="es-MX" b="1" i="1" u="sng" dirty="0">
                <a:solidFill>
                  <a:srgbClr val="0070C0"/>
                </a:solidFill>
              </a:rPr>
              <a:t>El Programa Iberoamericano de Ciencia y Tecnología para el Desarrollo” (</a:t>
            </a:r>
            <a:r>
              <a:rPr lang="es-MX" dirty="0" smtClean="0"/>
              <a:t>CYTED) </a:t>
            </a:r>
            <a:r>
              <a:rPr lang="es-MX" dirty="0"/>
              <a:t>que ha construido “casas de ciencia” alrededor del mundo, destinadas a dar a conocer la innovación</a:t>
            </a:r>
            <a:r>
              <a:rPr lang="es-MX" dirty="0" smtClean="0"/>
              <a:t>, “</a:t>
            </a:r>
            <a:r>
              <a:rPr lang="es-MX" dirty="0"/>
              <a:t>que pone el acento en la formación de los profesionales en diploma­cia científica, pero en este caso se centra en la formación interdisciplinaria de los </a:t>
            </a:r>
            <a:r>
              <a:rPr lang="es-MX" dirty="0" smtClean="0"/>
              <a:t>científicos. </a:t>
            </a:r>
          </a:p>
          <a:p>
            <a:pPr algn="just"/>
            <a:endParaRPr lang="es-MX" dirty="0"/>
          </a:p>
          <a:p>
            <a:pPr algn="just"/>
            <a:r>
              <a:rPr lang="es-MX" spc="20" dirty="0" smtClean="0">
                <a:latin typeface="Arial" panose="020B0604020202020204" pitchFamily="34" charset="0"/>
                <a:ea typeface="Calibri" panose="020F0502020204030204" pitchFamily="34" charset="0"/>
              </a:rPr>
              <a:t>(Rodríguez</a:t>
            </a:r>
            <a:r>
              <a:rPr lang="es-MX" spc="20" dirty="0">
                <a:latin typeface="Arial" panose="020B0604020202020204" pitchFamily="34" charset="0"/>
                <a:ea typeface="Calibri" panose="020F0502020204030204" pitchFamily="34" charset="0"/>
              </a:rPr>
              <a:t>,  C</a:t>
            </a:r>
            <a:r>
              <a:rPr lang="es-MX" spc="20" dirty="0" smtClean="0">
                <a:latin typeface="Arial" panose="020B0604020202020204" pitchFamily="34" charset="0"/>
                <a:ea typeface="Calibri" panose="020F0502020204030204" pitchFamily="34" charset="0"/>
              </a:rPr>
              <a:t>., 13 </a:t>
            </a:r>
            <a:r>
              <a:rPr lang="es-MX" spc="20" dirty="0">
                <a:latin typeface="Arial" panose="020B0604020202020204" pitchFamily="34" charset="0"/>
                <a:ea typeface="Calibri" panose="020F0502020204030204" pitchFamily="34" charset="0"/>
              </a:rPr>
              <a:t>noviembre 2009).</a:t>
            </a:r>
            <a:endParaRPr lang="es-MX" dirty="0"/>
          </a:p>
        </p:txBody>
      </p:sp>
      <p:sp>
        <p:nvSpPr>
          <p:cNvPr id="5" name="CuadroTexto 4">
            <a:extLst>
              <a:ext uri="{FF2B5EF4-FFF2-40B4-BE49-F238E27FC236}">
                <a16:creationId xmlns="" xmlns:a16="http://schemas.microsoft.com/office/drawing/2014/main" id="{C77AE3FB-84C3-4DA1-A4CF-218606E78BFC}"/>
              </a:ext>
            </a:extLst>
          </p:cNvPr>
          <p:cNvSpPr txBox="1"/>
          <p:nvPr/>
        </p:nvSpPr>
        <p:spPr>
          <a:xfrm>
            <a:off x="1565132" y="301786"/>
            <a:ext cx="535035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sz="3600" b="1" dirty="0" smtClean="0"/>
              <a:t>Actores internacionales</a:t>
            </a:r>
            <a:endParaRPr lang="es-MX" sz="3600" b="1" dirty="0"/>
          </a:p>
        </p:txBody>
      </p:sp>
      <p:sp>
        <p:nvSpPr>
          <p:cNvPr id="6" name="Rectángulo 5"/>
          <p:cNvSpPr/>
          <p:nvPr/>
        </p:nvSpPr>
        <p:spPr>
          <a:xfrm>
            <a:off x="8014449" y="441622"/>
            <a:ext cx="3899647" cy="64325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200000"/>
              </a:lnSpc>
              <a:spcAft>
                <a:spcPts val="800"/>
              </a:spcAft>
            </a:pPr>
            <a:r>
              <a:rPr lang="es-MX" sz="1600" spc="20" dirty="0">
                <a:latin typeface="Arial" panose="020B0604020202020204" pitchFamily="34" charset="0"/>
                <a:ea typeface="Calibri" panose="020F0502020204030204" pitchFamily="34" charset="0"/>
                <a:cs typeface="Times New Roman" panose="02020603050405020304" pitchFamily="18" charset="0"/>
              </a:rPr>
              <a:t>“La diplomacia científica es considerada </a:t>
            </a:r>
            <a:r>
              <a:rPr lang="es-MX" b="1" i="1" u="sng" dirty="0">
                <a:solidFill>
                  <a:srgbClr val="0070C0"/>
                </a:solidFill>
              </a:rPr>
              <a:t>una prioridad pública </a:t>
            </a:r>
            <a:r>
              <a:rPr lang="es-MX" sz="1600" spc="20" dirty="0">
                <a:latin typeface="Arial" panose="020B0604020202020204" pitchFamily="34" charset="0"/>
                <a:ea typeface="Calibri" panose="020F0502020204030204" pitchFamily="34" charset="0"/>
                <a:cs typeface="Times New Roman" panose="02020603050405020304" pitchFamily="18" charset="0"/>
              </a:rPr>
              <a:t>en diferentes países entre los que destacan </a:t>
            </a:r>
            <a:r>
              <a:rPr lang="es-MX" b="1" i="1" u="sng" dirty="0">
                <a:solidFill>
                  <a:srgbClr val="0070C0"/>
                </a:solidFill>
              </a:rPr>
              <a:t>España, Canadá, Dinamarca, Francia, Japón o Panamá</a:t>
            </a:r>
            <a:r>
              <a:rPr lang="es-MX" sz="1600" spc="20" dirty="0">
                <a:latin typeface="Arial" panose="020B0604020202020204" pitchFamily="34" charset="0"/>
                <a:ea typeface="Calibri" panose="020F0502020204030204" pitchFamily="34" charset="0"/>
                <a:cs typeface="Times New Roman" panose="02020603050405020304" pitchFamily="18" charset="0"/>
              </a:rPr>
              <a:t>, en donde forma una parte cada vez mayor de los perfiles y requisitos de los embajadores, diplomáticos y agentes de cooperación internacional al servicio del Estado</a:t>
            </a:r>
            <a:r>
              <a:rPr lang="es-MX" sz="1600" spc="20"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200000"/>
              </a:lnSpc>
              <a:spcAft>
                <a:spcPts val="800"/>
              </a:spcAft>
            </a:pPr>
            <a:endParaRPr lang="es-MX" sz="1600" spc="2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s-MX" sz="1400" spc="20" dirty="0">
                <a:latin typeface="Arial" panose="020B0604020202020204" pitchFamily="34" charset="0"/>
                <a:ea typeface="Calibri" panose="020F0502020204030204" pitchFamily="34" charset="0"/>
              </a:rPr>
              <a:t>(Rodríguez,  C., 13 noviembre 2009).</a:t>
            </a:r>
            <a:endParaRPr lang="es-MX" sz="1400" dirty="0"/>
          </a:p>
          <a:p>
            <a:pPr algn="just">
              <a:lnSpc>
                <a:spcPct val="200000"/>
              </a:lnSpc>
              <a:spcAft>
                <a:spcPts val="800"/>
              </a:spcAft>
            </a:pPr>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969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38CEBD39-98AC-4AB5-B789-85D97F0F2C10}"/>
              </a:ext>
            </a:extLst>
          </p:cNvPr>
          <p:cNvPicPr>
            <a:picLocks noChangeAspect="1"/>
          </p:cNvPicPr>
          <p:nvPr/>
        </p:nvPicPr>
        <p:blipFill rotWithShape="1">
          <a:blip r:embed="rId2"/>
          <a:srcRect l="50706" b="53668"/>
          <a:stretch/>
        </p:blipFill>
        <p:spPr>
          <a:xfrm>
            <a:off x="7921288" y="4139093"/>
            <a:ext cx="3469752" cy="2277180"/>
          </a:xfrm>
          <a:prstGeom prst="rect">
            <a:avLst/>
          </a:prstGeom>
        </p:spPr>
      </p:pic>
      <p:pic>
        <p:nvPicPr>
          <p:cNvPr id="1026" name="Picture 2" descr="DiploCientifica Inicio – Red de Diplomacia Científica en Latinoamérica y el  Caribe">
            <a:extLst>
              <a:ext uri="{FF2B5EF4-FFF2-40B4-BE49-F238E27FC236}">
                <a16:creationId xmlns="" xmlns:a16="http://schemas.microsoft.com/office/drawing/2014/main" id="{97113F89-F3B8-4D82-9894-F33E3B3A5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288" y="1028800"/>
            <a:ext cx="3469752" cy="304650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 xmlns:a16="http://schemas.microsoft.com/office/drawing/2014/main" id="{1CDDBB09-4B7C-49C1-A1DE-E04010E81F22}"/>
              </a:ext>
            </a:extLst>
          </p:cNvPr>
          <p:cNvPicPr>
            <a:picLocks noChangeAspect="1"/>
          </p:cNvPicPr>
          <p:nvPr/>
        </p:nvPicPr>
        <p:blipFill rotWithShape="1">
          <a:blip r:embed="rId4"/>
          <a:srcRect t="61251"/>
          <a:stretch/>
        </p:blipFill>
        <p:spPr>
          <a:xfrm>
            <a:off x="1315575" y="1636275"/>
            <a:ext cx="5988654" cy="1831551"/>
          </a:xfrm>
          <a:prstGeom prst="rect">
            <a:avLst/>
          </a:prstGeom>
        </p:spPr>
      </p:pic>
      <p:sp>
        <p:nvSpPr>
          <p:cNvPr id="11" name="CuadroTexto 10">
            <a:extLst>
              <a:ext uri="{FF2B5EF4-FFF2-40B4-BE49-F238E27FC236}">
                <a16:creationId xmlns="" xmlns:a16="http://schemas.microsoft.com/office/drawing/2014/main" id="{BD49982C-C8A8-4279-BC4A-1BAF478A240B}"/>
              </a:ext>
            </a:extLst>
          </p:cNvPr>
          <p:cNvSpPr txBox="1"/>
          <p:nvPr/>
        </p:nvSpPr>
        <p:spPr>
          <a:xfrm>
            <a:off x="1620001" y="5893053"/>
            <a:ext cx="5243417"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MX" sz="2800" b="1" dirty="0">
                <a:solidFill>
                  <a:schemeClr val="tx1"/>
                </a:solidFill>
                <a:hlinkClick r:id="rId5">
                  <a:extLst>
                    <a:ext uri="{A12FA001-AC4F-418D-AE19-62706E023703}">
                      <ahyp:hlinkClr xmlns="" xmlns:ahyp="http://schemas.microsoft.com/office/drawing/2018/hyperlinkcolor" val="tx"/>
                    </a:ext>
                  </a:extLst>
                </a:hlinkClick>
              </a:rPr>
              <a:t>https://diplomaciacientifica.org/</a:t>
            </a:r>
            <a:endParaRPr lang="es-MX" sz="2800" b="1" dirty="0">
              <a:solidFill>
                <a:schemeClr val="tx1"/>
              </a:solidFill>
            </a:endParaRPr>
          </a:p>
        </p:txBody>
      </p:sp>
      <p:pic>
        <p:nvPicPr>
          <p:cNvPr id="9" name="Imagen 8">
            <a:extLst>
              <a:ext uri="{FF2B5EF4-FFF2-40B4-BE49-F238E27FC236}">
                <a16:creationId xmlns="" xmlns:a16="http://schemas.microsoft.com/office/drawing/2014/main" id="{F74B922E-369A-48A4-AEA9-DAF9FE0CA6FA}"/>
              </a:ext>
            </a:extLst>
          </p:cNvPr>
          <p:cNvPicPr>
            <a:picLocks noChangeAspect="1"/>
          </p:cNvPicPr>
          <p:nvPr/>
        </p:nvPicPr>
        <p:blipFill>
          <a:blip r:embed="rId6"/>
          <a:stretch>
            <a:fillRect/>
          </a:stretch>
        </p:blipFill>
        <p:spPr>
          <a:xfrm>
            <a:off x="1315575" y="3785691"/>
            <a:ext cx="6067425" cy="1590675"/>
          </a:xfrm>
          <a:prstGeom prst="rect">
            <a:avLst/>
          </a:prstGeom>
        </p:spPr>
      </p:pic>
      <p:sp>
        <p:nvSpPr>
          <p:cNvPr id="14" name="CuadroTexto 13">
            <a:extLst>
              <a:ext uri="{FF2B5EF4-FFF2-40B4-BE49-F238E27FC236}">
                <a16:creationId xmlns="" xmlns:a16="http://schemas.microsoft.com/office/drawing/2014/main" id="{C77AE3FB-84C3-4DA1-A4CF-218606E78BFC}"/>
              </a:ext>
            </a:extLst>
          </p:cNvPr>
          <p:cNvSpPr txBox="1"/>
          <p:nvPr/>
        </p:nvSpPr>
        <p:spPr>
          <a:xfrm>
            <a:off x="3704003" y="382469"/>
            <a:ext cx="535035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sz="3600" b="1" dirty="0" smtClean="0"/>
              <a:t>Actores internacionales</a:t>
            </a:r>
            <a:endParaRPr lang="es-MX" sz="3600" b="1" dirty="0"/>
          </a:p>
        </p:txBody>
      </p:sp>
    </p:spTree>
    <p:extLst>
      <p:ext uri="{BB962C8B-B14F-4D97-AF65-F5344CB8AC3E}">
        <p14:creationId xmlns:p14="http://schemas.microsoft.com/office/powerpoint/2010/main" val="171857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4047" y="240482"/>
            <a:ext cx="10999694" cy="64198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marR="931545" indent="-285750" algn="just">
              <a:lnSpc>
                <a:spcPct val="107000"/>
              </a:lnSpc>
              <a:spcAft>
                <a:spcPts val="800"/>
              </a:spcAft>
              <a:buFont typeface="Wingdings" panose="05000000000000000000" pitchFamily="2" charset="2"/>
              <a:buChar char="q"/>
            </a:pPr>
            <a:r>
              <a:rPr lang="es-MX" spc="20" dirty="0">
                <a:latin typeface="+mj-lt"/>
                <a:ea typeface="Calibri" panose="020F0502020204030204" pitchFamily="34" charset="0"/>
                <a:cs typeface="Times New Roman" panose="02020603050405020304" pitchFamily="18" charset="0"/>
              </a:rPr>
              <a:t>“Los Estados no son los únicos que han llevado a cabo labores de diplomacia científica</a:t>
            </a:r>
            <a:r>
              <a:rPr lang="es-MX" spc="20" dirty="0" smtClean="0">
                <a:latin typeface="+mj-lt"/>
                <a:ea typeface="Calibri" panose="020F0502020204030204" pitchFamily="34" charset="0"/>
                <a:cs typeface="Times New Roman" panose="02020603050405020304" pitchFamily="18" charset="0"/>
              </a:rPr>
              <a:t>.</a:t>
            </a:r>
          </a:p>
          <a:p>
            <a:pPr marL="285750" marR="931545" indent="-285750" algn="just">
              <a:lnSpc>
                <a:spcPct val="107000"/>
              </a:lnSpc>
              <a:spcAft>
                <a:spcPts val="800"/>
              </a:spcAft>
              <a:buFont typeface="Wingdings" panose="05000000000000000000" pitchFamily="2" charset="2"/>
              <a:buChar char="q"/>
            </a:pPr>
            <a:endParaRPr lang="es-MX" spc="20" dirty="0" smtClean="0">
              <a:latin typeface="+mj-lt"/>
              <a:ea typeface="Calibri" panose="020F0502020204030204" pitchFamily="34" charset="0"/>
              <a:cs typeface="Times New Roman" panose="02020603050405020304" pitchFamily="18" charset="0"/>
            </a:endParaRPr>
          </a:p>
          <a:p>
            <a:pPr marL="285750" marR="931545" indent="-285750" algn="just">
              <a:lnSpc>
                <a:spcPct val="107000"/>
              </a:lnSpc>
              <a:spcAft>
                <a:spcPts val="800"/>
              </a:spcAft>
              <a:buFont typeface="Wingdings" panose="05000000000000000000" pitchFamily="2" charset="2"/>
              <a:buChar char="q"/>
            </a:pPr>
            <a:r>
              <a:rPr lang="es-MX" spc="20" dirty="0" smtClean="0">
                <a:latin typeface="+mj-lt"/>
                <a:ea typeface="Calibri" panose="020F0502020204030204" pitchFamily="34" charset="0"/>
                <a:cs typeface="Times New Roman" panose="02020603050405020304" pitchFamily="18" charset="0"/>
              </a:rPr>
              <a:t> </a:t>
            </a:r>
            <a:r>
              <a:rPr lang="es-MX" spc="20" dirty="0">
                <a:latin typeface="+mj-lt"/>
                <a:ea typeface="Calibri" panose="020F0502020204030204" pitchFamily="34" charset="0"/>
                <a:cs typeface="Times New Roman" panose="02020603050405020304" pitchFamily="18" charset="0"/>
              </a:rPr>
              <a:t>El número de </a:t>
            </a:r>
            <a:r>
              <a:rPr lang="es-MX" b="1" i="1" u="sng" dirty="0">
                <a:solidFill>
                  <a:srgbClr val="0070C0"/>
                </a:solidFill>
                <a:latin typeface="+mj-lt"/>
              </a:rPr>
              <a:t>actores en la acción diplomática y su capacidad de actuación en la esfera internacional está aumentando de forma sustancial</a:t>
            </a:r>
            <a:r>
              <a:rPr lang="es-MX" spc="20" dirty="0">
                <a:latin typeface="+mj-lt"/>
                <a:ea typeface="Calibri" panose="020F0502020204030204" pitchFamily="34" charset="0"/>
                <a:cs typeface="Times New Roman" panose="02020603050405020304" pitchFamily="18" charset="0"/>
              </a:rPr>
              <a:t>. </a:t>
            </a:r>
            <a:endParaRPr lang="es-MX" spc="20" dirty="0" smtClean="0">
              <a:latin typeface="+mj-lt"/>
              <a:ea typeface="Calibri" panose="020F0502020204030204" pitchFamily="34" charset="0"/>
              <a:cs typeface="Times New Roman" panose="02020603050405020304" pitchFamily="18" charset="0"/>
            </a:endParaRPr>
          </a:p>
          <a:p>
            <a:pPr marL="285750" marR="931545" indent="-285750" algn="just">
              <a:lnSpc>
                <a:spcPct val="107000"/>
              </a:lnSpc>
              <a:spcAft>
                <a:spcPts val="800"/>
              </a:spcAft>
              <a:buFont typeface="Wingdings" panose="05000000000000000000" pitchFamily="2" charset="2"/>
              <a:buChar char="q"/>
            </a:pPr>
            <a:endParaRPr lang="es-MX" spc="20" dirty="0" smtClean="0">
              <a:latin typeface="+mj-lt"/>
              <a:ea typeface="Calibri" panose="020F0502020204030204" pitchFamily="34" charset="0"/>
              <a:cs typeface="Times New Roman" panose="02020603050405020304" pitchFamily="18" charset="0"/>
            </a:endParaRPr>
          </a:p>
          <a:p>
            <a:pPr marL="285750" marR="931545" indent="-285750" algn="just">
              <a:lnSpc>
                <a:spcPct val="107000"/>
              </a:lnSpc>
              <a:spcAft>
                <a:spcPts val="800"/>
              </a:spcAft>
              <a:buFont typeface="Wingdings" panose="05000000000000000000" pitchFamily="2" charset="2"/>
              <a:buChar char="q"/>
            </a:pPr>
            <a:r>
              <a:rPr lang="es-MX" b="1" i="1" u="sng" dirty="0" smtClean="0">
                <a:solidFill>
                  <a:srgbClr val="0070C0"/>
                </a:solidFill>
                <a:latin typeface="+mj-lt"/>
              </a:rPr>
              <a:t>Empresas </a:t>
            </a:r>
            <a:r>
              <a:rPr lang="es-MX" b="1" i="1" u="sng" dirty="0">
                <a:solidFill>
                  <a:srgbClr val="0070C0"/>
                </a:solidFill>
                <a:latin typeface="+mj-lt"/>
              </a:rPr>
              <a:t>multinacionales, organismos internacionales, ONG, regiones y ciudades </a:t>
            </a:r>
            <a:r>
              <a:rPr lang="es-MX" spc="20" dirty="0">
                <a:latin typeface="+mj-lt"/>
                <a:ea typeface="Calibri" panose="020F0502020204030204" pitchFamily="34" charset="0"/>
                <a:cs typeface="Times New Roman" panose="02020603050405020304" pitchFamily="18" charset="0"/>
              </a:rPr>
              <a:t>reclaman su espacio en la arena internacional. </a:t>
            </a:r>
            <a:endParaRPr lang="es-MX" spc="20" dirty="0" smtClean="0">
              <a:latin typeface="+mj-lt"/>
              <a:ea typeface="Calibri" panose="020F0502020204030204" pitchFamily="34" charset="0"/>
              <a:cs typeface="Times New Roman" panose="02020603050405020304" pitchFamily="18" charset="0"/>
            </a:endParaRPr>
          </a:p>
          <a:p>
            <a:pPr marL="285750" marR="931545" indent="-285750" algn="just">
              <a:lnSpc>
                <a:spcPct val="107000"/>
              </a:lnSpc>
              <a:spcAft>
                <a:spcPts val="800"/>
              </a:spcAft>
              <a:buFont typeface="Wingdings" panose="05000000000000000000" pitchFamily="2" charset="2"/>
              <a:buChar char="q"/>
            </a:pPr>
            <a:endParaRPr lang="es-MX" spc="20" dirty="0" smtClean="0">
              <a:latin typeface="+mj-lt"/>
              <a:ea typeface="Calibri" panose="020F0502020204030204" pitchFamily="34" charset="0"/>
              <a:cs typeface="Times New Roman" panose="02020603050405020304" pitchFamily="18" charset="0"/>
            </a:endParaRPr>
          </a:p>
          <a:p>
            <a:pPr marL="285750" marR="931545" indent="-285750" algn="just">
              <a:lnSpc>
                <a:spcPct val="107000"/>
              </a:lnSpc>
              <a:spcAft>
                <a:spcPts val="800"/>
              </a:spcAft>
              <a:buFont typeface="Wingdings" panose="05000000000000000000" pitchFamily="2" charset="2"/>
              <a:buChar char="q"/>
            </a:pPr>
            <a:r>
              <a:rPr lang="es-MX" spc="20" dirty="0" smtClean="0">
                <a:latin typeface="+mj-lt"/>
                <a:ea typeface="Calibri" panose="020F0502020204030204" pitchFamily="34" charset="0"/>
                <a:cs typeface="Times New Roman" panose="02020603050405020304" pitchFamily="18" charset="0"/>
              </a:rPr>
              <a:t>En </a:t>
            </a:r>
            <a:r>
              <a:rPr lang="es-MX" spc="20" dirty="0">
                <a:latin typeface="+mj-lt"/>
                <a:ea typeface="Calibri" panose="020F0502020204030204" pitchFamily="34" charset="0"/>
                <a:cs typeface="Times New Roman" panose="02020603050405020304" pitchFamily="18" charset="0"/>
              </a:rPr>
              <a:t>particular, las ciudades están transformando la escena internacional y sobrepasando los límites de la idea tradicional del estado-nación”. </a:t>
            </a:r>
            <a:r>
              <a:rPr lang="es-MX" spc="20" dirty="0" smtClean="0">
                <a:latin typeface="+mj-lt"/>
                <a:ea typeface="Calibri" panose="020F0502020204030204" pitchFamily="34" charset="0"/>
                <a:cs typeface="Times New Roman" panose="02020603050405020304" pitchFamily="18" charset="0"/>
              </a:rPr>
              <a:t>Se han converti</a:t>
            </a:r>
            <a:r>
              <a:rPr lang="es-MX" dirty="0" smtClean="0">
                <a:latin typeface="+mj-lt"/>
              </a:rPr>
              <a:t>do </a:t>
            </a:r>
            <a:r>
              <a:rPr lang="es-MX" dirty="0">
                <a:latin typeface="+mj-lt"/>
              </a:rPr>
              <a:t>en los </a:t>
            </a:r>
            <a:r>
              <a:rPr lang="es-MX" b="1" i="1" u="sng" dirty="0" smtClean="0">
                <a:solidFill>
                  <a:srgbClr val="0070C0"/>
                </a:solidFill>
                <a:latin typeface="+mj-lt"/>
              </a:rPr>
              <a:t>epicentros de la innovación científica y </a:t>
            </a:r>
            <a:r>
              <a:rPr lang="es-MX" b="1" i="1" u="sng" dirty="0" err="1" smtClean="0">
                <a:solidFill>
                  <a:srgbClr val="0070C0"/>
                </a:solidFill>
                <a:latin typeface="+mj-lt"/>
              </a:rPr>
              <a:t>tecnológica.y</a:t>
            </a:r>
            <a:r>
              <a:rPr lang="es-MX" b="1" i="1" u="sng" dirty="0">
                <a:solidFill>
                  <a:srgbClr val="0070C0"/>
                </a:solidFill>
                <a:latin typeface="+mj-lt"/>
              </a:rPr>
              <a:t> se erigen como actores principales en el desarrollo de la acción </a:t>
            </a:r>
            <a:r>
              <a:rPr lang="es-MX" b="1" i="1" u="sng" dirty="0" smtClean="0">
                <a:solidFill>
                  <a:srgbClr val="0070C0"/>
                </a:solidFill>
                <a:latin typeface="+mj-lt"/>
              </a:rPr>
              <a:t>diplomática.</a:t>
            </a:r>
          </a:p>
          <a:p>
            <a:pPr marL="285750" marR="931545" indent="-285750" algn="just">
              <a:lnSpc>
                <a:spcPct val="107000"/>
              </a:lnSpc>
              <a:spcAft>
                <a:spcPts val="800"/>
              </a:spcAft>
              <a:buFont typeface="Wingdings" panose="05000000000000000000" pitchFamily="2" charset="2"/>
              <a:buChar char="q"/>
            </a:pPr>
            <a:endParaRPr lang="es-MX" dirty="0" smtClean="0">
              <a:latin typeface="+mj-lt"/>
            </a:endParaRPr>
          </a:p>
          <a:p>
            <a:pPr marL="285750" marR="931545" indent="-285750" algn="just">
              <a:lnSpc>
                <a:spcPct val="107000"/>
              </a:lnSpc>
              <a:spcAft>
                <a:spcPts val="800"/>
              </a:spcAft>
              <a:buFont typeface="Wingdings" panose="05000000000000000000" pitchFamily="2" charset="2"/>
              <a:buChar char="q"/>
            </a:pPr>
            <a:r>
              <a:rPr lang="es-MX" dirty="0" smtClean="0">
                <a:latin typeface="+mj-lt"/>
              </a:rPr>
              <a:t>Están </a:t>
            </a:r>
            <a:r>
              <a:rPr lang="es-MX" dirty="0">
                <a:latin typeface="+mj-lt"/>
              </a:rPr>
              <a:t>aprovechando la dinámica de la aglomeración urbana para atraer gran parte de la riqueza y los recursos de la economía </a:t>
            </a:r>
            <a:r>
              <a:rPr lang="es-MX" dirty="0" smtClean="0">
                <a:latin typeface="+mj-lt"/>
              </a:rPr>
              <a:t>global </a:t>
            </a:r>
            <a:r>
              <a:rPr lang="es-MX" dirty="0">
                <a:latin typeface="+mj-lt"/>
              </a:rPr>
              <a:t>y </a:t>
            </a:r>
            <a:r>
              <a:rPr lang="es-MX" dirty="0" smtClean="0">
                <a:latin typeface="+mj-lt"/>
              </a:rPr>
              <a:t>cuentan </a:t>
            </a:r>
            <a:r>
              <a:rPr lang="es-MX" dirty="0">
                <a:latin typeface="+mj-lt"/>
              </a:rPr>
              <a:t>con una agenda más amplia de intereses y mayor flexibilidad en el diseño y la ejecución de campañas de comunicación</a:t>
            </a:r>
            <a:r>
              <a:rPr lang="es-MX" dirty="0" smtClean="0">
                <a:latin typeface="+mj-lt"/>
              </a:rPr>
              <a:t>.  </a:t>
            </a:r>
            <a:r>
              <a:rPr lang="es-MX" dirty="0">
                <a:latin typeface="+mj-lt"/>
              </a:rPr>
              <a:t>El valor de sus acciones encaja con la gestión de intangibles y la reputación</a:t>
            </a:r>
            <a:r>
              <a:rPr lang="es-MX" dirty="0" smtClean="0">
                <a:latin typeface="+mj-lt"/>
              </a:rPr>
              <a:t>.</a:t>
            </a:r>
          </a:p>
          <a:p>
            <a:pPr marR="931545" algn="r">
              <a:lnSpc>
                <a:spcPct val="107000"/>
              </a:lnSpc>
              <a:spcAft>
                <a:spcPts val="800"/>
              </a:spcAft>
            </a:pPr>
            <a:r>
              <a:rPr lang="es-MX" spc="20" dirty="0" smtClean="0">
                <a:latin typeface="+mj-lt"/>
                <a:ea typeface="Calibri" panose="020F0502020204030204" pitchFamily="34" charset="0"/>
              </a:rPr>
              <a:t>      (Rodríguez</a:t>
            </a:r>
            <a:r>
              <a:rPr lang="es-MX" spc="20" dirty="0">
                <a:latin typeface="+mj-lt"/>
                <a:ea typeface="Calibri" panose="020F0502020204030204" pitchFamily="34" charset="0"/>
              </a:rPr>
              <a:t>,  C., 13 noviembre 2009</a:t>
            </a:r>
            <a:r>
              <a:rPr lang="es-MX" spc="20" dirty="0" smtClean="0">
                <a:latin typeface="+mj-lt"/>
                <a:ea typeface="Calibri" panose="020F0502020204030204" pitchFamily="34" charset="0"/>
              </a:rPr>
              <a:t>).</a:t>
            </a:r>
            <a:endParaRPr lang="es-MX"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31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anel Intergubernamental de Expertos sobre el Cambio Climático – México  ante el cambio climático">
            <a:extLst>
              <a:ext uri="{FF2B5EF4-FFF2-40B4-BE49-F238E27FC236}">
                <a16:creationId xmlns="" xmlns:a16="http://schemas.microsoft.com/office/drawing/2014/main" id="{09456814-901C-4D51-8DF9-5CF9FF2C1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766" y="304801"/>
            <a:ext cx="2247305" cy="27706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Texto&#10;&#10;Descripción generada automáticamente">
            <a:extLst>
              <a:ext uri="{FF2B5EF4-FFF2-40B4-BE49-F238E27FC236}">
                <a16:creationId xmlns="" xmlns:a16="http://schemas.microsoft.com/office/drawing/2014/main" id="{D81AA1D2-9E9F-410D-8FDD-355A0E2DAFAD}"/>
              </a:ext>
            </a:extLst>
          </p:cNvPr>
          <p:cNvPicPr>
            <a:picLocks noChangeAspect="1"/>
          </p:cNvPicPr>
          <p:nvPr/>
        </p:nvPicPr>
        <p:blipFill rotWithShape="1">
          <a:blip r:embed="rId3"/>
          <a:srcRect t="17990"/>
          <a:stretch/>
        </p:blipFill>
        <p:spPr>
          <a:xfrm>
            <a:off x="7745507" y="304801"/>
            <a:ext cx="4142348" cy="6042284"/>
          </a:xfrm>
          <a:prstGeom prst="rect">
            <a:avLst/>
          </a:prstGeom>
        </p:spPr>
      </p:pic>
      <p:pic>
        <p:nvPicPr>
          <p:cNvPr id="10" name="Imagen 9">
            <a:extLst>
              <a:ext uri="{FF2B5EF4-FFF2-40B4-BE49-F238E27FC236}">
                <a16:creationId xmlns="" xmlns:a16="http://schemas.microsoft.com/office/drawing/2014/main" id="{B55900BD-0A61-4074-B868-579DF3B53A50}"/>
              </a:ext>
            </a:extLst>
          </p:cNvPr>
          <p:cNvPicPr>
            <a:picLocks noChangeAspect="1"/>
          </p:cNvPicPr>
          <p:nvPr/>
        </p:nvPicPr>
        <p:blipFill>
          <a:blip r:embed="rId4"/>
          <a:stretch>
            <a:fillRect/>
          </a:stretch>
        </p:blipFill>
        <p:spPr>
          <a:xfrm>
            <a:off x="1481118" y="3881684"/>
            <a:ext cx="4998422" cy="2278784"/>
          </a:xfrm>
          <a:prstGeom prst="rect">
            <a:avLst/>
          </a:prstGeom>
        </p:spPr>
      </p:pic>
      <p:sp>
        <p:nvSpPr>
          <p:cNvPr id="11" name="CuadroTexto 10">
            <a:extLst>
              <a:ext uri="{FF2B5EF4-FFF2-40B4-BE49-F238E27FC236}">
                <a16:creationId xmlns="" xmlns:a16="http://schemas.microsoft.com/office/drawing/2014/main" id="{F6F6F513-07FC-40E5-AC43-B7A7FF4220E6}"/>
              </a:ext>
            </a:extLst>
          </p:cNvPr>
          <p:cNvSpPr txBox="1"/>
          <p:nvPr/>
        </p:nvSpPr>
        <p:spPr>
          <a:xfrm>
            <a:off x="2124634" y="6378231"/>
            <a:ext cx="6093724" cy="369332"/>
          </a:xfrm>
          <a:prstGeom prst="rect">
            <a:avLst/>
          </a:prstGeom>
          <a:noFill/>
        </p:spPr>
        <p:txBody>
          <a:bodyPr wrap="square">
            <a:spAutoFit/>
          </a:bodyPr>
          <a:lstStyle/>
          <a:p>
            <a:r>
              <a:rPr lang="es-MX" dirty="0">
                <a:hlinkClick r:id="rId5"/>
              </a:rPr>
              <a:t>https://youtu.be/OpBgYS48HNE</a:t>
            </a:r>
            <a:r>
              <a:rPr lang="es-MX" dirty="0"/>
              <a:t> </a:t>
            </a:r>
          </a:p>
        </p:txBody>
      </p:sp>
    </p:spTree>
    <p:extLst>
      <p:ext uri="{BB962C8B-B14F-4D97-AF65-F5344CB8AC3E}">
        <p14:creationId xmlns:p14="http://schemas.microsoft.com/office/powerpoint/2010/main" val="142306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082" y="147917"/>
            <a:ext cx="9601200" cy="1485900"/>
          </a:xfrm>
        </p:spPr>
        <p:txBody>
          <a:bodyPr/>
          <a:lstStyle/>
          <a:p>
            <a:pPr algn="ctr"/>
            <a:r>
              <a:rPr lang="es-MX" dirty="0" smtClean="0">
                <a:solidFill>
                  <a:srgbClr val="0070C0"/>
                </a:solidFill>
              </a:rPr>
              <a:t>Otros actores no tradicionales</a:t>
            </a:r>
            <a:br>
              <a:rPr lang="es-MX" dirty="0" smtClean="0">
                <a:solidFill>
                  <a:srgbClr val="0070C0"/>
                </a:solidFill>
              </a:rPr>
            </a:br>
            <a:r>
              <a:rPr lang="es-MX" dirty="0" smtClean="0">
                <a:solidFill>
                  <a:srgbClr val="0070C0"/>
                </a:solidFill>
              </a:rPr>
              <a:t>“nuevas diplomacias”</a:t>
            </a:r>
            <a:endParaRPr lang="es-MX" dirty="0">
              <a:solidFill>
                <a:srgbClr val="0070C0"/>
              </a:solidFill>
            </a:endParaRPr>
          </a:p>
        </p:txBody>
      </p:sp>
      <p:sp>
        <p:nvSpPr>
          <p:cNvPr id="3" name="CuadroTexto 2"/>
          <p:cNvSpPr txBox="1"/>
          <p:nvPr/>
        </p:nvSpPr>
        <p:spPr>
          <a:xfrm>
            <a:off x="995082" y="1569285"/>
            <a:ext cx="11080377" cy="5078313"/>
          </a:xfrm>
          <a:prstGeom prst="rect">
            <a:avLst/>
          </a:prstGeom>
          <a:noFill/>
        </p:spPr>
        <p:txBody>
          <a:bodyPr wrap="square" rtlCol="0">
            <a:spAutoFit/>
          </a:bodyPr>
          <a:lstStyle/>
          <a:p>
            <a:pPr marL="285750" indent="-285750">
              <a:buFont typeface="Wingdings" panose="05000000000000000000" pitchFamily="2" charset="2"/>
              <a:buChar char="Ø"/>
            </a:pPr>
            <a:r>
              <a:rPr lang="es-MX" dirty="0"/>
              <a:t>Otro actor que resulta importante recuperar es el papel de los </a:t>
            </a:r>
            <a:r>
              <a:rPr lang="es-MX" b="1" i="1" u="sng" dirty="0" smtClean="0">
                <a:solidFill>
                  <a:srgbClr val="0070C0"/>
                </a:solidFill>
              </a:rPr>
              <a:t>científicos</a:t>
            </a:r>
            <a:r>
              <a:rPr lang="es-MX" dirty="0" smtClean="0"/>
              <a:t> como representantes diplomáticos, en las comisiones mixtas, bilaterales, cumbres.</a:t>
            </a:r>
          </a:p>
          <a:p>
            <a:pPr marL="285750" indent="-285750">
              <a:buFont typeface="Wingdings" panose="05000000000000000000" pitchFamily="2" charset="2"/>
              <a:buChar char="Ø"/>
            </a:pPr>
            <a:endParaRPr lang="es-MX" dirty="0"/>
          </a:p>
          <a:p>
            <a:pPr marL="285750" indent="-285750">
              <a:buFont typeface="Wingdings" panose="05000000000000000000" pitchFamily="2" charset="2"/>
              <a:buChar char="Ø"/>
            </a:pPr>
            <a:r>
              <a:rPr lang="es-MX" dirty="0" smtClean="0"/>
              <a:t>La participación de las Academias, de las </a:t>
            </a:r>
            <a:r>
              <a:rPr lang="es-MX" b="1" i="1" u="sng" dirty="0">
                <a:solidFill>
                  <a:srgbClr val="0070C0"/>
                </a:solidFill>
              </a:rPr>
              <a:t>universidades</a:t>
            </a:r>
            <a:r>
              <a:rPr lang="es-MX" dirty="0" smtClean="0"/>
              <a:t> y de los </a:t>
            </a:r>
            <a:r>
              <a:rPr lang="es-MX" b="1" i="1" u="sng" dirty="0">
                <a:solidFill>
                  <a:srgbClr val="0070C0"/>
                </a:solidFill>
              </a:rPr>
              <a:t>centros de investigación </a:t>
            </a:r>
            <a:r>
              <a:rPr lang="es-MX" dirty="0" smtClean="0"/>
              <a:t>de manera directa o indirecta con </a:t>
            </a:r>
            <a:r>
              <a:rPr lang="es-MX" b="1" i="1" u="sng" dirty="0">
                <a:solidFill>
                  <a:srgbClr val="0070C0"/>
                </a:solidFill>
              </a:rPr>
              <a:t>homólogos</a:t>
            </a:r>
            <a:r>
              <a:rPr lang="es-MX" dirty="0" smtClean="0"/>
              <a:t>, </a:t>
            </a:r>
            <a:r>
              <a:rPr lang="es-MX" b="1" i="1" u="sng" dirty="0">
                <a:solidFill>
                  <a:srgbClr val="0070C0"/>
                </a:solidFill>
              </a:rPr>
              <a:t>sociedad</a:t>
            </a:r>
            <a:r>
              <a:rPr lang="es-MX" dirty="0" smtClean="0"/>
              <a:t> </a:t>
            </a:r>
            <a:r>
              <a:rPr lang="es-MX" b="1" i="1" u="sng" dirty="0">
                <a:solidFill>
                  <a:srgbClr val="0070C0"/>
                </a:solidFill>
              </a:rPr>
              <a:t>civil</a:t>
            </a:r>
            <a:r>
              <a:rPr lang="es-MX" dirty="0" smtClean="0"/>
              <a:t> y/o </a:t>
            </a:r>
            <a:r>
              <a:rPr lang="es-MX" b="1" i="1" u="sng" dirty="0">
                <a:solidFill>
                  <a:srgbClr val="0070C0"/>
                </a:solidFill>
              </a:rPr>
              <a:t>entes</a:t>
            </a:r>
            <a:r>
              <a:rPr lang="es-MX" dirty="0" smtClean="0"/>
              <a:t> </a:t>
            </a:r>
            <a:r>
              <a:rPr lang="es-MX" b="1" i="1" u="sng" dirty="0">
                <a:solidFill>
                  <a:srgbClr val="0070C0"/>
                </a:solidFill>
              </a:rPr>
              <a:t>estatales</a:t>
            </a:r>
            <a:r>
              <a:rPr lang="es-MX" dirty="0" smtClean="0"/>
              <a:t> (Estado, institutos, organizaciones)</a:t>
            </a:r>
          </a:p>
          <a:p>
            <a:pPr marL="285750" indent="-285750">
              <a:buFont typeface="Wingdings" panose="05000000000000000000" pitchFamily="2" charset="2"/>
              <a:buChar char="Ø"/>
            </a:pPr>
            <a:endParaRPr lang="es-MX" b="1" i="1" u="sng" dirty="0">
              <a:solidFill>
                <a:srgbClr val="0070C0"/>
              </a:solidFill>
            </a:endParaRPr>
          </a:p>
          <a:p>
            <a:pPr marL="285750" indent="-285750">
              <a:buFont typeface="Wingdings" panose="05000000000000000000" pitchFamily="2" charset="2"/>
              <a:buChar char="Ø"/>
            </a:pPr>
            <a:r>
              <a:rPr lang="es-MX" dirty="0" smtClean="0"/>
              <a:t>La </a:t>
            </a:r>
            <a:r>
              <a:rPr lang="es-MX" dirty="0"/>
              <a:t>comunidad de conocimiento y las redes o comunidades de científicos vinculados con la diplomacia a la luz de las necesidades de los Estados. </a:t>
            </a:r>
            <a:endParaRPr lang="es-MX" dirty="0" smtClean="0"/>
          </a:p>
          <a:p>
            <a:pPr marL="285750" indent="-285750">
              <a:buFont typeface="Wingdings" panose="05000000000000000000" pitchFamily="2" charset="2"/>
              <a:buChar char="Ø"/>
            </a:pPr>
            <a:endParaRPr lang="es-MX" dirty="0"/>
          </a:p>
          <a:p>
            <a:pPr marL="285750" indent="-285750">
              <a:buFont typeface="Wingdings" panose="05000000000000000000" pitchFamily="2" charset="2"/>
              <a:buChar char="Ø"/>
            </a:pPr>
            <a:r>
              <a:rPr lang="es-MX" dirty="0" err="1" smtClean="0"/>
              <a:t>Vacher</a:t>
            </a:r>
            <a:r>
              <a:rPr lang="es-MX" dirty="0" smtClean="0"/>
              <a:t> </a:t>
            </a:r>
            <a:r>
              <a:rPr lang="es-MX" dirty="0"/>
              <a:t>menciona que “para pensar el futuro, la ciencia debe tener cada vez un papel más importante en el ámbito de las decisiones, así como en el diálogo con los poderes políticos y con la </a:t>
            </a:r>
            <a:r>
              <a:rPr lang="es-MX" dirty="0" smtClean="0"/>
              <a:t>ciudadanía</a:t>
            </a:r>
          </a:p>
          <a:p>
            <a:pPr marL="285750" indent="-285750">
              <a:buFont typeface="Wingdings" panose="05000000000000000000" pitchFamily="2" charset="2"/>
              <a:buChar char="Ø"/>
            </a:pPr>
            <a:endParaRPr lang="es-MX" dirty="0"/>
          </a:p>
          <a:p>
            <a:pPr marL="285750" indent="-285750">
              <a:buFont typeface="Wingdings" panose="05000000000000000000" pitchFamily="2" charset="2"/>
              <a:buChar char="Ø"/>
            </a:pPr>
            <a:r>
              <a:rPr lang="es-MX" b="1" i="1" u="sng" dirty="0">
                <a:solidFill>
                  <a:srgbClr val="0070C0"/>
                </a:solidFill>
              </a:rPr>
              <a:t>Empresas</a:t>
            </a:r>
            <a:r>
              <a:rPr lang="es-MX" dirty="0"/>
              <a:t> </a:t>
            </a:r>
            <a:r>
              <a:rPr lang="es-MX" b="1" i="1" u="sng" dirty="0">
                <a:solidFill>
                  <a:srgbClr val="0070C0"/>
                </a:solidFill>
              </a:rPr>
              <a:t>trasnacionales</a:t>
            </a:r>
            <a:r>
              <a:rPr lang="es-MX" dirty="0"/>
              <a:t> dedicadas a la </a:t>
            </a:r>
            <a:r>
              <a:rPr lang="es-MX" dirty="0" smtClean="0"/>
              <a:t>investigación. Ejemplo</a:t>
            </a:r>
            <a:r>
              <a:rPr lang="es-MX" dirty="0"/>
              <a:t>?  </a:t>
            </a:r>
            <a:r>
              <a:rPr lang="es-MX" b="1" i="1" u="sng" dirty="0" err="1">
                <a:solidFill>
                  <a:srgbClr val="0070C0"/>
                </a:solidFill>
              </a:rPr>
              <a:t>Space</a:t>
            </a:r>
            <a:r>
              <a:rPr lang="es-MX" dirty="0"/>
              <a:t> </a:t>
            </a:r>
            <a:r>
              <a:rPr lang="es-MX" b="1" i="1" u="sng" dirty="0">
                <a:solidFill>
                  <a:srgbClr val="0070C0"/>
                </a:solidFill>
              </a:rPr>
              <a:t>X</a:t>
            </a:r>
            <a:r>
              <a:rPr lang="es-MX" dirty="0"/>
              <a:t>  </a:t>
            </a:r>
          </a:p>
          <a:p>
            <a:endParaRPr lang="es-MX" dirty="0" smtClean="0"/>
          </a:p>
          <a:p>
            <a:pPr algn="just"/>
            <a:r>
              <a:rPr lang="es-MX" b="1" dirty="0" smtClean="0">
                <a:solidFill>
                  <a:schemeClr val="accent6">
                    <a:lumMod val="50000"/>
                  </a:schemeClr>
                </a:solidFill>
              </a:rPr>
              <a:t>¿Cuáles podrían ser las consecuencias de la participación de actores no tradicionales en la diplomacia?</a:t>
            </a:r>
          </a:p>
          <a:p>
            <a:pPr algn="just"/>
            <a:endParaRPr lang="es-MX" b="1" dirty="0">
              <a:solidFill>
                <a:schemeClr val="accent6">
                  <a:lumMod val="50000"/>
                </a:schemeClr>
              </a:solidFill>
            </a:endParaRPr>
          </a:p>
          <a:p>
            <a:pPr algn="just"/>
            <a:r>
              <a:rPr lang="es-MX" b="1" dirty="0" smtClean="0">
                <a:solidFill>
                  <a:schemeClr val="accent6">
                    <a:lumMod val="50000"/>
                  </a:schemeClr>
                </a:solidFill>
              </a:rPr>
              <a:t>¿Cuál es el papel o la contribución que los internacionalistas pueden hacer ante los posibles escenarios de las nuevas diplomacias?</a:t>
            </a:r>
            <a:endParaRPr lang="es-MX" b="1" dirty="0">
              <a:solidFill>
                <a:schemeClr val="accent6">
                  <a:lumMod val="50000"/>
                </a:schemeClr>
              </a:solidFill>
            </a:endParaRPr>
          </a:p>
        </p:txBody>
      </p:sp>
    </p:spTree>
    <p:extLst>
      <p:ext uri="{BB962C8B-B14F-4D97-AF65-F5344CB8AC3E}">
        <p14:creationId xmlns:p14="http://schemas.microsoft.com/office/powerpoint/2010/main" val="288566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3640BD5B-62F5-4CE9-9E76-0FDD14B19D2B}"/>
              </a:ext>
            </a:extLst>
          </p:cNvPr>
          <p:cNvPicPr>
            <a:picLocks noChangeAspect="1"/>
          </p:cNvPicPr>
          <p:nvPr/>
        </p:nvPicPr>
        <p:blipFill>
          <a:blip r:embed="rId2"/>
          <a:stretch>
            <a:fillRect/>
          </a:stretch>
        </p:blipFill>
        <p:spPr>
          <a:xfrm>
            <a:off x="968430" y="1402999"/>
            <a:ext cx="4462818" cy="4639214"/>
          </a:xfrm>
          <a:prstGeom prst="rect">
            <a:avLst/>
          </a:prstGeom>
        </p:spPr>
      </p:pic>
      <p:pic>
        <p:nvPicPr>
          <p:cNvPr id="8" name="Imagen 7">
            <a:extLst>
              <a:ext uri="{FF2B5EF4-FFF2-40B4-BE49-F238E27FC236}">
                <a16:creationId xmlns="" xmlns:a16="http://schemas.microsoft.com/office/drawing/2014/main" id="{59BCA47C-8FEA-4107-967C-BBEB456BD7EE}"/>
              </a:ext>
            </a:extLst>
          </p:cNvPr>
          <p:cNvPicPr>
            <a:picLocks noChangeAspect="1"/>
          </p:cNvPicPr>
          <p:nvPr/>
        </p:nvPicPr>
        <p:blipFill rotWithShape="1">
          <a:blip r:embed="rId3"/>
          <a:srcRect l="16162" b="3189"/>
          <a:stretch/>
        </p:blipFill>
        <p:spPr>
          <a:xfrm>
            <a:off x="5684864" y="1402999"/>
            <a:ext cx="3188279" cy="4230740"/>
          </a:xfrm>
          <a:prstGeom prst="rect">
            <a:avLst/>
          </a:prstGeom>
        </p:spPr>
      </p:pic>
      <p:sp>
        <p:nvSpPr>
          <p:cNvPr id="9" name="CuadroTexto 8">
            <a:extLst>
              <a:ext uri="{FF2B5EF4-FFF2-40B4-BE49-F238E27FC236}">
                <a16:creationId xmlns="" xmlns:a16="http://schemas.microsoft.com/office/drawing/2014/main" id="{FD629F7D-A41E-4361-B0EE-462A8B09A697}"/>
              </a:ext>
            </a:extLst>
          </p:cNvPr>
          <p:cNvSpPr txBox="1"/>
          <p:nvPr/>
        </p:nvSpPr>
        <p:spPr>
          <a:xfrm>
            <a:off x="3373633" y="344959"/>
            <a:ext cx="610812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MX" sz="3600" b="1" dirty="0"/>
              <a:t>Conocimiento en desarrollo</a:t>
            </a:r>
          </a:p>
        </p:txBody>
      </p:sp>
      <p:pic>
        <p:nvPicPr>
          <p:cNvPr id="10" name="Imagen 9">
            <a:extLst>
              <a:ext uri="{FF2B5EF4-FFF2-40B4-BE49-F238E27FC236}">
                <a16:creationId xmlns="" xmlns:a16="http://schemas.microsoft.com/office/drawing/2014/main" id="{9F1E8507-D5CE-4683-B3B8-F37987B36864}"/>
              </a:ext>
            </a:extLst>
          </p:cNvPr>
          <p:cNvPicPr>
            <a:picLocks noChangeAspect="1"/>
          </p:cNvPicPr>
          <p:nvPr/>
        </p:nvPicPr>
        <p:blipFill>
          <a:blip r:embed="rId4"/>
          <a:stretch>
            <a:fillRect/>
          </a:stretch>
        </p:blipFill>
        <p:spPr>
          <a:xfrm>
            <a:off x="9064006" y="1402999"/>
            <a:ext cx="2984559" cy="3443837"/>
          </a:xfrm>
          <a:prstGeom prst="rect">
            <a:avLst/>
          </a:prstGeom>
        </p:spPr>
      </p:pic>
    </p:spTree>
    <p:extLst>
      <p:ext uri="{BB962C8B-B14F-4D97-AF65-F5344CB8AC3E}">
        <p14:creationId xmlns:p14="http://schemas.microsoft.com/office/powerpoint/2010/main" val="7147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25384" y="882588"/>
            <a:ext cx="10336307" cy="2585323"/>
          </a:xfrm>
          <a:prstGeom prst="rect">
            <a:avLst/>
          </a:prstGeom>
        </p:spPr>
        <p:txBody>
          <a:bodyPr wrap="square">
            <a:spAutoFit/>
          </a:bodyPr>
          <a:lstStyle/>
          <a:p>
            <a:pPr algn="just"/>
            <a:r>
              <a:rPr lang="es-MX" b="1" spc="20" dirty="0">
                <a:solidFill>
                  <a:schemeClr val="accent6">
                    <a:lumMod val="50000"/>
                  </a:schemeClr>
                </a:solidFill>
                <a:latin typeface="Arial" panose="020B0604020202020204" pitchFamily="34" charset="0"/>
                <a:ea typeface="Calibri" panose="020F0502020204030204" pitchFamily="34" charset="0"/>
              </a:rPr>
              <a:t>Dra. María Fernanda Azuela y del Dr. José Daniel </a:t>
            </a:r>
            <a:r>
              <a:rPr lang="es-MX" b="1" spc="20" dirty="0" smtClean="0">
                <a:solidFill>
                  <a:schemeClr val="accent6">
                    <a:lumMod val="50000"/>
                  </a:schemeClr>
                </a:solidFill>
                <a:latin typeface="Arial" panose="020B0604020202020204" pitchFamily="34" charset="0"/>
                <a:ea typeface="Calibri" panose="020F0502020204030204" pitchFamily="34" charset="0"/>
              </a:rPr>
              <a:t>Serrano, historiadores de la UNAM</a:t>
            </a:r>
          </a:p>
          <a:p>
            <a:pPr algn="just"/>
            <a:endParaRPr lang="es-MX" spc="20" dirty="0">
              <a:latin typeface="Arial" panose="020B0604020202020204" pitchFamily="34" charset="0"/>
            </a:endParaRPr>
          </a:p>
          <a:p>
            <a:pPr marL="285750" indent="-285750" algn="just">
              <a:buFont typeface="Arial" panose="020B0604020202020204" pitchFamily="34" charset="0"/>
              <a:buChar char="•"/>
            </a:pPr>
            <a:r>
              <a:rPr lang="es-MX" dirty="0"/>
              <a:t>En el </a:t>
            </a:r>
            <a:r>
              <a:rPr lang="es-MX" dirty="0" err="1"/>
              <a:t>Porfiriato</a:t>
            </a:r>
            <a:r>
              <a:rPr lang="es-MX" dirty="0"/>
              <a:t> (…) a través </a:t>
            </a:r>
            <a:r>
              <a:rPr lang="es-MX" dirty="0">
                <a:solidFill>
                  <a:schemeClr val="accent6">
                    <a:lumMod val="50000"/>
                  </a:schemeClr>
                </a:solidFill>
              </a:rPr>
              <a:t>de una política científica consistente</a:t>
            </a:r>
            <a:r>
              <a:rPr lang="es-MX" dirty="0"/>
              <a:t>, se intensificó la incorporación de México </a:t>
            </a:r>
            <a:r>
              <a:rPr lang="es-MX" dirty="0" smtClean="0"/>
              <a:t>al movimiento </a:t>
            </a:r>
            <a:r>
              <a:rPr lang="es-MX" dirty="0"/>
              <a:t>de globalización de la ciencia, con la creación de instituciones de investigación, el apoyo a los académicos para participar en reuniones y proyectos internacionales, así como para la impresión y difusión foránea de las publicaciones generadas en aquellas instituciones y en las agrupaciones científicas. </a:t>
            </a:r>
            <a:endParaRPr lang="es-MX" dirty="0" smtClean="0"/>
          </a:p>
          <a:p>
            <a:pPr marL="285750" indent="-285750" algn="just">
              <a:buFont typeface="Arial" panose="020B0604020202020204" pitchFamily="34" charset="0"/>
              <a:buChar char="•"/>
            </a:pPr>
            <a:r>
              <a:rPr lang="es-MX" dirty="0" smtClean="0"/>
              <a:t>Con </a:t>
            </a:r>
            <a:r>
              <a:rPr lang="es-MX" dirty="0"/>
              <a:t>ello, el mandato de Díaz consiguió acrecentar su proyección política y cultural, tanto en el ámbito local como en el internacional, y adquirir la legitimidad política de la que carecía en </a:t>
            </a:r>
            <a:r>
              <a:rPr lang="es-MX" dirty="0" smtClean="0"/>
              <a:t>1876</a:t>
            </a:r>
            <a:endParaRPr lang="es-MX" dirty="0"/>
          </a:p>
        </p:txBody>
      </p:sp>
      <p:sp>
        <p:nvSpPr>
          <p:cNvPr id="4" name="CuadroTexto 3"/>
          <p:cNvSpPr txBox="1"/>
          <p:nvPr/>
        </p:nvSpPr>
        <p:spPr>
          <a:xfrm>
            <a:off x="1389528" y="3944471"/>
            <a:ext cx="10408022" cy="2031325"/>
          </a:xfrm>
          <a:prstGeom prst="rect">
            <a:avLst/>
          </a:prstGeom>
          <a:noFill/>
        </p:spPr>
        <p:txBody>
          <a:bodyPr wrap="square" rtlCol="0">
            <a:spAutoFit/>
          </a:bodyPr>
          <a:lstStyle/>
          <a:p>
            <a:pPr marL="285750" indent="-285750" algn="just">
              <a:buFont typeface="Arial" panose="020B0604020202020204" pitchFamily="34" charset="0"/>
              <a:buChar char="•"/>
            </a:pPr>
            <a:r>
              <a:rPr lang="es-MX" spc="20" dirty="0" smtClean="0">
                <a:latin typeface="Arial" panose="020B0604020202020204" pitchFamily="34" charset="0"/>
                <a:ea typeface="Calibri" panose="020F0502020204030204" pitchFamily="34" charset="0"/>
                <a:cs typeface="Times New Roman" panose="02020603050405020304" pitchFamily="18" charset="0"/>
              </a:rPr>
              <a:t>Tiene </a:t>
            </a:r>
            <a:r>
              <a:rPr lang="es-MX" spc="20" dirty="0">
                <a:latin typeface="Arial" panose="020B0604020202020204" pitchFamily="34" charset="0"/>
                <a:ea typeface="Calibri" panose="020F0502020204030204" pitchFamily="34" charset="0"/>
                <a:cs typeface="Times New Roman" panose="02020603050405020304" pitchFamily="18" charset="0"/>
              </a:rPr>
              <a:t>su origen en 1874, con el grupo de científicos enviados a Yokohama, Japón, para registrar el paso del planeta Venus por el disco solar. Después de su extenso análisis sobre la economía y cultura japonesas, el ingeniero Francisco Díaz Covarrubias, que lideraba el proyecto, recomendó que México se acercara a Japón para la implementación de relaciones diplomáticas formales, hecho que se concretó años después con el Tratado de Amistad, Comercio y Navegación entre ambas naciones”.</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5" name="Rectángulo 4"/>
          <p:cNvSpPr/>
          <p:nvPr/>
        </p:nvSpPr>
        <p:spPr>
          <a:xfrm>
            <a:off x="1299880" y="3521525"/>
            <a:ext cx="1987788" cy="369332"/>
          </a:xfrm>
          <a:prstGeom prst="rect">
            <a:avLst/>
          </a:prstGeom>
        </p:spPr>
        <p:txBody>
          <a:bodyPr wrap="none">
            <a:spAutoFit/>
          </a:bodyPr>
          <a:lstStyle/>
          <a:p>
            <a:r>
              <a:rPr lang="es-MX" b="1" spc="20" dirty="0" smtClean="0">
                <a:solidFill>
                  <a:schemeClr val="accent6">
                    <a:lumMod val="50000"/>
                  </a:schemeClr>
                </a:solidFill>
                <a:latin typeface="Arial" panose="020B0604020202020204" pitchFamily="34" charset="0"/>
                <a:ea typeface="Calibri" panose="020F0502020204030204" pitchFamily="34" charset="0"/>
              </a:rPr>
              <a:t>Para el Dr. Roig </a:t>
            </a:r>
            <a:endParaRPr lang="es-MX" b="1" dirty="0">
              <a:solidFill>
                <a:schemeClr val="accent6">
                  <a:lumMod val="50000"/>
                </a:schemeClr>
              </a:solidFill>
            </a:endParaRPr>
          </a:p>
        </p:txBody>
      </p:sp>
      <p:sp>
        <p:nvSpPr>
          <p:cNvPr id="6" name="Rectángulo 5"/>
          <p:cNvSpPr/>
          <p:nvPr/>
        </p:nvSpPr>
        <p:spPr>
          <a:xfrm>
            <a:off x="484094" y="5975796"/>
            <a:ext cx="1152860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spc="20" dirty="0">
                <a:latin typeface="Arial" panose="020B0604020202020204" pitchFamily="34" charset="0"/>
                <a:ea typeface="Calibri" panose="020F0502020204030204" pitchFamily="34" charset="0"/>
              </a:rPr>
              <a:t>Es así que desde el siglo XIX y hasta nuestros días, las acciones estatales vinculadas con la ciencia han tenido su propio proceso, no ajeno al uso del poder que se puede ejercer a través de </a:t>
            </a:r>
            <a:r>
              <a:rPr lang="es-MX" spc="20" dirty="0" smtClean="0">
                <a:latin typeface="Arial" panose="020B0604020202020204" pitchFamily="34" charset="0"/>
                <a:ea typeface="Calibri" panose="020F0502020204030204" pitchFamily="34" charset="0"/>
              </a:rPr>
              <a:t>ella. </a:t>
            </a:r>
            <a:r>
              <a:rPr lang="es-MX" spc="20" dirty="0">
                <a:latin typeface="Arial" panose="020B0604020202020204" pitchFamily="34" charset="0"/>
                <a:ea typeface="Calibri" panose="020F0502020204030204" pitchFamily="34" charset="0"/>
                <a:cs typeface="Times New Roman" panose="02020603050405020304" pitchFamily="18" charset="0"/>
              </a:rPr>
              <a:t>(Roig, A., 2020</a:t>
            </a:r>
            <a:r>
              <a:rPr lang="es-MX" spc="20" dirty="0" smtClean="0">
                <a:latin typeface="Arial" panose="020B0604020202020204" pitchFamily="34" charset="0"/>
                <a:ea typeface="Calibri" panose="020F0502020204030204" pitchFamily="34" charset="0"/>
                <a:cs typeface="Times New Roman" panose="02020603050405020304" pitchFamily="18" charset="0"/>
              </a:rPr>
              <a:t>)</a:t>
            </a:r>
            <a:endParaRPr lang="es-MX" dirty="0"/>
          </a:p>
        </p:txBody>
      </p:sp>
      <p:sp>
        <p:nvSpPr>
          <p:cNvPr id="7" name="CuadroTexto 6">
            <a:extLst>
              <a:ext uri="{FF2B5EF4-FFF2-40B4-BE49-F238E27FC236}">
                <a16:creationId xmlns="" xmlns:a16="http://schemas.microsoft.com/office/drawing/2014/main" id="{A27E17D8-2583-4579-987D-934F8BAC5257}"/>
              </a:ext>
            </a:extLst>
          </p:cNvPr>
          <p:cNvSpPr txBox="1"/>
          <p:nvPr/>
        </p:nvSpPr>
        <p:spPr>
          <a:xfrm>
            <a:off x="2859741" y="129029"/>
            <a:ext cx="730112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MX" sz="3600" b="1" dirty="0" smtClean="0"/>
              <a:t>Diplomacia científica en México</a:t>
            </a:r>
            <a:endParaRPr lang="es-MX" sz="3600" b="1" dirty="0"/>
          </a:p>
        </p:txBody>
      </p:sp>
    </p:spTree>
    <p:extLst>
      <p:ext uri="{BB962C8B-B14F-4D97-AF65-F5344CB8AC3E}">
        <p14:creationId xmlns:p14="http://schemas.microsoft.com/office/powerpoint/2010/main" val="109926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2306" y="2221966"/>
            <a:ext cx="6275293" cy="39703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dirty="0"/>
              <a:t>La Secretaría de Relaciones Exteriores y sus representaciones diplomáticas y/o consulares son parte fundamental para dicho propósito, es a través de la negociación, -el arte de la diplomacia-, que se identifican posibles áreas de interés que derivan en todas las demás acciones, tales como alianza, esquemas de cooperación, fortalecimiento del marco jurídico, celebración de comisiones mixtas técnicas, en términos generales</a:t>
            </a:r>
            <a:r>
              <a:rPr lang="es-MX" dirty="0" smtClean="0"/>
              <a:t>.</a:t>
            </a:r>
          </a:p>
          <a:p>
            <a:pPr algn="just"/>
            <a:endParaRPr lang="es-MX" dirty="0"/>
          </a:p>
          <a:p>
            <a:pPr algn="just"/>
            <a:r>
              <a:rPr lang="es-MX" dirty="0" smtClean="0"/>
              <a:t>No </a:t>
            </a:r>
            <a:r>
              <a:rPr lang="es-MX" dirty="0"/>
              <a:t>obstante, es precisamente en este siglo que dichas formas se han trasformado debido a la participación de numerosos actores no necesariamente gobiernos centrales, también locales, miembros de la comunidad científica, del sector privado y/o la academia. </a:t>
            </a:r>
            <a:endParaRPr lang="es-MX" dirty="0" smtClean="0"/>
          </a:p>
        </p:txBody>
      </p:sp>
      <p:sp>
        <p:nvSpPr>
          <p:cNvPr id="6" name="Rectángulo 5"/>
          <p:cNvSpPr/>
          <p:nvPr/>
        </p:nvSpPr>
        <p:spPr>
          <a:xfrm>
            <a:off x="7915831" y="2265508"/>
            <a:ext cx="3998259" cy="31700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sz="2000" dirty="0"/>
              <a:t>El Consejo Nacional de Ciencia y Tecnología (</a:t>
            </a:r>
            <a:r>
              <a:rPr lang="es-MX" sz="2000" dirty="0" err="1"/>
              <a:t>Conacyt</a:t>
            </a:r>
            <a:r>
              <a:rPr lang="es-MX" sz="2000" dirty="0"/>
              <a:t>), ahora, Consejo Nacional de Humanidades, Ciencias y Tecnologías. </a:t>
            </a:r>
            <a:r>
              <a:rPr lang="es-MX" sz="2000" dirty="0" err="1" smtClean="0"/>
              <a:t>Conahcyt</a:t>
            </a:r>
            <a:endParaRPr lang="es-MX" sz="2000" dirty="0"/>
          </a:p>
          <a:p>
            <a:pPr algn="just"/>
            <a:endParaRPr lang="es-MX" sz="2000" dirty="0"/>
          </a:p>
          <a:p>
            <a:pPr algn="just"/>
            <a:r>
              <a:rPr lang="es-MX" sz="2000" dirty="0" smtClean="0"/>
              <a:t> </a:t>
            </a:r>
            <a:endParaRPr lang="es-MX" sz="2000" dirty="0" smtClean="0"/>
          </a:p>
          <a:p>
            <a:pPr algn="just"/>
            <a:r>
              <a:rPr lang="es-MX" sz="2000" dirty="0" smtClean="0"/>
              <a:t>La </a:t>
            </a:r>
            <a:r>
              <a:rPr lang="es-MX" sz="2000" dirty="0"/>
              <a:t>Agencia Mexicana de Cooperación Internacional para el Desarrollo (</a:t>
            </a:r>
            <a:r>
              <a:rPr lang="es-MX" sz="2000" dirty="0" err="1"/>
              <a:t>Amexcid</a:t>
            </a:r>
            <a:r>
              <a:rPr lang="es-MX" sz="2000" dirty="0"/>
              <a:t>) </a:t>
            </a:r>
          </a:p>
        </p:txBody>
      </p:sp>
      <p:sp>
        <p:nvSpPr>
          <p:cNvPr id="7" name="CuadroTexto 6">
            <a:extLst>
              <a:ext uri="{FF2B5EF4-FFF2-40B4-BE49-F238E27FC236}">
                <a16:creationId xmlns="" xmlns:a16="http://schemas.microsoft.com/office/drawing/2014/main" id="{A27E17D8-2583-4579-987D-934F8BAC5257}"/>
              </a:ext>
            </a:extLst>
          </p:cNvPr>
          <p:cNvSpPr txBox="1"/>
          <p:nvPr/>
        </p:nvSpPr>
        <p:spPr>
          <a:xfrm>
            <a:off x="2859741" y="129029"/>
            <a:ext cx="730112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MX" sz="3600" b="1" dirty="0" smtClean="0"/>
              <a:t>Diplomacia científica en México, actores</a:t>
            </a:r>
            <a:endParaRPr lang="es-MX" sz="3600" b="1" dirty="0"/>
          </a:p>
        </p:txBody>
      </p:sp>
    </p:spTree>
    <p:extLst>
      <p:ext uri="{BB962C8B-B14F-4D97-AF65-F5344CB8AC3E}">
        <p14:creationId xmlns:p14="http://schemas.microsoft.com/office/powerpoint/2010/main" val="399157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95083" y="671691"/>
            <a:ext cx="10945906" cy="6186309"/>
          </a:xfrm>
          <a:prstGeom prst="rect">
            <a:avLst/>
          </a:prstGeom>
        </p:spPr>
        <p:txBody>
          <a:bodyPr wrap="square">
            <a:spAutoFit/>
          </a:bodyPr>
          <a:lstStyle/>
          <a:p>
            <a:pPr marL="285750" indent="-285750" algn="just">
              <a:buFont typeface="Arial" panose="020B0604020202020204" pitchFamily="34" charset="0"/>
              <a:buChar char="•"/>
            </a:pPr>
            <a:r>
              <a:rPr lang="es-MX" dirty="0" smtClean="0"/>
              <a:t>“La SRE </a:t>
            </a:r>
            <a:r>
              <a:rPr lang="es-MX" dirty="0"/>
              <a:t>recientemente estableció el Consejo Técnico del Conocimiento y la Innovación como órgano consultivo que busca impulsar el desarrollo tecnológico, el conocimiento científico y la innovación como un ejercicio de la política exterior, a través de su cuerpo diplomático. </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a:t>C</a:t>
            </a:r>
            <a:r>
              <a:rPr lang="es-MX" dirty="0" smtClean="0"/>
              <a:t>reación </a:t>
            </a:r>
            <a:r>
              <a:rPr lang="es-MX" dirty="0"/>
              <a:t>de la Oficina de Información Científica y Tecnológica para el Congreso de la Unión (</a:t>
            </a:r>
            <a:r>
              <a:rPr lang="es-MX" dirty="0" err="1"/>
              <a:t>INCyTU</a:t>
            </a:r>
            <a:r>
              <a:rPr lang="es-MX" dirty="0"/>
              <a:t>) en 2015, cuyo objetivo es crear políticas públicas basadas en la evidencia científica, operada por el Foro Consultivo, Científico y Tecnológico (</a:t>
            </a:r>
            <a:r>
              <a:rPr lang="es-MX" dirty="0" err="1"/>
              <a:t>FCCfccyt</a:t>
            </a:r>
            <a:r>
              <a:rPr lang="es-MX" dirty="0" smtClean="0"/>
              <a:t>).</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A través </a:t>
            </a:r>
            <a:r>
              <a:rPr lang="es-MX" dirty="0"/>
              <a:t>del Instituto de los Mexicanos en el Exterior, la Cancillería desarrolló la </a:t>
            </a:r>
            <a:r>
              <a:rPr lang="es-MX" b="1" dirty="0">
                <a:solidFill>
                  <a:schemeClr val="accent5"/>
                </a:solidFill>
              </a:rPr>
              <a:t>Red Global Mx, </a:t>
            </a:r>
            <a:r>
              <a:rPr lang="es-MX" dirty="0"/>
              <a:t>la cual identifica y organiza a la diáspora altamente calificada para crear actividades de cooperación y proyectos específicos que fomenten el desarrollo social, económico, científico, tecnológico y de innovación en México</a:t>
            </a:r>
            <a:r>
              <a:rPr lang="es-MX" dirty="0" smtClean="0"/>
              <a:t>.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Mediante la </a:t>
            </a:r>
            <a:r>
              <a:rPr lang="es-MX" dirty="0"/>
              <a:t>AMEXCID, tiene desplegado un amplio sistema de becas de intercambio académico desde el nivel de licenciatura hasta posgrado e incluye, en algunos casos, cursos de corto y mediano plazo. </a:t>
            </a:r>
            <a:endParaRPr lang="es-MX" dirty="0" smtClean="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Programa </a:t>
            </a:r>
            <a:r>
              <a:rPr lang="es-MX" dirty="0"/>
              <a:t>de Becas CONACYT-OEA-AMEXCID, que se implementa bajo el programa de Alianzas para la Educación y la Capacitación. Las becas cubren programas de posgrado presenciales en México en áreas de ingeniería, ciencias y salud, para estudiantes ciudadanos de los Estados miembros de la </a:t>
            </a:r>
            <a:r>
              <a:rPr lang="es-MX" dirty="0" smtClean="0"/>
              <a:t>OEA.</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México </a:t>
            </a:r>
            <a:r>
              <a:rPr lang="es-MX" dirty="0"/>
              <a:t>ha suscrito instrumentos jurídicos con Alemania, Austria, Canadá, Estados Unidos, España, Francia, Reino Unido, entre otros, vinculando a investigadores y científicos en los primeros años de su carrera con instituciones de prestigio para que redunde en desarrollo y bienestar para el </a:t>
            </a:r>
            <a:r>
              <a:rPr lang="es-MX" dirty="0" smtClean="0"/>
              <a:t>país”. </a:t>
            </a:r>
          </a:p>
        </p:txBody>
      </p:sp>
      <p:sp>
        <p:nvSpPr>
          <p:cNvPr id="4" name="CuadroTexto 3">
            <a:extLst>
              <a:ext uri="{FF2B5EF4-FFF2-40B4-BE49-F238E27FC236}">
                <a16:creationId xmlns="" xmlns:a16="http://schemas.microsoft.com/office/drawing/2014/main" id="{A27E17D8-2583-4579-987D-934F8BAC5257}"/>
              </a:ext>
            </a:extLst>
          </p:cNvPr>
          <p:cNvSpPr txBox="1"/>
          <p:nvPr/>
        </p:nvSpPr>
        <p:spPr>
          <a:xfrm>
            <a:off x="2312893" y="62091"/>
            <a:ext cx="854336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MX" sz="2800" b="1" dirty="0" smtClean="0"/>
              <a:t>Diplomacia científica en México, acciones</a:t>
            </a:r>
            <a:endParaRPr lang="es-MX" sz="2800" b="1" dirty="0"/>
          </a:p>
        </p:txBody>
      </p:sp>
      <p:sp>
        <p:nvSpPr>
          <p:cNvPr id="5" name="Rectángulo 4"/>
          <p:cNvSpPr/>
          <p:nvPr/>
        </p:nvSpPr>
        <p:spPr>
          <a:xfrm>
            <a:off x="10112219" y="6488668"/>
            <a:ext cx="1828770" cy="369332"/>
          </a:xfrm>
          <a:prstGeom prst="rect">
            <a:avLst/>
          </a:prstGeom>
        </p:spPr>
        <p:txBody>
          <a:bodyPr wrap="none">
            <a:spAutoFit/>
          </a:bodyPr>
          <a:lstStyle/>
          <a:p>
            <a:pPr algn="just"/>
            <a:r>
              <a:rPr lang="es-MX" spc="20" dirty="0">
                <a:latin typeface="Arial" panose="020B0604020202020204" pitchFamily="34" charset="0"/>
                <a:ea typeface="Calibri" panose="020F0502020204030204" pitchFamily="34" charset="0"/>
                <a:cs typeface="Times New Roman" panose="02020603050405020304" pitchFamily="18" charset="0"/>
              </a:rPr>
              <a:t>(Roig, A., 2020)</a:t>
            </a:r>
            <a:endParaRPr lang="es-MX" dirty="0"/>
          </a:p>
        </p:txBody>
      </p:sp>
    </p:spTree>
    <p:extLst>
      <p:ext uri="{BB962C8B-B14F-4D97-AF65-F5344CB8AC3E}">
        <p14:creationId xmlns:p14="http://schemas.microsoft.com/office/powerpoint/2010/main" val="366113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63389" y="117693"/>
            <a:ext cx="11385176" cy="6740307"/>
          </a:xfrm>
          <a:prstGeom prst="rect">
            <a:avLst/>
          </a:prstGeom>
        </p:spPr>
        <p:txBody>
          <a:bodyPr wrap="square">
            <a:spAutoFit/>
          </a:bodyPr>
          <a:lstStyle/>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“Cuenta </a:t>
            </a:r>
            <a:r>
              <a:rPr lang="es-MX" dirty="0"/>
              <a:t>con el Fondo de Cooperación Internacional en Ciencia y Tecnología del </a:t>
            </a:r>
            <a:r>
              <a:rPr lang="es-MX" dirty="0" err="1"/>
              <a:t>Conacyt</a:t>
            </a:r>
            <a:r>
              <a:rPr lang="es-MX" dirty="0"/>
              <a:t> (</a:t>
            </a:r>
            <a:r>
              <a:rPr lang="es-MX" dirty="0" err="1"/>
              <a:t>FOfoNCICY</a:t>
            </a:r>
            <a:r>
              <a:rPr lang="es-MX" dirty="0"/>
              <a:t> T) para atender las actividades de la agenda internacional que le permitan crear y fortalecer las relaciones de nuestro país con sus principales socios en el ámbito de la ciencia, la tecnología y la innovación</a:t>
            </a:r>
            <a:r>
              <a:rPr lang="es-MX" dirty="0" smtClean="0"/>
              <a:t>.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En </a:t>
            </a:r>
            <a:r>
              <a:rPr lang="es-MX" dirty="0"/>
              <a:t>los foros multilaterales, el Gobierno mexicano ha señalado la importancia de la innovación y el desarrollo científico-tecnológico, a fin de incrementar la resiliencia al cambio climático y a los desastres naturales, así como a reducir su impacto en la economía de cada país; sobre todo, ha propuesto analizar el impacto del cambio tecnológico acelerado en el desarrollo sostenible. </a:t>
            </a:r>
            <a:endParaRPr lang="es-MX" dirty="0" smtClean="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Desde </a:t>
            </a:r>
            <a:r>
              <a:rPr lang="es-MX" dirty="0"/>
              <a:t>2017, lidera un movimiento internacional para promover la ciencia, la tecnología y la innovación en el logro de los Objetivos de Desarrollo Sostenible (</a:t>
            </a:r>
            <a:r>
              <a:rPr lang="es-MX" dirty="0" err="1"/>
              <a:t>ODodS</a:t>
            </a:r>
            <a:r>
              <a:rPr lang="es-MX" dirty="0"/>
              <a:t>) de la Agenda 2030 de las Naciones Unidas, mediante la resolución 72/242 “Impacto del cambio tecnológico rápido en la consecución de los </a:t>
            </a:r>
            <a:r>
              <a:rPr lang="es-MX" dirty="0" err="1"/>
              <a:t>ODodS</a:t>
            </a:r>
            <a:r>
              <a:rPr lang="es-MX" dirty="0"/>
              <a:t>” aprobada por la Asamblea General. </a:t>
            </a:r>
            <a:endParaRPr lang="es-MX" dirty="0" smtClean="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En </a:t>
            </a:r>
            <a:r>
              <a:rPr lang="es-MX" dirty="0"/>
              <a:t>2017 México estableció el Grupo de Amigos de Cambio Tecnológico Exponencial y Automatización dentro de las Naciones Unidas, con el propósito de formular, a nivel intergubernamental, recomendaciones y lineamientos para la toma de decisiones sobre su </a:t>
            </a:r>
            <a:r>
              <a:rPr lang="es-MX" dirty="0" smtClean="0"/>
              <a:t>impacto.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Finalmente</a:t>
            </a:r>
            <a:r>
              <a:rPr lang="es-MX" dirty="0"/>
              <a:t>, durante la pandemia provocada por el virus SARS-CoV2, México ha intensificado sus esfuerzos en diplomacia científica, participando tanto en foros multilaterales como en otros escenarios. Por ejemplo, el biólogo molecular mexicano Raúl Gómez Román participa en el desarrollo de la vacuna para la covid-19 del proyecto Center </a:t>
            </a:r>
            <a:r>
              <a:rPr lang="es-MX" dirty="0" err="1"/>
              <a:t>for</a:t>
            </a:r>
            <a:r>
              <a:rPr lang="es-MX" dirty="0"/>
              <a:t> </a:t>
            </a:r>
            <a:r>
              <a:rPr lang="es-MX" dirty="0" err="1"/>
              <a:t>Epidemic</a:t>
            </a:r>
            <a:r>
              <a:rPr lang="es-MX" dirty="0"/>
              <a:t> </a:t>
            </a:r>
            <a:r>
              <a:rPr lang="es-MX" dirty="0" err="1"/>
              <a:t>Preparedness</a:t>
            </a:r>
            <a:r>
              <a:rPr lang="es-MX" dirty="0"/>
              <a:t> </a:t>
            </a:r>
            <a:r>
              <a:rPr lang="es-MX" dirty="0" err="1"/>
              <a:t>Innovations</a:t>
            </a:r>
            <a:r>
              <a:rPr lang="es-MX" dirty="0"/>
              <a:t> (CEP I), quien destaca la importancia del intercambio de información para la diplomacia </a:t>
            </a:r>
            <a:r>
              <a:rPr lang="es-MX" dirty="0" smtClean="0"/>
              <a:t>científica”.</a:t>
            </a:r>
            <a:endParaRPr lang="es-MX" dirty="0"/>
          </a:p>
        </p:txBody>
      </p:sp>
      <p:sp>
        <p:nvSpPr>
          <p:cNvPr id="2" name="Rectángulo 1"/>
          <p:cNvSpPr/>
          <p:nvPr/>
        </p:nvSpPr>
        <p:spPr>
          <a:xfrm>
            <a:off x="10219795" y="6476670"/>
            <a:ext cx="1828770" cy="369332"/>
          </a:xfrm>
          <a:prstGeom prst="rect">
            <a:avLst/>
          </a:prstGeom>
        </p:spPr>
        <p:txBody>
          <a:bodyPr wrap="none">
            <a:spAutoFit/>
          </a:bodyPr>
          <a:lstStyle/>
          <a:p>
            <a:pPr algn="just"/>
            <a:r>
              <a:rPr lang="es-MX" spc="20" dirty="0">
                <a:latin typeface="Arial" panose="020B0604020202020204" pitchFamily="34" charset="0"/>
                <a:ea typeface="Calibri" panose="020F0502020204030204" pitchFamily="34" charset="0"/>
                <a:cs typeface="Times New Roman" panose="02020603050405020304" pitchFamily="18" charset="0"/>
              </a:rPr>
              <a:t>(Roig, A., 2020)</a:t>
            </a:r>
            <a:endParaRPr lang="es-MX" dirty="0"/>
          </a:p>
        </p:txBody>
      </p:sp>
      <p:sp>
        <p:nvSpPr>
          <p:cNvPr id="4" name="CuadroTexto 3">
            <a:extLst>
              <a:ext uri="{FF2B5EF4-FFF2-40B4-BE49-F238E27FC236}">
                <a16:creationId xmlns="" xmlns:a16="http://schemas.microsoft.com/office/drawing/2014/main" id="{A27E17D8-2583-4579-987D-934F8BAC5257}"/>
              </a:ext>
            </a:extLst>
          </p:cNvPr>
          <p:cNvSpPr txBox="1"/>
          <p:nvPr/>
        </p:nvSpPr>
        <p:spPr>
          <a:xfrm>
            <a:off x="2312893" y="62091"/>
            <a:ext cx="85433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MX" b="1" dirty="0" smtClean="0"/>
              <a:t>Diplomacia científica en México, acciones</a:t>
            </a:r>
            <a:endParaRPr lang="es-MX" b="1" dirty="0"/>
          </a:p>
        </p:txBody>
      </p:sp>
    </p:spTree>
    <p:extLst>
      <p:ext uri="{BB962C8B-B14F-4D97-AF65-F5344CB8AC3E}">
        <p14:creationId xmlns:p14="http://schemas.microsoft.com/office/powerpoint/2010/main" val="184135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0074" y="261471"/>
            <a:ext cx="9601200" cy="1485900"/>
          </a:xfrm>
        </p:spPr>
        <p:txBody>
          <a:bodyPr>
            <a:normAutofit/>
          </a:bodyPr>
          <a:lstStyle/>
          <a:p>
            <a:pPr algn="ctr"/>
            <a:r>
              <a:rPr lang="es-MX" sz="6600" b="1" dirty="0" smtClean="0">
                <a:solidFill>
                  <a:schemeClr val="tx1">
                    <a:lumMod val="75000"/>
                    <a:lumOff val="25000"/>
                  </a:schemeClr>
                </a:solidFill>
              </a:rPr>
              <a:t>Puentes y fronteras</a:t>
            </a:r>
            <a:endParaRPr lang="es-MX" sz="6600" b="1" dirty="0">
              <a:solidFill>
                <a:schemeClr val="tx1">
                  <a:lumMod val="75000"/>
                  <a:lumOff val="25000"/>
                </a:schemeClr>
              </a:solidFill>
            </a:endParaRPr>
          </a:p>
        </p:txBody>
      </p:sp>
      <p:graphicFrame>
        <p:nvGraphicFramePr>
          <p:cNvPr id="5" name="Diagrama 4"/>
          <p:cNvGraphicFramePr/>
          <p:nvPr>
            <p:extLst>
              <p:ext uri="{D42A27DB-BD31-4B8C-83A1-F6EECF244321}">
                <p14:modId xmlns:p14="http://schemas.microsoft.com/office/powerpoint/2010/main" val="3846249159"/>
              </p:ext>
            </p:extLst>
          </p:nvPr>
        </p:nvGraphicFramePr>
        <p:xfrm>
          <a:off x="2486892" y="1525155"/>
          <a:ext cx="7407564" cy="3966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7320974" y="1535546"/>
            <a:ext cx="2050473"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sz="1600" dirty="0" smtClean="0"/>
              <a:t>El arte de la negociación entre representantes de los Estados</a:t>
            </a:r>
            <a:endParaRPr lang="es-MX" sz="1600" dirty="0"/>
          </a:p>
        </p:txBody>
      </p:sp>
      <p:sp>
        <p:nvSpPr>
          <p:cNvPr id="7" name="CuadroTexto 6"/>
          <p:cNvSpPr txBox="1"/>
          <p:nvPr/>
        </p:nvSpPr>
        <p:spPr>
          <a:xfrm>
            <a:off x="1089891" y="4285262"/>
            <a:ext cx="2258293"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sz="1600" dirty="0" smtClean="0"/>
              <a:t>Acciones acordadas entre Estados y/o sus representantes para compartir/intercambiar experiencias y conocimientos en distintos campos</a:t>
            </a:r>
            <a:endParaRPr lang="es-MX" sz="1600" dirty="0"/>
          </a:p>
        </p:txBody>
      </p:sp>
      <p:sp>
        <p:nvSpPr>
          <p:cNvPr id="8" name="CuadroTexto 7"/>
          <p:cNvSpPr txBox="1"/>
          <p:nvPr/>
        </p:nvSpPr>
        <p:spPr>
          <a:xfrm>
            <a:off x="8924637" y="4285262"/>
            <a:ext cx="3045690" cy="1815882"/>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sz="1600" dirty="0" smtClean="0"/>
              <a:t>Acciones entre el Estado y otros actores de las relaciones internacionales  </a:t>
            </a:r>
          </a:p>
          <a:p>
            <a:pPr algn="ctr"/>
            <a:r>
              <a:rPr lang="es-MX" sz="1600" dirty="0" smtClean="0"/>
              <a:t>Para compartir/intercambiar/ obtener </a:t>
            </a:r>
            <a:r>
              <a:rPr lang="es-MX" sz="1600" dirty="0"/>
              <a:t>experiencias y conocimientos en distintos </a:t>
            </a:r>
            <a:r>
              <a:rPr lang="es-MX" sz="1600" dirty="0" smtClean="0"/>
              <a:t>campos</a:t>
            </a:r>
            <a:endParaRPr lang="es-MX" sz="1600" dirty="0"/>
          </a:p>
        </p:txBody>
      </p:sp>
    </p:spTree>
    <p:extLst>
      <p:ext uri="{BB962C8B-B14F-4D97-AF65-F5344CB8AC3E}">
        <p14:creationId xmlns:p14="http://schemas.microsoft.com/office/powerpoint/2010/main" val="174068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45458" y="513727"/>
            <a:ext cx="9439836" cy="4832092"/>
          </a:xfrm>
          <a:prstGeom prst="rect">
            <a:avLst/>
          </a:prstGeom>
        </p:spPr>
        <p:txBody>
          <a:bodyPr wrap="square">
            <a:spAutoFit/>
          </a:bodyPr>
          <a:lstStyle/>
          <a:p>
            <a:pPr algn="just"/>
            <a:r>
              <a:rPr lang="es-MX" sz="2800" dirty="0"/>
              <a:t>Tres casos que sirven para ejemplificar la diplomacia científica en </a:t>
            </a:r>
            <a:r>
              <a:rPr lang="es-MX" sz="2800" dirty="0" smtClean="0"/>
              <a:t>México: </a:t>
            </a:r>
            <a:endParaRPr lang="es-MX" sz="2800" dirty="0" smtClean="0"/>
          </a:p>
          <a:p>
            <a:pPr algn="just"/>
            <a:endParaRPr lang="es-MX" sz="2800" dirty="0"/>
          </a:p>
          <a:p>
            <a:pPr algn="just"/>
            <a:endParaRPr lang="es-MX" sz="2800" dirty="0"/>
          </a:p>
          <a:p>
            <a:pPr algn="just"/>
            <a:r>
              <a:rPr lang="es-MX" sz="2800" dirty="0"/>
              <a:t>1. El nombramiento del Dr. Juan Ramón de la Fuente, como Representante Permanente de México ante la Organización de las Naciones Unidas, en febrero de 2019-2023, previo a la pandemia COVID-19, quien por su formación no es miembro del servicio exterior, pero que goza de prestigio y reconocimiento entre la comunidad de científicos a nivel nacional e internacional. </a:t>
            </a:r>
          </a:p>
        </p:txBody>
      </p:sp>
    </p:spTree>
    <p:extLst>
      <p:ext uri="{BB962C8B-B14F-4D97-AF65-F5344CB8AC3E}">
        <p14:creationId xmlns:p14="http://schemas.microsoft.com/office/powerpoint/2010/main" val="157840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 Juan Ramón de la Fuente Presents Credentials as Permanent  Representative of Mexico to the UN | Secretaría de Relaciones Exteriores |  Gobierno | gob.mx">
            <a:extLst>
              <a:ext uri="{FF2B5EF4-FFF2-40B4-BE49-F238E27FC236}">
                <a16:creationId xmlns="" xmlns:a16="http://schemas.microsoft.com/office/drawing/2014/main" id="{7606BC88-3CD8-4E20-80BD-B9F6DE310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07" y="1279893"/>
            <a:ext cx="5470608" cy="36414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uan Ramón de la Fuente concluye labor como embajador de México en la ONU;  agradece a AMLO la oportun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989" y="3100619"/>
            <a:ext cx="4568825" cy="276659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046259" y="1229874"/>
            <a:ext cx="4501789" cy="1754326"/>
          </a:xfrm>
          <a:prstGeom prst="rect">
            <a:avLst/>
          </a:prstGeom>
        </p:spPr>
        <p:txBody>
          <a:bodyPr wrap="square">
            <a:spAutoFit/>
          </a:bodyPr>
          <a:lstStyle/>
          <a:p>
            <a:pPr algn="just"/>
            <a:r>
              <a:rPr lang="es-MX" dirty="0" smtClean="0">
                <a:solidFill>
                  <a:srgbClr val="404041"/>
                </a:solidFill>
                <a:latin typeface="Montserrat"/>
              </a:rPr>
              <a:t>“México </a:t>
            </a:r>
            <a:r>
              <a:rPr lang="es-MX" dirty="0">
                <a:solidFill>
                  <a:srgbClr val="404041"/>
                </a:solidFill>
                <a:latin typeface="Montserrat"/>
              </a:rPr>
              <a:t>ha confirmado a la Oficina del </a:t>
            </a:r>
            <a:r>
              <a:rPr lang="es-MX" dirty="0" err="1">
                <a:solidFill>
                  <a:srgbClr val="404041"/>
                </a:solidFill>
                <a:latin typeface="Montserrat"/>
              </a:rPr>
              <a:t>Covax</a:t>
            </a:r>
            <a:r>
              <a:rPr lang="es-MX" dirty="0">
                <a:solidFill>
                  <a:srgbClr val="404041"/>
                </a:solidFill>
                <a:latin typeface="Montserrat"/>
              </a:rPr>
              <a:t> su intención de participar en ese plan mundial de distribución equitativa de biológicos, liderado por la Organización Mundial de la Salud (OMS) y la Alianza Mundial de Vacunas (GAVI</a:t>
            </a:r>
            <a:r>
              <a:rPr lang="es-MX" dirty="0" smtClean="0">
                <a:solidFill>
                  <a:srgbClr val="404041"/>
                </a:solidFill>
                <a:latin typeface="Montserrat"/>
              </a:rPr>
              <a:t>)”</a:t>
            </a:r>
            <a:endParaRPr lang="es-MX" dirty="0"/>
          </a:p>
        </p:txBody>
      </p:sp>
      <p:sp>
        <p:nvSpPr>
          <p:cNvPr id="7" name="Rectángulo 6"/>
          <p:cNvSpPr/>
          <p:nvPr/>
        </p:nvSpPr>
        <p:spPr>
          <a:xfrm>
            <a:off x="977153" y="162206"/>
            <a:ext cx="11008658" cy="707886"/>
          </a:xfrm>
          <a:prstGeom prst="rect">
            <a:avLst/>
          </a:prstGeom>
        </p:spPr>
        <p:txBody>
          <a:bodyPr wrap="square">
            <a:spAutoFit/>
          </a:bodyPr>
          <a:lstStyle/>
          <a:p>
            <a:pPr algn="ctr"/>
            <a:r>
              <a:rPr lang="es-MX" sz="2000" b="1" dirty="0" smtClean="0">
                <a:solidFill>
                  <a:srgbClr val="404041"/>
                </a:solidFill>
                <a:latin typeface="Montserrat"/>
              </a:rPr>
              <a:t>“México </a:t>
            </a:r>
            <a:r>
              <a:rPr lang="es-MX" sz="2000" b="1" dirty="0">
                <a:solidFill>
                  <a:srgbClr val="404041"/>
                </a:solidFill>
                <a:latin typeface="Montserrat"/>
              </a:rPr>
              <a:t>participará en COVAX </a:t>
            </a:r>
            <a:r>
              <a:rPr lang="es-MX" sz="2000" b="1" dirty="0" err="1">
                <a:solidFill>
                  <a:srgbClr val="404041"/>
                </a:solidFill>
                <a:latin typeface="Montserrat"/>
              </a:rPr>
              <a:t>Facility</a:t>
            </a:r>
            <a:r>
              <a:rPr lang="es-MX" sz="2000" b="1" dirty="0">
                <a:solidFill>
                  <a:srgbClr val="404041"/>
                </a:solidFill>
                <a:latin typeface="Montserrat"/>
              </a:rPr>
              <a:t> para la obtención de vacunas contra </a:t>
            </a:r>
            <a:r>
              <a:rPr lang="es-MX" sz="2000" b="1" dirty="0" smtClean="0">
                <a:solidFill>
                  <a:srgbClr val="404041"/>
                </a:solidFill>
                <a:latin typeface="Montserrat"/>
              </a:rPr>
              <a:t>COVID-19”. SRE</a:t>
            </a:r>
            <a:endParaRPr lang="es-MX" sz="2000" b="1" i="0" dirty="0">
              <a:solidFill>
                <a:srgbClr val="404041"/>
              </a:solidFill>
              <a:effectLst/>
              <a:latin typeface="Montserrat"/>
            </a:endParaRPr>
          </a:p>
        </p:txBody>
      </p:sp>
      <p:sp>
        <p:nvSpPr>
          <p:cNvPr id="8" name="Rectángulo 7"/>
          <p:cNvSpPr/>
          <p:nvPr/>
        </p:nvSpPr>
        <p:spPr>
          <a:xfrm>
            <a:off x="1228163" y="6100047"/>
            <a:ext cx="11026590" cy="523220"/>
          </a:xfrm>
          <a:prstGeom prst="rect">
            <a:avLst/>
          </a:prstGeom>
        </p:spPr>
        <p:txBody>
          <a:bodyPr wrap="square">
            <a:spAutoFit/>
          </a:bodyPr>
          <a:lstStyle/>
          <a:p>
            <a:r>
              <a:rPr lang="es-MX" sz="1400" b="1" dirty="0" smtClean="0"/>
              <a:t>SRE. (2020) México </a:t>
            </a:r>
            <a:r>
              <a:rPr lang="es-MX" sz="1400" b="1" dirty="0"/>
              <a:t>participará en COVAX </a:t>
            </a:r>
            <a:r>
              <a:rPr lang="es-MX" sz="1400" b="1" dirty="0" err="1"/>
              <a:t>Facility</a:t>
            </a:r>
            <a:r>
              <a:rPr lang="es-MX" sz="1400" b="1" dirty="0"/>
              <a:t> para la obtención de vacunas contra </a:t>
            </a:r>
            <a:r>
              <a:rPr lang="es-MX" sz="1400" dirty="0" smtClean="0"/>
              <a:t>COVID-19 </a:t>
            </a:r>
            <a:endParaRPr lang="es-MX" sz="1400" dirty="0"/>
          </a:p>
          <a:p>
            <a:r>
              <a:rPr lang="es-MX" sz="1400" dirty="0" smtClean="0">
                <a:hlinkClick r:id="rId4"/>
              </a:rPr>
              <a:t>https</a:t>
            </a:r>
            <a:r>
              <a:rPr lang="es-MX" sz="1400" dirty="0">
                <a:hlinkClick r:id="rId4"/>
              </a:rPr>
              <a:t>://</a:t>
            </a:r>
            <a:r>
              <a:rPr lang="es-MX" sz="1400" dirty="0" smtClean="0">
                <a:hlinkClick r:id="rId4"/>
              </a:rPr>
              <a:t>www.gob.mx/sre/prensa/mexico-participara-en-covax-facility-para-la-obtencion-de-vacunas-contra-covid-19</a:t>
            </a:r>
            <a:r>
              <a:rPr lang="es-MX" sz="1400" dirty="0" smtClean="0"/>
              <a:t> </a:t>
            </a:r>
            <a:endParaRPr lang="es-MX" sz="1400" dirty="0"/>
          </a:p>
        </p:txBody>
      </p:sp>
    </p:spTree>
    <p:extLst>
      <p:ext uri="{BB962C8B-B14F-4D97-AF65-F5344CB8AC3E}">
        <p14:creationId xmlns:p14="http://schemas.microsoft.com/office/powerpoint/2010/main" val="351892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6094" y="1422284"/>
            <a:ext cx="6015318" cy="5355312"/>
          </a:xfrm>
          <a:prstGeom prst="rect">
            <a:avLst/>
          </a:prstGeom>
        </p:spPr>
        <p:txBody>
          <a:bodyPr wrap="square">
            <a:spAutoFit/>
          </a:bodyPr>
          <a:lstStyle/>
          <a:p>
            <a:pPr algn="just"/>
            <a:r>
              <a:rPr lang="es-MX" dirty="0" smtClean="0"/>
              <a:t>La </a:t>
            </a:r>
            <a:r>
              <a:rPr lang="es-MX" dirty="0"/>
              <a:t>Cátedra </a:t>
            </a:r>
            <a:r>
              <a:rPr lang="es-MX" dirty="0" smtClean="0"/>
              <a:t>UNESCO </a:t>
            </a:r>
            <a:r>
              <a:rPr lang="es-MX" dirty="0"/>
              <a:t>de </a:t>
            </a:r>
            <a:r>
              <a:rPr lang="es-MX" dirty="0" smtClean="0"/>
              <a:t>Patrimonio </a:t>
            </a:r>
            <a:r>
              <a:rPr lang="es-MX" dirty="0"/>
              <a:t>de la Ciencia, </a:t>
            </a:r>
            <a:r>
              <a:rPr lang="es-MX" dirty="0" smtClean="0"/>
              <a:t>Diplomacia </a:t>
            </a:r>
            <a:r>
              <a:rPr lang="es-MX" dirty="0"/>
              <a:t>y </a:t>
            </a:r>
            <a:r>
              <a:rPr lang="es-MX" dirty="0" smtClean="0"/>
              <a:t>pionera </a:t>
            </a:r>
            <a:r>
              <a:rPr lang="es-MX" dirty="0"/>
              <a:t>en México y el mundo al conjugar ambos ámbitos, fue instalada en el Instituto de Biología (IB) de la Universidad Nacional Autónoma de México </a:t>
            </a:r>
            <a:r>
              <a:rPr lang="es-MX" spc="20" dirty="0">
                <a:latin typeface="Arial" panose="020B0604020202020204" pitchFamily="34" charset="0"/>
                <a:ea typeface="Calibri" panose="020F0502020204030204" pitchFamily="34" charset="0"/>
              </a:rPr>
              <a:t>con el fin de fortalecer los vínculos entre academia, gobierno, sociedad, instituciones y misiones </a:t>
            </a:r>
            <a:r>
              <a:rPr lang="es-MX" spc="20" dirty="0" smtClean="0">
                <a:latin typeface="Arial" panose="020B0604020202020204" pitchFamily="34" charset="0"/>
                <a:ea typeface="Calibri" panose="020F0502020204030204" pitchFamily="34" charset="0"/>
              </a:rPr>
              <a:t>diplomáticas.</a:t>
            </a:r>
          </a:p>
          <a:p>
            <a:pPr algn="just"/>
            <a:endParaRPr lang="es-MX" spc="20" dirty="0">
              <a:latin typeface="Arial" panose="020B0604020202020204" pitchFamily="34" charset="0"/>
              <a:ea typeface="Calibri" panose="020F0502020204030204" pitchFamily="34" charset="0"/>
            </a:endParaRPr>
          </a:p>
          <a:p>
            <a:pPr algn="just"/>
            <a:endParaRPr lang="es-MX" dirty="0" smtClean="0"/>
          </a:p>
          <a:p>
            <a:pPr algn="just"/>
            <a:r>
              <a:rPr lang="es-MX" dirty="0" smtClean="0"/>
              <a:t>Fue </a:t>
            </a:r>
            <a:r>
              <a:rPr lang="es-MX" dirty="0"/>
              <a:t>instalada en el Instituto de Biología (IB) de la Universidad Nacional Autónoma de México…que abre nuevas áreas de estudio: </a:t>
            </a:r>
            <a:endParaRPr lang="es-MX" dirty="0" smtClean="0"/>
          </a:p>
          <a:p>
            <a:pPr algn="just"/>
            <a:endParaRPr lang="es-MX" dirty="0"/>
          </a:p>
          <a:p>
            <a:pPr marL="342900" indent="-342900" algn="just">
              <a:buAutoNum type="arabicPeriod"/>
            </a:pPr>
            <a:r>
              <a:rPr lang="es-MX" dirty="0" smtClean="0"/>
              <a:t>La </a:t>
            </a:r>
            <a:r>
              <a:rPr lang="es-MX" dirty="0"/>
              <a:t>Diplomacia de la ciencia en México y </a:t>
            </a:r>
            <a:r>
              <a:rPr lang="es-MX" dirty="0" smtClean="0"/>
              <a:t>Latinoamérica</a:t>
            </a:r>
          </a:p>
          <a:p>
            <a:pPr marL="342900" indent="-342900" algn="just">
              <a:buAutoNum type="arabicPeriod"/>
            </a:pPr>
            <a:r>
              <a:rPr lang="es-MX" dirty="0" smtClean="0"/>
              <a:t>Ciencia </a:t>
            </a:r>
            <a:r>
              <a:rPr lang="es-MX" dirty="0"/>
              <a:t>para la paz y el desarrollo </a:t>
            </a:r>
            <a:r>
              <a:rPr lang="es-MX" dirty="0" smtClean="0"/>
              <a:t>sostenible</a:t>
            </a:r>
          </a:p>
          <a:p>
            <a:pPr marL="342900" indent="-342900" algn="just">
              <a:buAutoNum type="arabicPeriod"/>
            </a:pPr>
            <a:r>
              <a:rPr lang="es-MX" dirty="0" smtClean="0"/>
              <a:t>Patrimonio </a:t>
            </a:r>
            <a:r>
              <a:rPr lang="es-MX" dirty="0"/>
              <a:t>de la ciencia en México y el </a:t>
            </a:r>
            <a:r>
              <a:rPr lang="es-MX" dirty="0" smtClean="0"/>
              <a:t>mundo</a:t>
            </a:r>
          </a:p>
          <a:p>
            <a:pPr marL="342900" indent="-342900" algn="just">
              <a:buAutoNum type="arabicPeriod"/>
            </a:pPr>
            <a:endParaRPr lang="es-MX" spc="20" dirty="0">
              <a:latin typeface="Arial" panose="020B0604020202020204" pitchFamily="34" charset="0"/>
              <a:ea typeface="Calibri" panose="020F0502020204030204" pitchFamily="34" charset="0"/>
            </a:endParaRPr>
          </a:p>
          <a:p>
            <a:pPr marL="342900" indent="-342900" algn="just">
              <a:buAutoNum type="arabicPeriod"/>
            </a:pPr>
            <a:endParaRPr lang="es-MX" spc="20" dirty="0" smtClean="0">
              <a:latin typeface="Arial" panose="020B0604020202020204" pitchFamily="34" charset="0"/>
              <a:ea typeface="Calibri" panose="020F0502020204030204" pitchFamily="34" charset="0"/>
            </a:endParaRPr>
          </a:p>
          <a:p>
            <a:r>
              <a:rPr lang="es-MX" dirty="0"/>
              <a:t/>
            </a:r>
            <a:br>
              <a:rPr lang="es-MX" dirty="0"/>
            </a:br>
            <a:endParaRPr lang="es-MX" spc="20" dirty="0">
              <a:latin typeface="Arial" panose="020B0604020202020204" pitchFamily="34" charset="0"/>
              <a:ea typeface="Calibri" panose="020F0502020204030204" pitchFamily="34" charset="0"/>
            </a:endParaRPr>
          </a:p>
        </p:txBody>
      </p:sp>
      <p:pic>
        <p:nvPicPr>
          <p:cNvPr id="3" name="Imagen 2"/>
          <p:cNvPicPr>
            <a:picLocks noChangeAspect="1"/>
          </p:cNvPicPr>
          <p:nvPr/>
        </p:nvPicPr>
        <p:blipFill>
          <a:blip r:embed="rId2"/>
          <a:stretch>
            <a:fillRect/>
          </a:stretch>
        </p:blipFill>
        <p:spPr>
          <a:xfrm>
            <a:off x="7443026" y="3897953"/>
            <a:ext cx="4383743" cy="2493254"/>
          </a:xfrm>
          <a:prstGeom prst="rect">
            <a:avLst/>
          </a:prstGeom>
        </p:spPr>
      </p:pic>
      <p:sp>
        <p:nvSpPr>
          <p:cNvPr id="4" name="Rectángulo 3"/>
          <p:cNvSpPr/>
          <p:nvPr/>
        </p:nvSpPr>
        <p:spPr>
          <a:xfrm>
            <a:off x="1347026" y="262560"/>
            <a:ext cx="6096000" cy="646331"/>
          </a:xfrm>
          <a:prstGeom prst="rect">
            <a:avLst/>
          </a:prstGeom>
        </p:spPr>
        <p:txBody>
          <a:bodyPr>
            <a:spAutoFit/>
          </a:bodyPr>
          <a:lstStyle/>
          <a:p>
            <a:r>
              <a:rPr lang="es-MX" b="1" dirty="0" smtClean="0">
                <a:solidFill>
                  <a:schemeClr val="accent5"/>
                </a:solidFill>
                <a:latin typeface="inherit"/>
              </a:rPr>
              <a:t>2. Cátedra de </a:t>
            </a:r>
            <a:r>
              <a:rPr lang="es-MX" b="1" dirty="0">
                <a:solidFill>
                  <a:schemeClr val="accent5"/>
                </a:solidFill>
                <a:latin typeface="inherit"/>
              </a:rPr>
              <a:t>Diplomacia y Patrimonio de la </a:t>
            </a:r>
            <a:r>
              <a:rPr lang="es-MX" b="1" dirty="0" smtClean="0">
                <a:solidFill>
                  <a:schemeClr val="accent5"/>
                </a:solidFill>
                <a:latin typeface="inherit"/>
              </a:rPr>
              <a:t>Ciencia (UNAM)</a:t>
            </a:r>
            <a:endParaRPr lang="es-MX" b="1" dirty="0">
              <a:solidFill>
                <a:schemeClr val="accent5"/>
              </a:solidFill>
              <a:latin typeface="inherit"/>
            </a:endParaRPr>
          </a:p>
        </p:txBody>
      </p:sp>
      <p:pic>
        <p:nvPicPr>
          <p:cNvPr id="5" name="Imagen 4"/>
          <p:cNvPicPr>
            <a:picLocks noChangeAspect="1"/>
          </p:cNvPicPr>
          <p:nvPr/>
        </p:nvPicPr>
        <p:blipFill>
          <a:blip r:embed="rId3"/>
          <a:stretch>
            <a:fillRect/>
          </a:stretch>
        </p:blipFill>
        <p:spPr>
          <a:xfrm>
            <a:off x="7443026" y="588566"/>
            <a:ext cx="4585608" cy="2813051"/>
          </a:xfrm>
          <a:prstGeom prst="rect">
            <a:avLst/>
          </a:prstGeom>
        </p:spPr>
      </p:pic>
    </p:spTree>
    <p:extLst>
      <p:ext uri="{BB962C8B-B14F-4D97-AF65-F5344CB8AC3E}">
        <p14:creationId xmlns:p14="http://schemas.microsoft.com/office/powerpoint/2010/main" val="3592273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21976" y="1853311"/>
            <a:ext cx="6096000" cy="646331"/>
          </a:xfrm>
          <a:prstGeom prst="rect">
            <a:avLst/>
          </a:prstGeom>
        </p:spPr>
        <p:txBody>
          <a:bodyPr>
            <a:spAutoFit/>
          </a:bodyPr>
          <a:lstStyle/>
          <a:p>
            <a:pPr algn="just"/>
            <a:r>
              <a:rPr lang="es-MX" b="1" spc="20" dirty="0">
                <a:solidFill>
                  <a:schemeClr val="accent6">
                    <a:lumMod val="50000"/>
                  </a:schemeClr>
                </a:solidFill>
                <a:latin typeface="Arial" panose="020B0604020202020204" pitchFamily="34" charset="0"/>
                <a:ea typeface="Calibri" panose="020F0502020204030204" pitchFamily="34" charset="0"/>
              </a:rPr>
              <a:t>3</a:t>
            </a:r>
            <a:r>
              <a:rPr lang="es-MX" b="1" spc="20" dirty="0" smtClean="0">
                <a:solidFill>
                  <a:schemeClr val="accent6">
                    <a:lumMod val="50000"/>
                  </a:schemeClr>
                </a:solidFill>
                <a:latin typeface="Arial" panose="020B0604020202020204" pitchFamily="34" charset="0"/>
                <a:ea typeface="Calibri" panose="020F0502020204030204" pitchFamily="34" charset="0"/>
              </a:rPr>
              <a:t>. Cátedra </a:t>
            </a:r>
            <a:r>
              <a:rPr lang="es-MX" b="1" spc="20" dirty="0">
                <a:solidFill>
                  <a:schemeClr val="accent6">
                    <a:lumMod val="50000"/>
                  </a:schemeClr>
                </a:solidFill>
                <a:latin typeface="Arial" panose="020B0604020202020204" pitchFamily="34" charset="0"/>
                <a:ea typeface="Calibri" panose="020F0502020204030204" pitchFamily="34" charset="0"/>
              </a:rPr>
              <a:t>de Diplomacia y Patrimonio de la Ciencia de la Ciudad de </a:t>
            </a:r>
            <a:r>
              <a:rPr lang="es-MX" b="1" spc="20" dirty="0" smtClean="0">
                <a:solidFill>
                  <a:schemeClr val="accent6">
                    <a:lumMod val="50000"/>
                  </a:schemeClr>
                </a:solidFill>
                <a:latin typeface="Arial" panose="020B0604020202020204" pitchFamily="34" charset="0"/>
                <a:ea typeface="Calibri" panose="020F0502020204030204" pitchFamily="34" charset="0"/>
              </a:rPr>
              <a:t>México</a:t>
            </a:r>
            <a:endParaRPr lang="es-MX" b="1" dirty="0">
              <a:solidFill>
                <a:schemeClr val="accent6">
                  <a:lumMod val="50000"/>
                </a:schemeClr>
              </a:solidFill>
            </a:endParaRPr>
          </a:p>
        </p:txBody>
      </p:sp>
      <p:sp>
        <p:nvSpPr>
          <p:cNvPr id="5" name="Rectángulo 4"/>
          <p:cNvSpPr/>
          <p:nvPr/>
        </p:nvSpPr>
        <p:spPr>
          <a:xfrm>
            <a:off x="7413812" y="1831982"/>
            <a:ext cx="4359540" cy="1754326"/>
          </a:xfrm>
          <a:prstGeom prst="rect">
            <a:avLst/>
          </a:prstGeom>
        </p:spPr>
        <p:txBody>
          <a:bodyPr wrap="square">
            <a:spAutoFit/>
          </a:bodyPr>
          <a:lstStyle/>
          <a:p>
            <a:pPr marL="342900" indent="-342900">
              <a:buFont typeface="+mj-lt"/>
              <a:buAutoNum type="arabicPeriod"/>
            </a:pPr>
            <a:r>
              <a:rPr lang="es-MX" spc="20" dirty="0" smtClean="0">
                <a:latin typeface="Arial" panose="020B0604020202020204" pitchFamily="34" charset="0"/>
                <a:ea typeface="Calibri" panose="020F0502020204030204" pitchFamily="34" charset="0"/>
              </a:rPr>
              <a:t>Secretaría </a:t>
            </a:r>
            <a:r>
              <a:rPr lang="es-MX" spc="20" dirty="0">
                <a:latin typeface="Arial" panose="020B0604020202020204" pitchFamily="34" charset="0"/>
                <a:ea typeface="Calibri" panose="020F0502020204030204" pitchFamily="34" charset="0"/>
              </a:rPr>
              <a:t>de Relaciones </a:t>
            </a:r>
            <a:r>
              <a:rPr lang="es-MX" spc="20" dirty="0" smtClean="0">
                <a:latin typeface="Arial" panose="020B0604020202020204" pitchFamily="34" charset="0"/>
                <a:ea typeface="Calibri" panose="020F0502020204030204" pitchFamily="34" charset="0"/>
              </a:rPr>
              <a:t>Exteriores</a:t>
            </a:r>
          </a:p>
          <a:p>
            <a:pPr marL="342900" indent="-342900">
              <a:buFont typeface="+mj-lt"/>
              <a:buAutoNum type="arabicPeriod"/>
            </a:pPr>
            <a:r>
              <a:rPr lang="es-MX" spc="20" dirty="0" smtClean="0">
                <a:latin typeface="Arial" panose="020B0604020202020204" pitchFamily="34" charset="0"/>
                <a:ea typeface="Calibri" panose="020F0502020204030204" pitchFamily="34" charset="0"/>
              </a:rPr>
              <a:t>SECTEI</a:t>
            </a:r>
          </a:p>
          <a:p>
            <a:pPr marL="342900" indent="-342900">
              <a:buFont typeface="+mj-lt"/>
              <a:buAutoNum type="arabicPeriod"/>
            </a:pPr>
            <a:r>
              <a:rPr lang="es-MX" spc="20" dirty="0" smtClean="0">
                <a:latin typeface="Arial" panose="020B0604020202020204" pitchFamily="34" charset="0"/>
                <a:ea typeface="Calibri" panose="020F0502020204030204" pitchFamily="34" charset="0"/>
              </a:rPr>
              <a:t>CINVESTAV</a:t>
            </a:r>
          </a:p>
          <a:p>
            <a:pPr marL="342900" indent="-342900">
              <a:buFont typeface="+mj-lt"/>
              <a:buAutoNum type="arabicPeriod"/>
            </a:pPr>
            <a:r>
              <a:rPr lang="es-MX" spc="20" dirty="0" smtClean="0">
                <a:latin typeface="Arial" panose="020B0604020202020204" pitchFamily="34" charset="0"/>
                <a:ea typeface="Calibri" panose="020F0502020204030204" pitchFamily="34" charset="0"/>
              </a:rPr>
              <a:t>UNAM</a:t>
            </a:r>
          </a:p>
          <a:p>
            <a:pPr marL="342900" indent="-342900">
              <a:buFont typeface="+mj-lt"/>
              <a:buAutoNum type="arabicPeriod"/>
            </a:pPr>
            <a:r>
              <a:rPr lang="es-MX" spc="20" dirty="0" smtClean="0">
                <a:latin typeface="Arial" panose="020B0604020202020204" pitchFamily="34" charset="0"/>
                <a:ea typeface="Calibri" panose="020F0502020204030204" pitchFamily="34" charset="0"/>
              </a:rPr>
              <a:t>Instituto </a:t>
            </a:r>
            <a:r>
              <a:rPr lang="es-MX" spc="20" dirty="0">
                <a:latin typeface="Arial" panose="020B0604020202020204" pitchFamily="34" charset="0"/>
                <a:ea typeface="Calibri" panose="020F0502020204030204" pitchFamily="34" charset="0"/>
              </a:rPr>
              <a:t>José María Luis </a:t>
            </a:r>
            <a:r>
              <a:rPr lang="es-MX" spc="20" dirty="0" smtClean="0">
                <a:latin typeface="Arial" panose="020B0604020202020204" pitchFamily="34" charset="0"/>
                <a:ea typeface="Calibri" panose="020F0502020204030204" pitchFamily="34" charset="0"/>
              </a:rPr>
              <a:t>Mora</a:t>
            </a:r>
          </a:p>
          <a:p>
            <a:pPr marL="342900" indent="-342900">
              <a:buFont typeface="+mj-lt"/>
              <a:buAutoNum type="arabicPeriod"/>
            </a:pPr>
            <a:endParaRPr lang="es-MX" spc="20" dirty="0">
              <a:latin typeface="Arial" panose="020B0604020202020204" pitchFamily="34" charset="0"/>
              <a:ea typeface="Calibri" panose="020F0502020204030204" pitchFamily="34" charset="0"/>
            </a:endParaRPr>
          </a:p>
        </p:txBody>
      </p:sp>
      <p:sp>
        <p:nvSpPr>
          <p:cNvPr id="6" name="Rectángulo 5"/>
          <p:cNvSpPr/>
          <p:nvPr/>
        </p:nvSpPr>
        <p:spPr>
          <a:xfrm>
            <a:off x="1021976" y="3586308"/>
            <a:ext cx="11170024" cy="3416320"/>
          </a:xfrm>
          <a:prstGeom prst="rect">
            <a:avLst/>
          </a:prstGeom>
        </p:spPr>
        <p:txBody>
          <a:bodyPr wrap="square">
            <a:spAutoFit/>
          </a:bodyPr>
          <a:lstStyle/>
          <a:p>
            <a:pPr algn="just"/>
            <a:r>
              <a:rPr lang="es-MX" sz="1600" spc="20" dirty="0" smtClean="0">
                <a:latin typeface="Arial" panose="020B0604020202020204" pitchFamily="34" charset="0"/>
                <a:ea typeface="Calibri" panose="020F0502020204030204" pitchFamily="34" charset="0"/>
              </a:rPr>
              <a:t> </a:t>
            </a:r>
            <a:r>
              <a:rPr lang="es-MX" sz="2000" spc="20" dirty="0" smtClean="0">
                <a:latin typeface="Arial" panose="020B0604020202020204" pitchFamily="34" charset="0"/>
                <a:ea typeface="Calibri" panose="020F0502020204030204" pitchFamily="34" charset="0"/>
              </a:rPr>
              <a:t>Se </a:t>
            </a:r>
            <a:r>
              <a:rPr lang="es-MX" sz="2000" spc="20" dirty="0">
                <a:latin typeface="Arial" panose="020B0604020202020204" pitchFamily="34" charset="0"/>
                <a:ea typeface="Calibri" panose="020F0502020204030204" pitchFamily="34" charset="0"/>
              </a:rPr>
              <a:t>trata de un espacio interdisciplinario de investigación y colaboración centrado en tres áreas: </a:t>
            </a:r>
            <a:endParaRPr lang="es-MX" sz="2000" spc="20" dirty="0" smtClean="0">
              <a:latin typeface="Arial" panose="020B0604020202020204" pitchFamily="34" charset="0"/>
              <a:ea typeface="Calibri" panose="020F0502020204030204" pitchFamily="34" charset="0"/>
            </a:endParaRPr>
          </a:p>
          <a:p>
            <a:endParaRPr lang="es-MX" sz="1600" spc="20" dirty="0" smtClean="0">
              <a:latin typeface="Arial" panose="020B0604020202020204" pitchFamily="34" charset="0"/>
              <a:ea typeface="Calibri" panose="020F0502020204030204" pitchFamily="34" charset="0"/>
            </a:endParaRPr>
          </a:p>
          <a:p>
            <a:pPr marL="342900" indent="-342900">
              <a:buAutoNum type="arabicParenR"/>
            </a:pPr>
            <a:r>
              <a:rPr lang="es-MX" sz="1600" spc="20" dirty="0" smtClean="0">
                <a:latin typeface="Arial" panose="020B0604020202020204" pitchFamily="34" charset="0"/>
                <a:ea typeface="Calibri" panose="020F0502020204030204" pitchFamily="34" charset="0"/>
              </a:rPr>
              <a:t>Las </a:t>
            </a:r>
            <a:r>
              <a:rPr lang="es-MX" sz="1600" spc="20" dirty="0">
                <a:latin typeface="Arial" panose="020B0604020202020204" pitchFamily="34" charset="0"/>
                <a:ea typeface="Calibri" panose="020F0502020204030204" pitchFamily="34" charset="0"/>
              </a:rPr>
              <a:t>políticas públicas orientadas por conocimiento </a:t>
            </a:r>
            <a:r>
              <a:rPr lang="es-MX" sz="1600" spc="20" dirty="0" smtClean="0">
                <a:latin typeface="Arial" panose="020B0604020202020204" pitchFamily="34" charset="0"/>
                <a:ea typeface="Calibri" panose="020F0502020204030204" pitchFamily="34" charset="0"/>
              </a:rPr>
              <a:t>científico</a:t>
            </a:r>
          </a:p>
          <a:p>
            <a:pPr marL="342900" indent="-342900">
              <a:buAutoNum type="arabicParenR"/>
            </a:pPr>
            <a:r>
              <a:rPr lang="es-MX" sz="1600" spc="20" dirty="0" smtClean="0">
                <a:latin typeface="Arial" panose="020B0604020202020204" pitchFamily="34" charset="0"/>
                <a:ea typeface="Calibri" panose="020F0502020204030204" pitchFamily="34" charset="0"/>
              </a:rPr>
              <a:t>La </a:t>
            </a:r>
            <a:r>
              <a:rPr lang="es-MX" sz="1600" spc="20" dirty="0">
                <a:latin typeface="Arial" panose="020B0604020202020204" pitchFamily="34" charset="0"/>
                <a:ea typeface="Calibri" panose="020F0502020204030204" pitchFamily="34" charset="0"/>
              </a:rPr>
              <a:t>ciencia como eje trasversal en la Agenda </a:t>
            </a:r>
            <a:r>
              <a:rPr lang="es-MX" sz="1600" spc="20" dirty="0" smtClean="0">
                <a:latin typeface="Arial" panose="020B0604020202020204" pitchFamily="34" charset="0"/>
                <a:ea typeface="Calibri" panose="020F0502020204030204" pitchFamily="34" charset="0"/>
              </a:rPr>
              <a:t>2030</a:t>
            </a:r>
          </a:p>
          <a:p>
            <a:pPr marL="342900" indent="-342900">
              <a:buAutoNum type="arabicParenR"/>
            </a:pPr>
            <a:r>
              <a:rPr lang="es-MX" sz="1600" spc="20" dirty="0" smtClean="0">
                <a:latin typeface="Arial" panose="020B0604020202020204" pitchFamily="34" charset="0"/>
                <a:ea typeface="Calibri" panose="020F0502020204030204" pitchFamily="34" charset="0"/>
              </a:rPr>
              <a:t>El </a:t>
            </a:r>
            <a:r>
              <a:rPr lang="es-MX" sz="1600" spc="20" dirty="0">
                <a:latin typeface="Arial" panose="020B0604020202020204" pitchFamily="34" charset="0"/>
                <a:ea typeface="Calibri" panose="020F0502020204030204" pitchFamily="34" charset="0"/>
              </a:rPr>
              <a:t>patrimonio científico de la Ciudad de </a:t>
            </a:r>
            <a:r>
              <a:rPr lang="es-MX" sz="1600" spc="20" dirty="0" smtClean="0">
                <a:latin typeface="Arial" panose="020B0604020202020204" pitchFamily="34" charset="0"/>
                <a:ea typeface="Calibri" panose="020F0502020204030204" pitchFamily="34" charset="0"/>
              </a:rPr>
              <a:t>México</a:t>
            </a:r>
          </a:p>
          <a:p>
            <a:endParaRPr lang="es-MX" sz="1600" spc="20" dirty="0">
              <a:latin typeface="Arial" panose="020B0604020202020204" pitchFamily="34" charset="0"/>
              <a:ea typeface="Calibri" panose="020F0502020204030204" pitchFamily="34" charset="0"/>
            </a:endParaRPr>
          </a:p>
          <a:p>
            <a:r>
              <a:rPr lang="es-MX" sz="1600" spc="20" dirty="0" smtClean="0">
                <a:latin typeface="Arial" panose="020B0604020202020204" pitchFamily="34" charset="0"/>
                <a:ea typeface="Calibri" panose="020F0502020204030204" pitchFamily="34" charset="0"/>
              </a:rPr>
              <a:t> </a:t>
            </a:r>
            <a:r>
              <a:rPr lang="es-MX" sz="1600" spc="20" dirty="0">
                <a:latin typeface="Arial" panose="020B0604020202020204" pitchFamily="34" charset="0"/>
                <a:ea typeface="Calibri" panose="020F0502020204030204" pitchFamily="34" charset="0"/>
              </a:rPr>
              <a:t>La Cátedra surge en el marco de la Red </a:t>
            </a:r>
            <a:r>
              <a:rPr lang="es-MX" sz="1600" spc="20" dirty="0" err="1">
                <a:latin typeface="Arial" panose="020B0604020202020204" pitchFamily="34" charset="0"/>
                <a:ea typeface="Calibri" panose="020F0502020204030204" pitchFamily="34" charset="0"/>
              </a:rPr>
              <a:t>ECOs</a:t>
            </a:r>
            <a:r>
              <a:rPr lang="es-MX" sz="1600" spc="20" dirty="0">
                <a:latin typeface="Arial" panose="020B0604020202020204" pitchFamily="34" charset="0"/>
                <a:ea typeface="Calibri" panose="020F0502020204030204" pitchFamily="34" charset="0"/>
              </a:rPr>
              <a:t> de Educación, Ciencia, Tecnología e Innovación de la SECTEI, a partir de un grupo de más de 20 expertos en política científica y diplomacia</a:t>
            </a:r>
            <a:r>
              <a:rPr lang="es-MX" sz="1600" spc="20" dirty="0" smtClean="0">
                <a:latin typeface="Arial" panose="020B0604020202020204" pitchFamily="34" charset="0"/>
                <a:ea typeface="Calibri" panose="020F0502020204030204" pitchFamily="34" charset="0"/>
              </a:rPr>
              <a:t>.</a:t>
            </a:r>
          </a:p>
          <a:p>
            <a:endParaRPr lang="es-MX" sz="1600" spc="20" dirty="0" smtClean="0">
              <a:latin typeface="Arial" panose="020B0604020202020204" pitchFamily="34" charset="0"/>
              <a:ea typeface="Calibri" panose="020F0502020204030204" pitchFamily="34" charset="0"/>
            </a:endParaRPr>
          </a:p>
          <a:p>
            <a:pPr algn="just"/>
            <a:r>
              <a:rPr lang="es-MX" sz="1600" spc="20" dirty="0" smtClean="0">
                <a:latin typeface="Arial" panose="020B0604020202020204" pitchFamily="34" charset="0"/>
                <a:ea typeface="Calibri" panose="020F0502020204030204" pitchFamily="34" charset="0"/>
              </a:rPr>
              <a:t>Tendrá </a:t>
            </a:r>
            <a:r>
              <a:rPr lang="es-MX" sz="1600" spc="20" dirty="0">
                <a:latin typeface="Arial" panose="020B0604020202020204" pitchFamily="34" charset="0"/>
                <a:ea typeface="Calibri" panose="020F0502020204030204" pitchFamily="34" charset="0"/>
              </a:rPr>
              <a:t>su sede principal en el Centro de Investigación y Estudios Avanzados del Instituto Politécnico Nacional (CINVESTAV) y contará con la participación inicial de la UNAM y el Instituto Mora</a:t>
            </a:r>
            <a:r>
              <a:rPr lang="es-MX" sz="1600" spc="20" dirty="0" smtClean="0">
                <a:latin typeface="Arial" panose="020B0604020202020204" pitchFamily="34" charset="0"/>
                <a:ea typeface="Calibri" panose="020F0502020204030204" pitchFamily="34" charset="0"/>
              </a:rPr>
              <a:t>.</a:t>
            </a:r>
            <a:endParaRPr lang="es-MX" sz="1600" spc="20" dirty="0">
              <a:latin typeface="Arial" panose="020B0604020202020204" pitchFamily="34" charset="0"/>
              <a:ea typeface="Calibri" panose="020F0502020204030204" pitchFamily="34" charset="0"/>
            </a:endParaRPr>
          </a:p>
          <a:p>
            <a:pPr algn="just"/>
            <a:endParaRPr lang="es-MX" sz="1600" dirty="0"/>
          </a:p>
        </p:txBody>
      </p:sp>
      <p:sp>
        <p:nvSpPr>
          <p:cNvPr id="7" name="AutoShape 2" descr="En la UNAM instalan Cátedra UNESCO de Diplomacia y Patrimonio de la Cie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4" descr="En la UNAM instalan Cátedra UNESCO de Diplomacia y Patrimonio de la Cienc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 name="Imagen 10"/>
          <p:cNvPicPr>
            <a:picLocks noChangeAspect="1"/>
          </p:cNvPicPr>
          <p:nvPr/>
        </p:nvPicPr>
        <p:blipFill>
          <a:blip r:embed="rId2"/>
          <a:stretch>
            <a:fillRect/>
          </a:stretch>
        </p:blipFill>
        <p:spPr>
          <a:xfrm>
            <a:off x="2973590" y="255136"/>
            <a:ext cx="6477904" cy="952633"/>
          </a:xfrm>
          <a:prstGeom prst="rect">
            <a:avLst/>
          </a:prstGeom>
        </p:spPr>
      </p:pic>
    </p:spTree>
    <p:extLst>
      <p:ext uri="{BB962C8B-B14F-4D97-AF65-F5344CB8AC3E}">
        <p14:creationId xmlns:p14="http://schemas.microsoft.com/office/powerpoint/2010/main" val="346125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a:t>
            </a:r>
            <a:endParaRPr lang="es-MX" dirty="0"/>
          </a:p>
        </p:txBody>
      </p:sp>
    </p:spTree>
    <p:extLst>
      <p:ext uri="{BB962C8B-B14F-4D97-AF65-F5344CB8AC3E}">
        <p14:creationId xmlns:p14="http://schemas.microsoft.com/office/powerpoint/2010/main" val="376718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16423" y="269065"/>
            <a:ext cx="6463553" cy="64633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MX" dirty="0" smtClean="0"/>
              <a:t>La </a:t>
            </a:r>
            <a:r>
              <a:rPr lang="es-MX" dirty="0"/>
              <a:t>diplomacia científica encuentra sus orígenes en México en un contexto donde el gobierno de Porfirio Díaz buscó fortalecer la presencia del país en el extranjero a través de la promoción y el impulso de una nueva sociedad de científicos</a:t>
            </a:r>
            <a:r>
              <a:rPr lang="es-MX" dirty="0" smtClean="0"/>
              <a:t>.</a:t>
            </a:r>
          </a:p>
          <a:p>
            <a:pPr marL="285750" indent="-285750" algn="just">
              <a:buFont typeface="Wingdings" panose="05000000000000000000" pitchFamily="2" charset="2"/>
              <a:buChar char="Ø"/>
            </a:pPr>
            <a:endParaRPr lang="es-MX" dirty="0" smtClean="0"/>
          </a:p>
          <a:p>
            <a:pPr marL="285750" indent="-285750" algn="just">
              <a:buFont typeface="Wingdings" panose="05000000000000000000" pitchFamily="2" charset="2"/>
              <a:buChar char="Ø"/>
            </a:pPr>
            <a:r>
              <a:rPr lang="es-MX" dirty="0" smtClean="0"/>
              <a:t>Desde </a:t>
            </a:r>
            <a:r>
              <a:rPr lang="es-MX" dirty="0"/>
              <a:t>entonces, México ha realizado una serie de acciones que buscan utilizar dicha herramienta para potencializar el desarrollo y aprovechar las ventajas que la ciencia y la tecnología pueden traer para la población, sin embargo, al conocer las acciones que otros países han implementado en la materia, resulta imperante visibilizar desde la academia, los aportes, ventajas y beneficios de la sociedad, sin olvidar el uso político que se le ha dado a la ciencia, y que no por eso dejará de serlo ahora en un contexto globalizador, pos-pandemia y/o en la arena diplomática o internacional. </a:t>
            </a:r>
            <a:endParaRPr lang="es-MX" dirty="0" smtClean="0"/>
          </a:p>
          <a:p>
            <a:pPr marL="285750" indent="-285750" algn="just">
              <a:buFont typeface="Wingdings" panose="05000000000000000000" pitchFamily="2" charset="2"/>
              <a:buChar char="Ø"/>
            </a:pPr>
            <a:endParaRPr lang="es-MX" dirty="0"/>
          </a:p>
          <a:p>
            <a:pPr marL="285750" indent="-285750" algn="just">
              <a:buFont typeface="Wingdings" panose="05000000000000000000" pitchFamily="2" charset="2"/>
              <a:buChar char="Ø"/>
            </a:pPr>
            <a:r>
              <a:rPr lang="es-MX" dirty="0" smtClean="0"/>
              <a:t>Si </a:t>
            </a:r>
            <a:r>
              <a:rPr lang="es-MX" dirty="0"/>
              <a:t>bien “se destaca el papel de la ciencia para proporcionar datos veraces y evidencia científica que sirva de sustento para la formulación y desarrollo de políticas exteriores;  para algunos “la diplomacia se basa en la aplicación de la ciencia como herramienta de poder blando para reforzar la cooperación internacional y establecer nuevos canales de comunicación entre países, regiones y sociedades. </a:t>
            </a:r>
          </a:p>
        </p:txBody>
      </p:sp>
      <p:sp>
        <p:nvSpPr>
          <p:cNvPr id="5" name="Rectángulo 4"/>
          <p:cNvSpPr/>
          <p:nvPr/>
        </p:nvSpPr>
        <p:spPr>
          <a:xfrm>
            <a:off x="8785411" y="2209365"/>
            <a:ext cx="2626659" cy="369332"/>
          </a:xfrm>
          <a:prstGeom prst="rect">
            <a:avLst/>
          </a:prstGeom>
        </p:spPr>
        <p:txBody>
          <a:bodyPr wrap="square">
            <a:spAutoFit/>
          </a:bodyPr>
          <a:lstStyle/>
          <a:p>
            <a:endParaRPr lang="es-MX" dirty="0"/>
          </a:p>
        </p:txBody>
      </p:sp>
      <p:sp>
        <p:nvSpPr>
          <p:cNvPr id="6" name="CuadroTexto 5"/>
          <p:cNvSpPr txBox="1"/>
          <p:nvPr/>
        </p:nvSpPr>
        <p:spPr>
          <a:xfrm>
            <a:off x="8933328" y="1106176"/>
            <a:ext cx="2330823"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MX" dirty="0"/>
              <a:t>¿</a:t>
            </a:r>
            <a:r>
              <a:rPr lang="es-MX" dirty="0" smtClean="0"/>
              <a:t>Posibles? escenarios en la práctica diplomática y la dinámica de las relaciones internacionales desde su objeto material</a:t>
            </a:r>
            <a:endParaRPr lang="es-MX" dirty="0"/>
          </a:p>
        </p:txBody>
      </p:sp>
      <p:sp>
        <p:nvSpPr>
          <p:cNvPr id="7" name="CuadroTexto 6"/>
          <p:cNvSpPr txBox="1"/>
          <p:nvPr/>
        </p:nvSpPr>
        <p:spPr>
          <a:xfrm>
            <a:off x="8933328" y="4463606"/>
            <a:ext cx="2330823"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MX" dirty="0" smtClean="0"/>
              <a:t>Amplio campo de oportunidades para los internacionalistas, desde la divulgación, investigación o como ejercicio profesional</a:t>
            </a:r>
            <a:endParaRPr lang="es-MX" dirty="0"/>
          </a:p>
        </p:txBody>
      </p:sp>
    </p:spTree>
    <p:extLst>
      <p:ext uri="{BB962C8B-B14F-4D97-AF65-F5344CB8AC3E}">
        <p14:creationId xmlns:p14="http://schemas.microsoft.com/office/powerpoint/2010/main" val="40879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8518" y="85635"/>
            <a:ext cx="9601200" cy="1485900"/>
          </a:xfrm>
        </p:spPr>
        <p:txBody>
          <a:bodyPr/>
          <a:lstStyle/>
          <a:p>
            <a:r>
              <a:rPr lang="es-MX" dirty="0" smtClean="0"/>
              <a:t>Bibliografía</a:t>
            </a:r>
            <a:endParaRPr lang="es-MX" dirty="0"/>
          </a:p>
        </p:txBody>
      </p:sp>
      <p:sp>
        <p:nvSpPr>
          <p:cNvPr id="3" name="Rectángulo 2"/>
          <p:cNvSpPr/>
          <p:nvPr/>
        </p:nvSpPr>
        <p:spPr>
          <a:xfrm>
            <a:off x="905435" y="849226"/>
            <a:ext cx="11116235" cy="5416868"/>
          </a:xfrm>
          <a:prstGeom prst="rect">
            <a:avLst/>
          </a:prstGeom>
        </p:spPr>
        <p:txBody>
          <a:bodyPr wrap="square">
            <a:spAutoFit/>
          </a:bodyPr>
          <a:lstStyle/>
          <a:p>
            <a:r>
              <a:rPr lang="es-ES" sz="1400" dirty="0"/>
              <a:t>Azulea, María Fernanda y José Daniel Serrano . “El proceso de integración de México en las redes científicas internacionales y el afianzamiento de sus normas y valores en la Sociedad Científica “Antonio </a:t>
            </a:r>
            <a:r>
              <a:rPr lang="es-ES" sz="1400" dirty="0" err="1"/>
              <a:t>Alzate</a:t>
            </a:r>
            <a:r>
              <a:rPr lang="es-ES" sz="1400" dirty="0"/>
              <a:t>” (1884-1912)”, en: Estudios de Historia Moderna y Contemporánea de México, n. 61 (enero-junio 2021): 133-173, consultado el 29 de mayo de 2023, en:  </a:t>
            </a:r>
            <a:r>
              <a:rPr lang="es-ES" sz="1400" u="sng" dirty="0">
                <a:hlinkClick r:id="rId2"/>
              </a:rPr>
              <a:t>https://moderna.historicas.unam.mx/index.php/ehm/article/view/75481</a:t>
            </a:r>
            <a:endParaRPr lang="es-MX" sz="1400" dirty="0"/>
          </a:p>
          <a:p>
            <a:endParaRPr lang="es-MX" sz="1400" spc="20" dirty="0" smtClean="0">
              <a:latin typeface="Arial" panose="020B0604020202020204" pitchFamily="34" charset="0"/>
              <a:ea typeface="Calibri" panose="020F0502020204030204" pitchFamily="34" charset="0"/>
            </a:endParaRPr>
          </a:p>
          <a:p>
            <a:r>
              <a:rPr lang="es-MX" sz="1400" spc="20" dirty="0" smtClean="0">
                <a:latin typeface="Arial" panose="020B0604020202020204" pitchFamily="34" charset="0"/>
                <a:ea typeface="Calibri" panose="020F0502020204030204" pitchFamily="34" charset="0"/>
              </a:rPr>
              <a:t>Rodríguez,  C.  (13 noviembre 2009). "México </a:t>
            </a:r>
            <a:r>
              <a:rPr lang="es-MX" sz="1400" spc="20" dirty="0">
                <a:latin typeface="Arial" panose="020B0604020202020204" pitchFamily="34" charset="0"/>
                <a:ea typeface="Calibri" panose="020F0502020204030204" pitchFamily="34" charset="0"/>
              </a:rPr>
              <a:t>y la diplomacia científica", en Revista Nexos, México, 13 de noviembre </a:t>
            </a:r>
            <a:r>
              <a:rPr lang="es-MX" sz="1400" spc="20" dirty="0" smtClean="0">
                <a:latin typeface="Arial" panose="020B0604020202020204" pitchFamily="34" charset="0"/>
                <a:ea typeface="Calibri" panose="020F0502020204030204" pitchFamily="34" charset="0"/>
              </a:rPr>
              <a:t>2009, </a:t>
            </a:r>
            <a:r>
              <a:rPr lang="es-MX" sz="1400" spc="20" dirty="0">
                <a:latin typeface="Arial" panose="020B0604020202020204" pitchFamily="34" charset="0"/>
                <a:ea typeface="Calibri" panose="020F0502020204030204" pitchFamily="34" charset="0"/>
              </a:rPr>
              <a:t>en: </a:t>
            </a:r>
            <a:r>
              <a:rPr lang="es-MX" sz="1400" spc="20" dirty="0">
                <a:latin typeface="Arial" panose="020B0604020202020204" pitchFamily="34" charset="0"/>
                <a:ea typeface="Calibri" panose="020F0502020204030204" pitchFamily="34" charset="0"/>
                <a:hlinkClick r:id="rId3"/>
              </a:rPr>
              <a:t>https://educacion.nexos.com.mx/mexico-y-la-diplomacia-cientifica/#:~:</a:t>
            </a:r>
            <a:r>
              <a:rPr lang="es-MX" sz="1400" spc="20" dirty="0" smtClean="0">
                <a:latin typeface="Arial" panose="020B0604020202020204" pitchFamily="34" charset="0"/>
                <a:ea typeface="Calibri" panose="020F0502020204030204" pitchFamily="34" charset="0"/>
                <a:hlinkClick r:id="rId3"/>
              </a:rPr>
              <a:t>text=La%20diplomacia%20cient%C3%ADfica%20mexicana%20ha,Sostenible%20de%20la%20Agenda%202030</a:t>
            </a:r>
            <a:r>
              <a:rPr lang="es-MX" sz="1400" spc="20" dirty="0" smtClean="0">
                <a:latin typeface="Arial" panose="020B0604020202020204" pitchFamily="34" charset="0"/>
                <a:ea typeface="Calibri" panose="020F0502020204030204" pitchFamily="34" charset="0"/>
              </a:rPr>
              <a:t> </a:t>
            </a:r>
            <a:endParaRPr lang="es-MX" sz="1400" spc="20" dirty="0">
              <a:latin typeface="Arial" panose="020B0604020202020204" pitchFamily="34" charset="0"/>
              <a:ea typeface="Calibri" panose="020F0502020204030204" pitchFamily="34" charset="0"/>
            </a:endParaRPr>
          </a:p>
          <a:p>
            <a:endParaRPr lang="es-MX" sz="1400" spc="20" dirty="0">
              <a:latin typeface="Arial" panose="020B0604020202020204" pitchFamily="34" charset="0"/>
              <a:ea typeface="Calibri" panose="020F0502020204030204" pitchFamily="34" charset="0"/>
            </a:endParaRPr>
          </a:p>
          <a:p>
            <a:r>
              <a:rPr lang="es-MX" sz="1400" spc="20" dirty="0" smtClean="0">
                <a:latin typeface="Arial" panose="020B0604020202020204" pitchFamily="34" charset="0"/>
                <a:ea typeface="Calibri" panose="020F0502020204030204" pitchFamily="34" charset="0"/>
              </a:rPr>
              <a:t>Roig</a:t>
            </a:r>
            <a:r>
              <a:rPr lang="es-MX" sz="1400" spc="20" dirty="0">
                <a:latin typeface="Arial" panose="020B0604020202020204" pitchFamily="34" charset="0"/>
                <a:ea typeface="Calibri" panose="020F0502020204030204" pitchFamily="34" charset="0"/>
              </a:rPr>
              <a:t>, A. (2020). “Diplomacia Científica y Tecnológica”.</a:t>
            </a:r>
            <a:r>
              <a:rPr lang="es-MX" sz="1400" dirty="0">
                <a:latin typeface="Arial" panose="020B0604020202020204" pitchFamily="34" charset="0"/>
                <a:ea typeface="Calibri" panose="020F0502020204030204" pitchFamily="34" charset="0"/>
              </a:rPr>
              <a:t> </a:t>
            </a:r>
            <a:r>
              <a:rPr lang="es-MX" sz="1400" spc="20" dirty="0" err="1">
                <a:latin typeface="Arial" panose="020B0604020202020204" pitchFamily="34" charset="0"/>
                <a:ea typeface="Calibri" panose="020F0502020204030204" pitchFamily="34" charset="0"/>
              </a:rPr>
              <a:t>SciTech</a:t>
            </a:r>
            <a:r>
              <a:rPr lang="es-MX" sz="1400" spc="20" dirty="0">
                <a:latin typeface="Arial" panose="020B0604020202020204" pitchFamily="34" charset="0"/>
                <a:ea typeface="Calibri" panose="020F0502020204030204" pitchFamily="34" charset="0"/>
              </a:rPr>
              <a:t> </a:t>
            </a:r>
            <a:r>
              <a:rPr lang="es-MX" sz="1400" spc="20" dirty="0" err="1">
                <a:latin typeface="Arial" panose="020B0604020202020204" pitchFamily="34" charset="0"/>
                <a:ea typeface="Calibri" panose="020F0502020204030204" pitchFamily="34" charset="0"/>
              </a:rPr>
              <a:t>DiploHub</a:t>
            </a:r>
            <a:r>
              <a:rPr lang="es-MX" sz="1400" spc="20" dirty="0">
                <a:latin typeface="Arial" panose="020B0604020202020204" pitchFamily="34" charset="0"/>
                <a:ea typeface="Calibri" panose="020F0502020204030204" pitchFamily="34" charset="0"/>
              </a:rPr>
              <a:t>,  </a:t>
            </a:r>
            <a:r>
              <a:rPr lang="es-MX" sz="1400" spc="20" dirty="0" err="1">
                <a:latin typeface="Arial" panose="020B0604020202020204" pitchFamily="34" charset="0"/>
                <a:ea typeface="Calibri" panose="020F0502020204030204" pitchFamily="34" charset="0"/>
              </a:rPr>
              <a:t>the</a:t>
            </a:r>
            <a:r>
              <a:rPr lang="es-MX" sz="1400" spc="20" dirty="0">
                <a:latin typeface="Arial" panose="020B0604020202020204" pitchFamily="34" charset="0"/>
                <a:ea typeface="Calibri" panose="020F0502020204030204" pitchFamily="34" charset="0"/>
              </a:rPr>
              <a:t> Barcelona </a:t>
            </a:r>
            <a:r>
              <a:rPr lang="es-MX" sz="1400" spc="20" dirty="0" err="1">
                <a:latin typeface="Arial" panose="020B0604020202020204" pitchFamily="34" charset="0"/>
                <a:ea typeface="Calibri" panose="020F0502020204030204" pitchFamily="34" charset="0"/>
              </a:rPr>
              <a:t>Science</a:t>
            </a:r>
            <a:r>
              <a:rPr lang="es-MX" sz="1400" spc="20" dirty="0">
                <a:latin typeface="Arial" panose="020B0604020202020204" pitchFamily="34" charset="0"/>
                <a:ea typeface="Calibri" panose="020F0502020204030204" pitchFamily="34" charset="0"/>
              </a:rPr>
              <a:t> and </a:t>
            </a:r>
            <a:r>
              <a:rPr lang="es-MX" sz="1400" spc="20" dirty="0" err="1">
                <a:latin typeface="Arial" panose="020B0604020202020204" pitchFamily="34" charset="0"/>
                <a:ea typeface="Calibri" panose="020F0502020204030204" pitchFamily="34" charset="0"/>
              </a:rPr>
              <a:t>Technology</a:t>
            </a:r>
            <a:r>
              <a:rPr lang="es-MX" sz="1400" spc="20" dirty="0">
                <a:latin typeface="Arial" panose="020B0604020202020204" pitchFamily="34" charset="0"/>
                <a:ea typeface="Calibri" panose="020F0502020204030204" pitchFamily="34" charset="0"/>
              </a:rPr>
              <a:t> </a:t>
            </a:r>
            <a:r>
              <a:rPr lang="es-MX" sz="1400" spc="20" dirty="0" err="1">
                <a:latin typeface="Arial" panose="020B0604020202020204" pitchFamily="34" charset="0"/>
                <a:ea typeface="Calibri" panose="020F0502020204030204" pitchFamily="34" charset="0"/>
              </a:rPr>
              <a:t>Diplomacy</a:t>
            </a:r>
            <a:r>
              <a:rPr lang="es-MX" sz="1400" spc="20" dirty="0">
                <a:latin typeface="Arial" panose="020B0604020202020204" pitchFamily="34" charset="0"/>
                <a:ea typeface="Calibri" panose="020F0502020204030204" pitchFamily="34" charset="0"/>
              </a:rPr>
              <a:t> </a:t>
            </a:r>
            <a:r>
              <a:rPr lang="es-MX" sz="1400" spc="20" dirty="0" err="1">
                <a:latin typeface="Arial" panose="020B0604020202020204" pitchFamily="34" charset="0"/>
                <a:ea typeface="Calibri" panose="020F0502020204030204" pitchFamily="34" charset="0"/>
              </a:rPr>
              <a:t>Hub</a:t>
            </a:r>
            <a:r>
              <a:rPr lang="es-MX" sz="1400" spc="20" dirty="0">
                <a:latin typeface="Arial" panose="020B0604020202020204" pitchFamily="34" charset="0"/>
                <a:ea typeface="Calibri" panose="020F0502020204030204" pitchFamily="34" charset="0"/>
              </a:rPr>
              <a:t> y el Centro de Investigación Internacional del Instituto Matías Romero, Secretaría de Relaciones Exteriores,  septiembre, consultado </a:t>
            </a:r>
            <a:r>
              <a:rPr lang="es-MX" sz="1400" spc="20" dirty="0" smtClean="0">
                <a:latin typeface="Arial" panose="020B0604020202020204" pitchFamily="34" charset="0"/>
                <a:ea typeface="Calibri" panose="020F0502020204030204" pitchFamily="34" charset="0"/>
              </a:rPr>
              <a:t>en</a:t>
            </a:r>
            <a:r>
              <a:rPr lang="es-MX" sz="1400" spc="20" dirty="0">
                <a:latin typeface="Arial" panose="020B0604020202020204" pitchFamily="34" charset="0"/>
                <a:ea typeface="Calibri" panose="020F0502020204030204" pitchFamily="34" charset="0"/>
              </a:rPr>
              <a:t>: </a:t>
            </a:r>
            <a:r>
              <a:rPr lang="es-MX" sz="1400" u="sng" spc="20" dirty="0">
                <a:solidFill>
                  <a:srgbClr val="0563C1"/>
                </a:solidFill>
                <a:latin typeface="Arial" panose="020B0604020202020204" pitchFamily="34" charset="0"/>
                <a:ea typeface="Calibri" panose="020F0502020204030204" pitchFamily="34" charset="0"/>
                <a:hlinkClick r:id="rId4"/>
              </a:rPr>
              <a:t>https://</a:t>
            </a:r>
            <a:r>
              <a:rPr lang="es-MX" sz="1400" u="sng" spc="20" dirty="0" smtClean="0">
                <a:solidFill>
                  <a:srgbClr val="0563C1"/>
                </a:solidFill>
                <a:latin typeface="Arial" panose="020B0604020202020204" pitchFamily="34" charset="0"/>
                <a:ea typeface="Calibri" panose="020F0502020204030204" pitchFamily="34" charset="0"/>
                <a:hlinkClick r:id="rId4"/>
              </a:rPr>
              <a:t>www.gob.mx/cms/uploads/attachment/file/577428/NA-Diplomacia_cienti_fica-esp-final.pdf</a:t>
            </a:r>
            <a:endParaRPr lang="es-MX" sz="1400" u="sng" spc="20" dirty="0" smtClean="0">
              <a:solidFill>
                <a:srgbClr val="0563C1"/>
              </a:solidFill>
              <a:latin typeface="Arial" panose="020B0604020202020204" pitchFamily="34" charset="0"/>
              <a:ea typeface="Calibri" panose="020F0502020204030204" pitchFamily="34" charset="0"/>
            </a:endParaRPr>
          </a:p>
          <a:p>
            <a:endParaRPr lang="es-MX" sz="1400" u="sng" spc="20" dirty="0" smtClean="0">
              <a:solidFill>
                <a:srgbClr val="0563C1"/>
              </a:solidFill>
              <a:latin typeface="Arial" panose="020B0604020202020204" pitchFamily="34" charset="0"/>
            </a:endParaRPr>
          </a:p>
          <a:p>
            <a:r>
              <a:rPr lang="es-MX" sz="1600" dirty="0"/>
              <a:t>SECTEI. Presentan la Cátedra de Diplomacia y Patrimonio de la Ciencia de la Ciudad de México. Secretaría de Educación, Ciencia, Tecnología e Innovación. Gobierno de la Ciudad de México, 28 de mayo de 2020, en: </a:t>
            </a:r>
            <a:r>
              <a:rPr lang="es-MX" sz="1600" u="sng" dirty="0">
                <a:hlinkClick r:id="rId5"/>
              </a:rPr>
              <a:t>https://www.sectei.cdmx.gob.mx/comunicacion/nota/presentan-la-catedra-de-diplomacia-y-patrimonio-de-la-ciencia-de-la-ciudad-de-mexico</a:t>
            </a:r>
            <a:r>
              <a:rPr lang="es-MX" sz="1600" dirty="0"/>
              <a:t> </a:t>
            </a:r>
            <a:endParaRPr lang="es-MX" sz="1600" dirty="0" smtClean="0"/>
          </a:p>
          <a:p>
            <a:endParaRPr lang="es-MX" sz="1600" dirty="0"/>
          </a:p>
          <a:p>
            <a:r>
              <a:rPr lang="es-MX" sz="1400" dirty="0"/>
              <a:t>UNAM. "En la UNAM instalan Cátedra UNESCO de Diplomacia y Patrimonio de la Ciencia", Universidad Nacional Autónoma de México. Boletín UNAM-DGCS-998, 1 de diciembre de 2022, en:   </a:t>
            </a:r>
            <a:r>
              <a:rPr lang="es-MX" sz="1400" u="sng" dirty="0">
                <a:hlinkClick r:id="rId6"/>
              </a:rPr>
              <a:t>https://www.dgcs.unam.mx/boletin/bdboletin/2022_998.html</a:t>
            </a:r>
            <a:endParaRPr lang="es-MX" sz="1400" u="sng" spc="20" dirty="0">
              <a:solidFill>
                <a:srgbClr val="0563C1"/>
              </a:solidFill>
              <a:latin typeface="Arial" panose="020B0604020202020204" pitchFamily="34" charset="0"/>
            </a:endParaRPr>
          </a:p>
          <a:p>
            <a:r>
              <a:rPr lang="es-MX" sz="1400" dirty="0"/>
              <a:t>Vargas </a:t>
            </a:r>
            <a:r>
              <a:rPr lang="es-MX" sz="1400" dirty="0" err="1"/>
              <a:t>Solorzano</a:t>
            </a:r>
            <a:r>
              <a:rPr lang="es-MX" sz="1400" dirty="0"/>
              <a:t>, Montserrat. (2020). Diplomacia científica: el rol del científico en el manejo de pandemias. </a:t>
            </a:r>
            <a:r>
              <a:rPr lang="es-MX" sz="1400" i="1" dirty="0"/>
              <a:t>Revista de Bioética y Derecho</a:t>
            </a:r>
            <a:r>
              <a:rPr lang="es-MX" sz="1400" dirty="0"/>
              <a:t>, (50), 255-270. </a:t>
            </a:r>
            <a:r>
              <a:rPr lang="es-MX" sz="1400" dirty="0" err="1"/>
              <a:t>Epub</a:t>
            </a:r>
            <a:r>
              <a:rPr lang="es-MX" sz="1400" dirty="0"/>
              <a:t> 23 de noviembre de </a:t>
            </a:r>
            <a:r>
              <a:rPr lang="es-MX" sz="1400" dirty="0" smtClean="0"/>
              <a:t>2020, de </a:t>
            </a:r>
            <a:r>
              <a:rPr lang="es-MX" sz="1400" u="sng" dirty="0">
                <a:hlinkClick r:id="rId7"/>
              </a:rPr>
              <a:t>http://scielo.isciii.es/scielo.php?script=sci_arttext&amp;pid=S1886-58872020000300016&amp;lng=es&amp;tlng=es</a:t>
            </a:r>
            <a:r>
              <a:rPr lang="es-MX" sz="1400" dirty="0"/>
              <a:t>. </a:t>
            </a:r>
          </a:p>
          <a:p>
            <a:endParaRPr lang="es-MX" sz="1400" dirty="0" smtClean="0"/>
          </a:p>
        </p:txBody>
      </p:sp>
    </p:spTree>
    <p:extLst>
      <p:ext uri="{BB962C8B-B14F-4D97-AF65-F5344CB8AC3E}">
        <p14:creationId xmlns:p14="http://schemas.microsoft.com/office/powerpoint/2010/main" val="390868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520F245-B379-4D0C-9A38-2A9BB8484B07}"/>
              </a:ext>
            </a:extLst>
          </p:cNvPr>
          <p:cNvSpPr>
            <a:spLocks noGrp="1"/>
          </p:cNvSpPr>
          <p:nvPr>
            <p:ph type="title"/>
          </p:nvPr>
        </p:nvSpPr>
        <p:spPr>
          <a:xfrm>
            <a:off x="765025" y="2133874"/>
            <a:ext cx="9612971" cy="2852737"/>
          </a:xfrm>
        </p:spPr>
        <p:txBody>
          <a:bodyPr>
            <a:normAutofit fontScale="90000"/>
          </a:bodyPr>
          <a:lstStyle/>
          <a:p>
            <a:pPr algn="ctr"/>
            <a:r>
              <a:rPr lang="es-MX" dirty="0"/>
              <a:t>Muchas gracias </a:t>
            </a:r>
            <a:br>
              <a:rPr lang="es-MX" dirty="0"/>
            </a:br>
            <a:r>
              <a:rPr lang="es-MX" dirty="0"/>
              <a:t>por su </a:t>
            </a:r>
            <a:r>
              <a:rPr lang="es-MX" dirty="0" smtClean="0"/>
              <a:t>atención</a:t>
            </a:r>
            <a:r>
              <a:rPr lang="es-MX" dirty="0"/>
              <a:t/>
            </a:r>
            <a:br>
              <a:rPr lang="es-MX" dirty="0"/>
            </a:br>
            <a:endParaRPr lang="es-MX" dirty="0"/>
          </a:p>
        </p:txBody>
      </p:sp>
    </p:spTree>
    <p:extLst>
      <p:ext uri="{BB962C8B-B14F-4D97-AF65-F5344CB8AC3E}">
        <p14:creationId xmlns:p14="http://schemas.microsoft.com/office/powerpoint/2010/main" val="155096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5341" y="694504"/>
            <a:ext cx="9601200" cy="1485900"/>
          </a:xfrm>
        </p:spPr>
        <p:txBody>
          <a:bodyPr>
            <a:normAutofit/>
          </a:bodyPr>
          <a:lstStyle/>
          <a:p>
            <a:pPr algn="ctr"/>
            <a:r>
              <a:rPr lang="es-MX" sz="6000" b="1" dirty="0" smtClean="0"/>
              <a:t>¿Nuevas diplomacias?</a:t>
            </a:r>
            <a:endParaRPr lang="es-MX" sz="6000" b="1" dirty="0"/>
          </a:p>
        </p:txBody>
      </p:sp>
      <p:pic>
        <p:nvPicPr>
          <p:cNvPr id="3" name="Imagen 2"/>
          <p:cNvPicPr>
            <a:picLocks noChangeAspect="1"/>
          </p:cNvPicPr>
          <p:nvPr/>
        </p:nvPicPr>
        <p:blipFill rotWithShape="1">
          <a:blip r:embed="rId2"/>
          <a:srcRect l="55985" t="3430" r="5152" b="58120"/>
          <a:stretch/>
        </p:blipFill>
        <p:spPr>
          <a:xfrm>
            <a:off x="1000541" y="1951745"/>
            <a:ext cx="5442318" cy="3140207"/>
          </a:xfrm>
          <a:prstGeom prst="rect">
            <a:avLst/>
          </a:prstGeom>
        </p:spPr>
      </p:pic>
      <p:pic>
        <p:nvPicPr>
          <p:cNvPr id="4" name="Imagen 3"/>
          <p:cNvPicPr>
            <a:picLocks noChangeAspect="1"/>
          </p:cNvPicPr>
          <p:nvPr/>
        </p:nvPicPr>
        <p:blipFill rotWithShape="1">
          <a:blip r:embed="rId2"/>
          <a:srcRect l="63409" t="46621" r="1894" b="3869"/>
          <a:stretch/>
        </p:blipFill>
        <p:spPr>
          <a:xfrm>
            <a:off x="6813918" y="1951745"/>
            <a:ext cx="5100051" cy="3140207"/>
          </a:xfrm>
          <a:prstGeom prst="rect">
            <a:avLst/>
          </a:prstGeom>
        </p:spPr>
      </p:pic>
      <p:sp>
        <p:nvSpPr>
          <p:cNvPr id="6" name="Rectángulo 5"/>
          <p:cNvSpPr/>
          <p:nvPr/>
        </p:nvSpPr>
        <p:spPr>
          <a:xfrm>
            <a:off x="2544935" y="5516596"/>
            <a:ext cx="2353529" cy="584775"/>
          </a:xfrm>
          <a:prstGeom prst="rect">
            <a:avLst/>
          </a:prstGeom>
        </p:spPr>
        <p:txBody>
          <a:bodyPr wrap="none">
            <a:spAutoFit/>
          </a:bodyPr>
          <a:lstStyle/>
          <a:p>
            <a:pPr lvl="0"/>
            <a:r>
              <a:rPr lang="es-MX" sz="3200" b="1" dirty="0" smtClean="0">
                <a:solidFill>
                  <a:schemeClr val="tx1">
                    <a:lumMod val="75000"/>
                    <a:lumOff val="25000"/>
                  </a:schemeClr>
                </a:solidFill>
              </a:rPr>
              <a:t>Cooperación</a:t>
            </a:r>
            <a:endParaRPr lang="es-MX" sz="3200" b="1" dirty="0">
              <a:solidFill>
                <a:schemeClr val="tx1">
                  <a:lumMod val="75000"/>
                  <a:lumOff val="25000"/>
                </a:schemeClr>
              </a:solidFill>
            </a:endParaRPr>
          </a:p>
        </p:txBody>
      </p:sp>
      <p:sp>
        <p:nvSpPr>
          <p:cNvPr id="7" name="Rectángulo 6"/>
          <p:cNvSpPr/>
          <p:nvPr/>
        </p:nvSpPr>
        <p:spPr>
          <a:xfrm>
            <a:off x="8578745" y="5516596"/>
            <a:ext cx="2129109" cy="584775"/>
          </a:xfrm>
          <a:prstGeom prst="rect">
            <a:avLst/>
          </a:prstGeom>
        </p:spPr>
        <p:txBody>
          <a:bodyPr wrap="none">
            <a:spAutoFit/>
          </a:bodyPr>
          <a:lstStyle/>
          <a:p>
            <a:pPr lvl="0"/>
            <a:r>
              <a:rPr lang="es-MX" sz="3200" b="1" dirty="0" smtClean="0">
                <a:solidFill>
                  <a:schemeClr val="tx1">
                    <a:lumMod val="75000"/>
                    <a:lumOff val="25000"/>
                  </a:schemeClr>
                </a:solidFill>
              </a:rPr>
              <a:t>Diplomacia</a:t>
            </a:r>
            <a:endParaRPr lang="es-MX" sz="2000" b="1" dirty="0">
              <a:solidFill>
                <a:schemeClr val="tx1">
                  <a:lumMod val="75000"/>
                  <a:lumOff val="25000"/>
                </a:schemeClr>
              </a:solidFill>
            </a:endParaRPr>
          </a:p>
        </p:txBody>
      </p:sp>
    </p:spTree>
    <p:extLst>
      <p:ext uri="{BB962C8B-B14F-4D97-AF65-F5344CB8AC3E}">
        <p14:creationId xmlns:p14="http://schemas.microsoft.com/office/powerpoint/2010/main" val="15662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490" y="0"/>
            <a:ext cx="11369963" cy="1485900"/>
          </a:xfrm>
        </p:spPr>
        <p:txBody>
          <a:bodyPr>
            <a:normAutofit fontScale="90000"/>
          </a:bodyPr>
          <a:lstStyle/>
          <a:p>
            <a:pPr algn="ctr"/>
            <a:r>
              <a:rPr lang="es-MX" dirty="0" smtClean="0"/>
              <a:t>Globalización, nacionalismo, divergencia</a:t>
            </a:r>
            <a:br>
              <a:rPr lang="es-MX" dirty="0" smtClean="0"/>
            </a:br>
            <a:r>
              <a:rPr lang="es-MX" dirty="0" smtClean="0"/>
              <a:t>¿Hacia dónde van las relaciones internacionales?</a:t>
            </a:r>
            <a:endParaRPr lang="es-MX" dirty="0"/>
          </a:p>
        </p:txBody>
      </p:sp>
      <p:pic>
        <p:nvPicPr>
          <p:cNvPr id="4" name="Imagen 3"/>
          <p:cNvPicPr>
            <a:picLocks noChangeAspect="1"/>
          </p:cNvPicPr>
          <p:nvPr/>
        </p:nvPicPr>
        <p:blipFill rotWithShape="1">
          <a:blip r:embed="rId2"/>
          <a:srcRect l="454" t="4659" r="67197" b="58647"/>
          <a:stretch/>
        </p:blipFill>
        <p:spPr>
          <a:xfrm>
            <a:off x="3833092" y="1308802"/>
            <a:ext cx="5592616" cy="2737370"/>
          </a:xfrm>
          <a:prstGeom prst="rect">
            <a:avLst/>
          </a:prstGeom>
        </p:spPr>
      </p:pic>
      <p:sp>
        <p:nvSpPr>
          <p:cNvPr id="7" name="CuadroTexto 6"/>
          <p:cNvSpPr txBox="1"/>
          <p:nvPr/>
        </p:nvSpPr>
        <p:spPr>
          <a:xfrm>
            <a:off x="3833092" y="3399841"/>
            <a:ext cx="5800436" cy="646331"/>
          </a:xfrm>
          <a:prstGeom prst="rect">
            <a:avLst/>
          </a:prstGeom>
          <a:noFill/>
        </p:spPr>
        <p:txBody>
          <a:bodyPr wrap="square" rtlCol="0">
            <a:spAutoFit/>
          </a:bodyPr>
          <a:lstStyle/>
          <a:p>
            <a:pPr algn="ctr"/>
            <a:r>
              <a:rPr lang="es-MX" sz="3600" b="1" dirty="0" smtClean="0">
                <a:solidFill>
                  <a:schemeClr val="bg1"/>
                </a:solidFill>
              </a:rPr>
              <a:t>Nuevas diplomacias</a:t>
            </a:r>
            <a:endParaRPr lang="es-MX" sz="3600" b="1" dirty="0">
              <a:solidFill>
                <a:schemeClr val="bg1"/>
              </a:solidFill>
            </a:endParaRPr>
          </a:p>
        </p:txBody>
      </p:sp>
      <p:sp>
        <p:nvSpPr>
          <p:cNvPr id="8" name="Rectángulo 7"/>
          <p:cNvSpPr/>
          <p:nvPr/>
        </p:nvSpPr>
        <p:spPr>
          <a:xfrm>
            <a:off x="924789" y="4298246"/>
            <a:ext cx="11141364" cy="2462213"/>
          </a:xfrm>
          <a:prstGeom prst="rect">
            <a:avLst/>
          </a:prstGeom>
        </p:spPr>
        <p:txBody>
          <a:bodyPr wrap="square">
            <a:spAutoFit/>
          </a:bodyPr>
          <a:lstStyle/>
          <a:p>
            <a:pPr marL="15240" marR="15240" algn="just"/>
            <a:r>
              <a:rPr lang="es-MX" sz="1400" dirty="0">
                <a:solidFill>
                  <a:srgbClr val="000000"/>
                </a:solidFill>
                <a:latin typeface="arial" panose="020B0604020202020204" pitchFamily="34" charset="0"/>
              </a:rPr>
              <a:t>La diplomacia, la praxis de las relaciones internacionales, ha tenido su propio proceso de transformación a lo largo de la historia, de manera particular, como resultado de los factores e intereses que han influido en el comportamiento de los actores en los distintos sistemas internacionales que se pueden identificar a través de la historia de la humanidad. No obstante, el escenario actual en el que se desarrollan y las prácticas o no prácticas que se llevan a cabo, requiere una aproximación al espíritu del objeto formal y material de la disciplina</a:t>
            </a:r>
            <a:r>
              <a:rPr lang="es-MX" sz="1400" dirty="0" smtClean="0">
                <a:solidFill>
                  <a:srgbClr val="000000"/>
                </a:solidFill>
                <a:latin typeface="arial" panose="020B0604020202020204" pitchFamily="34" charset="0"/>
              </a:rPr>
              <a:t>.</a:t>
            </a:r>
          </a:p>
          <a:p>
            <a:pPr marL="15240" marR="15240" algn="just"/>
            <a:endParaRPr lang="es-MX" sz="1400" dirty="0">
              <a:solidFill>
                <a:srgbClr val="000000"/>
              </a:solidFill>
              <a:latin typeface="arial" panose="020B0604020202020204" pitchFamily="34" charset="0"/>
            </a:endParaRPr>
          </a:p>
          <a:p>
            <a:pPr marL="15240" marR="15240" algn="just"/>
            <a:r>
              <a:rPr lang="es-MX" sz="1400" dirty="0">
                <a:solidFill>
                  <a:srgbClr val="000000"/>
                </a:solidFill>
                <a:latin typeface="arial" panose="020B0604020202020204" pitchFamily="34" charset="0"/>
              </a:rPr>
              <a:t>Este escenario, también llamado estructura en la que se interactúa el sistema internacional, ya no sólo está conformado por actores estatales, como tradicionalmente se concibió la explicación derivada de las propuestas científicas en los años setenta desde un enfoque estatocéntrico y eurocéntrico. Actualmente, se pueden identificar en el objeto material de las relaciones internacionales otras prácticas para hacer diplomacia en la que ya no sólo los temas de política y economía forman parte de la agenda, ahora también se </a:t>
            </a:r>
            <a:r>
              <a:rPr lang="es-MX" sz="1400" dirty="0" err="1">
                <a:solidFill>
                  <a:srgbClr val="000000"/>
                </a:solidFill>
                <a:latin typeface="arial" panose="020B0604020202020204" pitchFamily="34" charset="0"/>
              </a:rPr>
              <a:t>se</a:t>
            </a:r>
            <a:r>
              <a:rPr lang="es-MX" sz="1400" dirty="0">
                <a:solidFill>
                  <a:srgbClr val="000000"/>
                </a:solidFill>
                <a:latin typeface="arial" panose="020B0604020202020204" pitchFamily="34" charset="0"/>
              </a:rPr>
              <a:t> podrían incluir temas con un impacto social en las sociedades de manera más directa o tangible.</a:t>
            </a:r>
            <a:endParaRPr lang="es-MX" sz="1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3216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0563" y="1024242"/>
            <a:ext cx="4993343"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dirty="0" smtClean="0">
                <a:solidFill>
                  <a:srgbClr val="000000"/>
                </a:solidFill>
                <a:latin typeface="Arial" panose="020B0604020202020204" pitchFamily="34" charset="0"/>
                <a:ea typeface="Calibri" panose="020F0502020204030204" pitchFamily="34" charset="0"/>
              </a:rPr>
              <a:t> </a:t>
            </a:r>
            <a:r>
              <a:rPr lang="fr-FR" dirty="0"/>
              <a:t>Jean-Joinville Vacher</a:t>
            </a:r>
            <a:r>
              <a:rPr lang="es-MX" dirty="0"/>
              <a:t> considera </a:t>
            </a:r>
            <a:r>
              <a:rPr lang="es-MX" dirty="0" smtClean="0"/>
              <a:t>que:</a:t>
            </a:r>
          </a:p>
          <a:p>
            <a:pPr algn="just"/>
            <a:endParaRPr lang="es-MX" dirty="0">
              <a:solidFill>
                <a:srgbClr val="000000"/>
              </a:solidFill>
              <a:latin typeface="Arial" panose="020B0604020202020204" pitchFamily="34" charset="0"/>
              <a:ea typeface="Calibri" panose="020F0502020204030204" pitchFamily="34" charset="0"/>
            </a:endParaRPr>
          </a:p>
          <a:p>
            <a:pPr algn="just"/>
            <a:r>
              <a:rPr lang="es-MX" dirty="0" smtClean="0">
                <a:solidFill>
                  <a:srgbClr val="000000"/>
                </a:solidFill>
                <a:latin typeface="Arial" panose="020B0604020202020204" pitchFamily="34" charset="0"/>
                <a:ea typeface="Calibri" panose="020F0502020204030204" pitchFamily="34" charset="0"/>
              </a:rPr>
              <a:t>“La </a:t>
            </a:r>
            <a:r>
              <a:rPr lang="es-MX" dirty="0">
                <a:solidFill>
                  <a:srgbClr val="000000"/>
                </a:solidFill>
                <a:latin typeface="Arial" panose="020B0604020202020204" pitchFamily="34" charset="0"/>
                <a:ea typeface="Calibri" panose="020F0502020204030204" pitchFamily="34" charset="0"/>
              </a:rPr>
              <a:t>diplomacia científica nació como término en un congreso de la Academia de Ciencias de Estados Unidos en </a:t>
            </a:r>
            <a:r>
              <a:rPr lang="es-MX" dirty="0" smtClean="0">
                <a:solidFill>
                  <a:srgbClr val="000000"/>
                </a:solidFill>
                <a:latin typeface="Arial" panose="020B0604020202020204" pitchFamily="34" charset="0"/>
                <a:ea typeface="Calibri" panose="020F0502020204030204" pitchFamily="34" charset="0"/>
              </a:rPr>
              <a:t>2008.  A </a:t>
            </a:r>
            <a:r>
              <a:rPr lang="es-MX" dirty="0">
                <a:solidFill>
                  <a:srgbClr val="000000"/>
                </a:solidFill>
                <a:latin typeface="Arial" panose="020B0604020202020204" pitchFamily="34" charset="0"/>
                <a:ea typeface="Calibri" panose="020F0502020204030204" pitchFamily="34" charset="0"/>
              </a:rPr>
              <a:t>partir de ese momento, países como Gran Bretaña y Francia impulsaron esta nueva figura mediante sus respectivas academias e instituciones </a:t>
            </a:r>
            <a:r>
              <a:rPr lang="es-MX" dirty="0" smtClean="0">
                <a:solidFill>
                  <a:srgbClr val="000000"/>
                </a:solidFill>
                <a:latin typeface="Arial" panose="020B0604020202020204" pitchFamily="34" charset="0"/>
                <a:ea typeface="Calibri" panose="020F0502020204030204" pitchFamily="34" charset="0"/>
              </a:rPr>
              <a:t>científicas”. </a:t>
            </a:r>
            <a:r>
              <a:rPr lang="es-MX" spc="20" dirty="0">
                <a:latin typeface="Arial" panose="020B0604020202020204" pitchFamily="34" charset="0"/>
                <a:ea typeface="Calibri" panose="020F0502020204030204" pitchFamily="34" charset="0"/>
                <a:cs typeface="Times New Roman" panose="02020603050405020304" pitchFamily="18" charset="0"/>
              </a:rPr>
              <a:t>(Roig, A., 2020</a:t>
            </a:r>
            <a:r>
              <a:rPr lang="es-MX" spc="20" dirty="0" smtClean="0">
                <a:latin typeface="Arial" panose="020B0604020202020204" pitchFamily="34" charset="0"/>
                <a:ea typeface="Calibri" panose="020F0502020204030204" pitchFamily="34" charset="0"/>
                <a:cs typeface="Times New Roman" panose="02020603050405020304" pitchFamily="18" charset="0"/>
              </a:rPr>
              <a:t>)</a:t>
            </a:r>
            <a:endParaRPr lang="es-MX" dirty="0"/>
          </a:p>
        </p:txBody>
      </p:sp>
      <p:sp>
        <p:nvSpPr>
          <p:cNvPr id="3" name="CuadroTexto 2">
            <a:extLst>
              <a:ext uri="{FF2B5EF4-FFF2-40B4-BE49-F238E27FC236}">
                <a16:creationId xmlns="" xmlns:a16="http://schemas.microsoft.com/office/drawing/2014/main" id="{D6A4576D-0117-405E-BB39-2FD17BF0A570}"/>
              </a:ext>
            </a:extLst>
          </p:cNvPr>
          <p:cNvSpPr txBox="1"/>
          <p:nvPr/>
        </p:nvSpPr>
        <p:spPr>
          <a:xfrm>
            <a:off x="4276165" y="181063"/>
            <a:ext cx="512834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sz="3600" b="1" dirty="0" smtClean="0"/>
              <a:t>Diplomacia científica</a:t>
            </a:r>
            <a:endParaRPr lang="es-MX" sz="3600" b="1" dirty="0"/>
          </a:p>
        </p:txBody>
      </p:sp>
      <p:sp>
        <p:nvSpPr>
          <p:cNvPr id="4" name="Rectángulo 3"/>
          <p:cNvSpPr/>
          <p:nvPr/>
        </p:nvSpPr>
        <p:spPr>
          <a:xfrm>
            <a:off x="7530352" y="1024243"/>
            <a:ext cx="4365812" cy="258532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pc="20" dirty="0" smtClean="0">
                <a:latin typeface="Arial" panose="020B0604020202020204" pitchFamily="34" charset="0"/>
                <a:ea typeface="Calibri" panose="020F0502020204030204" pitchFamily="34" charset="0"/>
              </a:rPr>
              <a:t>“Permite </a:t>
            </a:r>
            <a:r>
              <a:rPr lang="es-MX" spc="20" dirty="0">
                <a:latin typeface="Arial" panose="020B0604020202020204" pitchFamily="34" charset="0"/>
                <a:ea typeface="Calibri" panose="020F0502020204030204" pitchFamily="34" charset="0"/>
              </a:rPr>
              <a:t>avanzar en el desarrollo de soluciones a retos compartidos, la resolución de conflictos, la movilidad de talento investigador y el refuerzo de las capacidades científicas, tecnológicas e industriales, así como la formulación de políticas públicas basadas en la </a:t>
            </a:r>
            <a:r>
              <a:rPr lang="es-MX" spc="20" dirty="0" smtClean="0">
                <a:latin typeface="Arial" panose="020B0604020202020204" pitchFamily="34" charset="0"/>
                <a:ea typeface="Calibri" panose="020F0502020204030204" pitchFamily="34" charset="0"/>
              </a:rPr>
              <a:t>evidencia. </a:t>
            </a:r>
            <a:r>
              <a:rPr lang="es-MX" spc="20" dirty="0">
                <a:latin typeface="Arial" panose="020B0604020202020204" pitchFamily="34" charset="0"/>
                <a:ea typeface="Calibri" panose="020F0502020204030204" pitchFamily="34" charset="0"/>
                <a:cs typeface="Times New Roman" panose="02020603050405020304" pitchFamily="18" charset="0"/>
              </a:rPr>
              <a:t>(Roig, A., 2020).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endParaRPr lang="es-MX" dirty="0"/>
          </a:p>
        </p:txBody>
      </p:sp>
      <p:sp>
        <p:nvSpPr>
          <p:cNvPr id="5" name="Rectángulo 4"/>
          <p:cNvSpPr/>
          <p:nvPr/>
        </p:nvSpPr>
        <p:spPr>
          <a:xfrm>
            <a:off x="1165410" y="3722145"/>
            <a:ext cx="10730754" cy="30162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Aft>
                <a:spcPts val="0"/>
              </a:spcAft>
            </a:pPr>
            <a:endParaRPr lang="es-MX" b="1" i="1" u="sng" spc="20" dirty="0" smtClean="0">
              <a:solidFill>
                <a:schemeClr val="accent6">
                  <a:lumMod val="50000"/>
                </a:schemeClr>
              </a:solidFill>
              <a:ea typeface="Calibri" panose="020F0502020204030204" pitchFamily="34" charset="0"/>
            </a:endParaRPr>
          </a:p>
          <a:p>
            <a:pPr algn="ctr">
              <a:spcAft>
                <a:spcPts val="0"/>
              </a:spcAft>
            </a:pPr>
            <a:r>
              <a:rPr lang="es-MX" b="1" i="1" u="sng" spc="20" dirty="0" smtClean="0">
                <a:solidFill>
                  <a:schemeClr val="accent6">
                    <a:lumMod val="50000"/>
                  </a:schemeClr>
                </a:solidFill>
                <a:ea typeface="Calibri" panose="020F0502020204030204" pitchFamily="34" charset="0"/>
              </a:rPr>
              <a:t>Ejemplos ¿cooperación científica o diplomacia científica?: </a:t>
            </a:r>
          </a:p>
          <a:p>
            <a:pPr algn="ctr">
              <a:spcAft>
                <a:spcPts val="0"/>
              </a:spcAft>
            </a:pPr>
            <a:endParaRPr lang="es-MX" b="1" i="1" u="sng" spc="20" dirty="0" smtClean="0">
              <a:solidFill>
                <a:schemeClr val="accent6">
                  <a:lumMod val="50000"/>
                </a:schemeClr>
              </a:solidFill>
              <a:ea typeface="Calibri" panose="020F0502020204030204" pitchFamily="34" charset="0"/>
            </a:endParaRPr>
          </a:p>
          <a:p>
            <a:pPr marL="285750" indent="-285750" algn="just">
              <a:buFont typeface="Arial" panose="020B0604020202020204" pitchFamily="34" charset="0"/>
              <a:buChar char="•"/>
            </a:pPr>
            <a:r>
              <a:rPr lang="es-MX" sz="1300" spc="20" dirty="0" smtClean="0">
                <a:ea typeface="Calibri" panose="020F0502020204030204" pitchFamily="34" charset="0"/>
              </a:rPr>
              <a:t>“El </a:t>
            </a:r>
            <a:r>
              <a:rPr lang="es-MX" sz="1300" spc="20" dirty="0">
                <a:ea typeface="Calibri" panose="020F0502020204030204" pitchFamily="34" charset="0"/>
              </a:rPr>
              <a:t>Panel Intergubernamental sobre Cambio Climático (</a:t>
            </a:r>
            <a:r>
              <a:rPr lang="es-MX" sz="1300" spc="20" dirty="0" err="1">
                <a:ea typeface="Calibri" panose="020F0502020204030204" pitchFamily="34" charset="0"/>
              </a:rPr>
              <a:t>IPCCpcc</a:t>
            </a:r>
            <a:r>
              <a:rPr lang="es-MX" sz="1300" spc="20" dirty="0">
                <a:ea typeface="Calibri" panose="020F0502020204030204" pitchFamily="34" charset="0"/>
              </a:rPr>
              <a:t>, por sus siglas en inglés</a:t>
            </a:r>
            <a:r>
              <a:rPr lang="es-MX" sz="1300" spc="20" dirty="0" smtClean="0">
                <a:ea typeface="Calibri" panose="020F0502020204030204" pitchFamily="34" charset="0"/>
              </a:rPr>
              <a:t>), establecido </a:t>
            </a:r>
            <a:r>
              <a:rPr lang="es-MX" sz="1300" spc="20" dirty="0">
                <a:ea typeface="Calibri" panose="020F0502020204030204" pitchFamily="34" charset="0"/>
              </a:rPr>
              <a:t>en 1988 por la Organización Meteorológica Mundial (OMM</a:t>
            </a:r>
            <a:r>
              <a:rPr lang="es-MX" sz="1300" spc="20" dirty="0" smtClean="0">
                <a:ea typeface="Calibri" panose="020F0502020204030204" pitchFamily="34" charset="0"/>
              </a:rPr>
              <a:t>) </a:t>
            </a:r>
            <a:r>
              <a:rPr lang="es-MX" sz="1300" spc="20" dirty="0">
                <a:ea typeface="Calibri" panose="020F0502020204030204" pitchFamily="34" charset="0"/>
                <a:cs typeface="Times New Roman" panose="02020603050405020304" pitchFamily="18" charset="0"/>
              </a:rPr>
              <a:t>(Roig, A., </a:t>
            </a:r>
            <a:r>
              <a:rPr lang="es-MX" sz="1300" spc="20" dirty="0" smtClean="0">
                <a:ea typeface="Calibri" panose="020F0502020204030204" pitchFamily="34" charset="0"/>
                <a:cs typeface="Times New Roman" panose="02020603050405020304" pitchFamily="18" charset="0"/>
              </a:rPr>
              <a:t>2020)</a:t>
            </a:r>
            <a:endParaRPr lang="es-MX" sz="1300" dirty="0" smtClean="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MX" sz="1300" spc="20" dirty="0" smtClean="0">
                <a:ea typeface="Calibri" panose="020F0502020204030204" pitchFamily="34" charset="0"/>
              </a:rPr>
              <a:t>El </a:t>
            </a:r>
            <a:r>
              <a:rPr lang="es-MX" sz="1300" spc="20" dirty="0">
                <a:ea typeface="Calibri" panose="020F0502020204030204" pitchFamily="34" charset="0"/>
              </a:rPr>
              <a:t>Programa de las Naciones Unidas para el Medio Ambiente (PNUMA) para aportar conocimiento científico sobre el cambio climático y sus consecuencias ambientales y socioeconómicas” (Roig, A., 2020</a:t>
            </a:r>
            <a:r>
              <a:rPr lang="es-MX" sz="1300" spc="20" dirty="0" smtClean="0">
                <a:ea typeface="Calibri" panose="020F0502020204030204" pitchFamily="34" charset="0"/>
              </a:rPr>
              <a:t>)</a:t>
            </a:r>
          </a:p>
          <a:p>
            <a:pPr marL="285750" indent="-285750" algn="just">
              <a:buFont typeface="Arial" panose="020B0604020202020204" pitchFamily="34" charset="0"/>
              <a:buChar char="•"/>
            </a:pPr>
            <a:r>
              <a:rPr lang="es-MX" sz="1400" dirty="0" smtClean="0"/>
              <a:t>La cooperación entre los integrantes de la Organización </a:t>
            </a:r>
            <a:r>
              <a:rPr lang="es-MX" sz="1400" dirty="0"/>
              <a:t>del Tratado del Atlántico Norte (</a:t>
            </a:r>
            <a:r>
              <a:rPr lang="es-MX" sz="1400" dirty="0" smtClean="0"/>
              <a:t>OTTAN)</a:t>
            </a:r>
          </a:p>
          <a:p>
            <a:pPr marL="285750" indent="-285750" algn="just">
              <a:buFont typeface="Arial" panose="020B0604020202020204" pitchFamily="34" charset="0"/>
              <a:buChar char="•"/>
            </a:pPr>
            <a:r>
              <a:rPr lang="es-MX" sz="1400" dirty="0" smtClean="0"/>
              <a:t>La </a:t>
            </a:r>
            <a:r>
              <a:rPr lang="es-MX" sz="1400" dirty="0"/>
              <a:t>Academia de Ciencias de la Unión Soviética, que durante la década de 1980 dirigieron comités paralelos de Seguridad Internacional y Control de </a:t>
            </a:r>
            <a:r>
              <a:rPr lang="es-MX" sz="1400" dirty="0" smtClean="0"/>
              <a:t>Armas. </a:t>
            </a:r>
            <a:r>
              <a:rPr lang="es-MX" sz="1400" dirty="0"/>
              <a:t>La comunicación continua entre los científicos de estos comités sentó las bases para un eventual diálogo entre los presidentes Reagan </a:t>
            </a:r>
            <a:endParaRPr lang="es-MX" sz="1400" dirty="0" smtClean="0"/>
          </a:p>
          <a:p>
            <a:pPr marL="285750" indent="-285750" algn="just">
              <a:buFont typeface="Arial" panose="020B0604020202020204" pitchFamily="34" charset="0"/>
              <a:buChar char="•"/>
            </a:pPr>
            <a:r>
              <a:rPr lang="es-MX" sz="1400" spc="20" dirty="0" smtClean="0">
                <a:ea typeface="Calibri" panose="020F0502020204030204" pitchFamily="34" charset="0"/>
              </a:rPr>
              <a:t>La colaboración entre distintos actores como respuesta a la pandemia de la COVID-19 (Gobernanza global desde Occidente vs Rusia (alianza científica-política</a:t>
            </a:r>
            <a:r>
              <a:rPr lang="es-MX" sz="1400" spc="20" dirty="0" smtClean="0">
                <a:ea typeface="Calibri" panose="020F0502020204030204" pitchFamily="34" charset="0"/>
              </a:rPr>
              <a:t>) </a:t>
            </a:r>
            <a:r>
              <a:rPr lang="es-MX" sz="1400" spc="20" dirty="0">
                <a:latin typeface="Arial" panose="020B0604020202020204" pitchFamily="34" charset="0"/>
                <a:ea typeface="Calibri" panose="020F0502020204030204" pitchFamily="34" charset="0"/>
                <a:cs typeface="Times New Roman" panose="02020603050405020304" pitchFamily="18" charset="0"/>
              </a:rPr>
              <a:t>(Roig, A., 2020</a:t>
            </a:r>
            <a:r>
              <a:rPr lang="es-MX" sz="1400" spc="20" dirty="0" smtClean="0">
                <a:latin typeface="Arial" panose="020B0604020202020204" pitchFamily="34" charset="0"/>
                <a:ea typeface="Calibri" panose="020F0502020204030204" pitchFamily="34" charset="0"/>
                <a:cs typeface="Times New Roman" panose="02020603050405020304" pitchFamily="18" charset="0"/>
              </a:rPr>
              <a:t>)</a:t>
            </a:r>
            <a:endParaRPr lang="es-MX" sz="1400" dirty="0"/>
          </a:p>
        </p:txBody>
      </p:sp>
    </p:spTree>
    <p:extLst>
      <p:ext uri="{BB962C8B-B14F-4D97-AF65-F5344CB8AC3E}">
        <p14:creationId xmlns:p14="http://schemas.microsoft.com/office/powerpoint/2010/main" val="54994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1953" y="3318570"/>
            <a:ext cx="10345271" cy="3046988"/>
          </a:xfrm>
          <a:prstGeom prst="rect">
            <a:avLst/>
          </a:prstGeom>
        </p:spPr>
        <p:txBody>
          <a:bodyPr wrap="square">
            <a:spAutoFit/>
          </a:bodyPr>
          <a:lstStyle/>
          <a:p>
            <a:pPr algn="just">
              <a:lnSpc>
                <a:spcPct val="200000"/>
              </a:lnSpc>
              <a:spcAft>
                <a:spcPts val="800"/>
              </a:spcAft>
            </a:pPr>
            <a:r>
              <a:rPr lang="es-MX" sz="1600" spc="20" dirty="0" smtClean="0">
                <a:latin typeface="Arial" panose="020B0604020202020204" pitchFamily="34" charset="0"/>
                <a:ea typeface="Calibri" panose="020F0502020204030204" pitchFamily="34" charset="0"/>
                <a:cs typeface="Times New Roman" panose="02020603050405020304" pitchFamily="18" charset="0"/>
              </a:rPr>
              <a:t>“El </a:t>
            </a:r>
            <a:r>
              <a:rPr lang="es-MX" sz="1600" spc="20" dirty="0">
                <a:latin typeface="Arial" panose="020B0604020202020204" pitchFamily="34" charset="0"/>
                <a:ea typeface="Calibri" panose="020F0502020204030204" pitchFamily="34" charset="0"/>
                <a:cs typeface="Times New Roman" panose="02020603050405020304" pitchFamily="18" charset="0"/>
              </a:rPr>
              <a:t>conjunto de actividades llevadas a cabo para promover la colaboración bilateral y multilateral, a través del conocimiento, la ciencia, la tecnología y la innovación” y menciona que es “el uso de colaboraciones científicas, tecnológicas y académicas entre países, regiones y sociedades para resolver problemas comunes y construir relaciones internacionales sólidas y constructivas”. Asimismo, señala que, en términos generales, la acción de la diplomacia científica y tecnológica se basa en tres pilares fundamentales: ciencia en la diplomacia, ciencia para la diplomacia y diplomacia para la ciencia. </a:t>
            </a:r>
            <a:r>
              <a:rPr lang="es-MX" sz="1600" spc="20" dirty="0" smtClean="0">
                <a:latin typeface="Arial" panose="020B0604020202020204" pitchFamily="34" charset="0"/>
                <a:ea typeface="Calibri" panose="020F0502020204030204" pitchFamily="34" charset="0"/>
                <a:cs typeface="Times New Roman" panose="02020603050405020304" pitchFamily="18" charset="0"/>
              </a:rPr>
              <a:t>(Roig, A., 2020)</a:t>
            </a:r>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Diplomacia científica, “el poder suave” que mueve al mundo. – Proyecto FSE">
            <a:extLst>
              <a:ext uri="{FF2B5EF4-FFF2-40B4-BE49-F238E27FC236}">
                <a16:creationId xmlns="" xmlns:a16="http://schemas.microsoft.com/office/drawing/2014/main" id="{E148A418-A9C8-472A-AEB0-50C47D106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562" y="530686"/>
            <a:ext cx="5031686" cy="237200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 xmlns:a16="http://schemas.microsoft.com/office/drawing/2014/main" id="{D6A4576D-0117-405E-BB39-2FD17BF0A570}"/>
              </a:ext>
            </a:extLst>
          </p:cNvPr>
          <p:cNvSpPr txBox="1"/>
          <p:nvPr/>
        </p:nvSpPr>
        <p:spPr>
          <a:xfrm>
            <a:off x="965173" y="1393522"/>
            <a:ext cx="512834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sz="3600" b="1" dirty="0" smtClean="0"/>
              <a:t>Diplomacia científica</a:t>
            </a:r>
            <a:endParaRPr lang="es-MX" sz="3600" b="1" dirty="0"/>
          </a:p>
        </p:txBody>
      </p:sp>
    </p:spTree>
    <p:extLst>
      <p:ext uri="{BB962C8B-B14F-4D97-AF65-F5344CB8AC3E}">
        <p14:creationId xmlns:p14="http://schemas.microsoft.com/office/powerpoint/2010/main" val="325829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990163" y="1425880"/>
            <a:ext cx="9735672" cy="4767267"/>
          </a:xfrm>
          <a:prstGeom prst="rect">
            <a:avLst/>
          </a:prstGeom>
        </p:spPr>
        <p:txBody>
          <a:bodyPr wrap="square">
            <a:spAutoFit/>
          </a:bodyPr>
          <a:lstStyle/>
          <a:p>
            <a:pPr marR="931545" algn="just">
              <a:lnSpc>
                <a:spcPct val="107000"/>
              </a:lnSpc>
              <a:spcAft>
                <a:spcPts val="800"/>
              </a:spcAft>
            </a:pPr>
            <a:r>
              <a:rPr lang="es-MX" sz="2000" spc="20" dirty="0" smtClean="0">
                <a:latin typeface="Arial" panose="020B0604020202020204" pitchFamily="34" charset="0"/>
                <a:ea typeface="Calibri" panose="020F0502020204030204" pitchFamily="34" charset="0"/>
                <a:cs typeface="Times New Roman" panose="02020603050405020304" pitchFamily="18" charset="0"/>
              </a:rPr>
              <a:t>“La </a:t>
            </a:r>
            <a:r>
              <a:rPr lang="es-MX" sz="2000" spc="20" dirty="0">
                <a:latin typeface="Arial" panose="020B0604020202020204" pitchFamily="34" charset="0"/>
                <a:ea typeface="Calibri" panose="020F0502020204030204" pitchFamily="34" charset="0"/>
                <a:cs typeface="Times New Roman" panose="02020603050405020304" pitchFamily="18" charset="0"/>
              </a:rPr>
              <a:t>diplomacia del conocimiento —diplomacia científica—, considerada por algunos como elemento clave del “poder blando”, sirve de herramienta pública del Estado, promueve la labor científica, el desarrollo tecnológico y la innovación en las relaciones internacionales. </a:t>
            </a:r>
            <a:endParaRPr lang="es-MX" sz="2000" spc="20" dirty="0" smtClean="0">
              <a:latin typeface="Arial" panose="020B0604020202020204" pitchFamily="34" charset="0"/>
              <a:ea typeface="Calibri" panose="020F0502020204030204" pitchFamily="34" charset="0"/>
              <a:cs typeface="Times New Roman" panose="02020603050405020304" pitchFamily="18" charset="0"/>
            </a:endParaRPr>
          </a:p>
          <a:p>
            <a:pPr marR="931545" algn="just">
              <a:lnSpc>
                <a:spcPct val="107000"/>
              </a:lnSpc>
              <a:spcAft>
                <a:spcPts val="800"/>
              </a:spcAft>
            </a:pPr>
            <a:endParaRPr lang="es-MX" sz="2000" spc="20" dirty="0">
              <a:latin typeface="Arial" panose="020B0604020202020204" pitchFamily="34" charset="0"/>
              <a:ea typeface="Calibri" panose="020F0502020204030204" pitchFamily="34" charset="0"/>
              <a:cs typeface="Times New Roman" panose="02020603050405020304" pitchFamily="18" charset="0"/>
            </a:endParaRPr>
          </a:p>
          <a:p>
            <a:pPr marR="931545" algn="just">
              <a:lnSpc>
                <a:spcPct val="107000"/>
              </a:lnSpc>
              <a:spcAft>
                <a:spcPts val="800"/>
              </a:spcAft>
            </a:pPr>
            <a:r>
              <a:rPr lang="es-MX" sz="2000" spc="20" dirty="0" smtClean="0">
                <a:latin typeface="Arial" panose="020B0604020202020204" pitchFamily="34" charset="0"/>
                <a:ea typeface="Calibri" panose="020F0502020204030204" pitchFamily="34" charset="0"/>
                <a:cs typeface="Times New Roman" panose="02020603050405020304" pitchFamily="18" charset="0"/>
              </a:rPr>
              <a:t>En </a:t>
            </a:r>
            <a:r>
              <a:rPr lang="es-MX" sz="2000" spc="20" dirty="0">
                <a:latin typeface="Arial" panose="020B0604020202020204" pitchFamily="34" charset="0"/>
                <a:ea typeface="Calibri" panose="020F0502020204030204" pitchFamily="34" charset="0"/>
                <a:cs typeface="Times New Roman" panose="02020603050405020304" pitchFamily="18" charset="0"/>
              </a:rPr>
              <a:t>el siglo XXI se incide directamente a través de la diplomacia científica en la movilidad de académicos y científicos, en el fortalecimiento de proyectos de investigación entre países, y en la intervención de los científicos en la formulación de políticas públicas. </a:t>
            </a:r>
            <a:endParaRPr lang="es-MX" sz="2000" spc="20" dirty="0" smtClean="0">
              <a:latin typeface="Arial" panose="020B0604020202020204" pitchFamily="34" charset="0"/>
              <a:ea typeface="Calibri" panose="020F0502020204030204" pitchFamily="34" charset="0"/>
              <a:cs typeface="Times New Roman" panose="02020603050405020304" pitchFamily="18" charset="0"/>
            </a:endParaRPr>
          </a:p>
          <a:p>
            <a:pPr marR="931545" algn="just">
              <a:lnSpc>
                <a:spcPct val="107000"/>
              </a:lnSpc>
              <a:spcAft>
                <a:spcPts val="800"/>
              </a:spcAft>
            </a:pPr>
            <a:endParaRPr lang="es-MX" sz="2000" spc="20" dirty="0">
              <a:latin typeface="Arial" panose="020B0604020202020204" pitchFamily="34" charset="0"/>
              <a:ea typeface="Calibri" panose="020F0502020204030204" pitchFamily="34" charset="0"/>
              <a:cs typeface="Times New Roman" panose="02020603050405020304" pitchFamily="18" charset="0"/>
            </a:endParaRPr>
          </a:p>
          <a:p>
            <a:pPr marR="931545" algn="just">
              <a:lnSpc>
                <a:spcPct val="107000"/>
              </a:lnSpc>
              <a:spcAft>
                <a:spcPts val="800"/>
              </a:spcAft>
            </a:pPr>
            <a:r>
              <a:rPr lang="es-MX" sz="2000" spc="20" dirty="0" smtClean="0">
                <a:latin typeface="Arial" panose="020B0604020202020204" pitchFamily="34" charset="0"/>
                <a:ea typeface="Calibri" panose="020F0502020204030204" pitchFamily="34" charset="0"/>
                <a:cs typeface="Times New Roman" panose="02020603050405020304" pitchFamily="18" charset="0"/>
              </a:rPr>
              <a:t>Cada </a:t>
            </a:r>
            <a:r>
              <a:rPr lang="es-MX" sz="2000" spc="20" dirty="0">
                <a:latin typeface="Arial" panose="020B0604020202020204" pitchFamily="34" charset="0"/>
                <a:ea typeface="Calibri" panose="020F0502020204030204" pitchFamily="34" charset="0"/>
                <a:cs typeface="Times New Roman" panose="02020603050405020304" pitchFamily="18" charset="0"/>
              </a:rPr>
              <a:t>vez más, los países adoptan mecanismos de asesoramiento científico y otros medios para abordar la importancia de la ciencia en la toma de decisiones”.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1535564" y="501134"/>
            <a:ext cx="4338560" cy="461665"/>
          </a:xfrm>
          <a:prstGeom prst="rect">
            <a:avLst/>
          </a:prstGeom>
        </p:spPr>
        <p:txBody>
          <a:bodyPr wrap="none">
            <a:spAutoFit/>
          </a:bodyPr>
          <a:lstStyle/>
          <a:p>
            <a:r>
              <a:rPr lang="es-MX" sz="2400" dirty="0" smtClean="0"/>
              <a:t>Para Carlos </a:t>
            </a:r>
            <a:r>
              <a:rPr lang="es-MX" sz="2400" dirty="0"/>
              <a:t>Rodríguez </a:t>
            </a:r>
            <a:r>
              <a:rPr lang="es-MX" sz="2400" dirty="0" err="1"/>
              <a:t>Camposa</a:t>
            </a:r>
            <a:endParaRPr lang="es-MX" sz="2400" dirty="0"/>
          </a:p>
        </p:txBody>
      </p:sp>
    </p:spTree>
    <p:extLst>
      <p:ext uri="{BB962C8B-B14F-4D97-AF65-F5344CB8AC3E}">
        <p14:creationId xmlns:p14="http://schemas.microsoft.com/office/powerpoint/2010/main" val="87575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23654" y="250122"/>
            <a:ext cx="6135847" cy="369332"/>
          </a:xfrm>
          <a:prstGeom prst="rect">
            <a:avLst/>
          </a:prstGeom>
        </p:spPr>
        <p:txBody>
          <a:bodyPr wrap="none">
            <a:spAutoFit/>
          </a:bodyPr>
          <a:lstStyle/>
          <a:p>
            <a:r>
              <a:rPr lang="es-MX" spc="20" dirty="0">
                <a:latin typeface="Arial" panose="020B0604020202020204" pitchFamily="34" charset="0"/>
                <a:ea typeface="Calibri" panose="020F0502020204030204" pitchFamily="34" charset="0"/>
              </a:rPr>
              <a:t>Montserrat Vargas </a:t>
            </a:r>
            <a:r>
              <a:rPr lang="es-MX" spc="20" dirty="0" err="1">
                <a:latin typeface="Arial" panose="020B0604020202020204" pitchFamily="34" charset="0"/>
                <a:ea typeface="Calibri" panose="020F0502020204030204" pitchFamily="34" charset="0"/>
              </a:rPr>
              <a:t>Solorzano</a:t>
            </a:r>
            <a:r>
              <a:rPr lang="es-MX" spc="20" dirty="0">
                <a:latin typeface="Arial" panose="020B0604020202020204" pitchFamily="34" charset="0"/>
                <a:ea typeface="Calibri" panose="020F0502020204030204" pitchFamily="34" charset="0"/>
              </a:rPr>
              <a:t>, la diplomacia científica </a:t>
            </a:r>
            <a:r>
              <a:rPr lang="es-MX" spc="20" dirty="0" smtClean="0">
                <a:latin typeface="Arial" panose="020B0604020202020204" pitchFamily="34" charset="0"/>
                <a:ea typeface="Calibri" panose="020F0502020204030204" pitchFamily="34" charset="0"/>
              </a:rPr>
              <a:t>es:</a:t>
            </a:r>
            <a:endParaRPr lang="es-MX" dirty="0"/>
          </a:p>
        </p:txBody>
      </p:sp>
      <p:sp>
        <p:nvSpPr>
          <p:cNvPr id="4" name="Rectángulo 3"/>
          <p:cNvSpPr/>
          <p:nvPr/>
        </p:nvSpPr>
        <p:spPr>
          <a:xfrm>
            <a:off x="1792941" y="1173086"/>
            <a:ext cx="10031506" cy="2554545"/>
          </a:xfrm>
          <a:prstGeom prst="rect">
            <a:avLst/>
          </a:prstGeom>
        </p:spPr>
        <p:txBody>
          <a:bodyPr wrap="square">
            <a:spAutoFit/>
          </a:bodyPr>
          <a:lstStyle/>
          <a:p>
            <a:pPr algn="just"/>
            <a:r>
              <a:rPr lang="es-MX" sz="2000" spc="20" dirty="0" smtClean="0">
                <a:latin typeface="Arial" panose="020B0604020202020204" pitchFamily="34" charset="0"/>
                <a:ea typeface="Calibri" panose="020F0502020204030204" pitchFamily="34" charset="0"/>
              </a:rPr>
              <a:t>“La </a:t>
            </a:r>
            <a:r>
              <a:rPr lang="es-MX" sz="2000" spc="20" dirty="0">
                <a:latin typeface="Arial" panose="020B0604020202020204" pitchFamily="34" charset="0"/>
                <a:ea typeface="Calibri" panose="020F0502020204030204" pitchFamily="34" charset="0"/>
              </a:rPr>
              <a:t>diplomacia entendida en su sentido amplio como la participación a la toma de decisiones, y que, junto con la ciencia, se complementan brindando soluciones mundiales a problemas sociales de gran envergadura, en áreas tales como: la salud, el ambiente, el desarrollo urbano o tecnológico, la educación, etc. </a:t>
            </a:r>
            <a:endParaRPr lang="es-MX" sz="2000" spc="20" dirty="0" smtClean="0">
              <a:latin typeface="Arial" panose="020B0604020202020204" pitchFamily="34" charset="0"/>
              <a:ea typeface="Calibri" panose="020F0502020204030204" pitchFamily="34" charset="0"/>
            </a:endParaRPr>
          </a:p>
          <a:p>
            <a:pPr algn="just"/>
            <a:endParaRPr lang="es-MX" sz="2000" spc="20" dirty="0">
              <a:latin typeface="Arial" panose="020B0604020202020204" pitchFamily="34" charset="0"/>
              <a:ea typeface="Calibri" panose="020F0502020204030204" pitchFamily="34" charset="0"/>
            </a:endParaRPr>
          </a:p>
          <a:p>
            <a:pPr algn="just"/>
            <a:r>
              <a:rPr lang="es-MX" sz="2000" spc="20" dirty="0" smtClean="0">
                <a:latin typeface="Arial" panose="020B0604020202020204" pitchFamily="34" charset="0"/>
                <a:ea typeface="Calibri" panose="020F0502020204030204" pitchFamily="34" charset="0"/>
              </a:rPr>
              <a:t>En </a:t>
            </a:r>
            <a:r>
              <a:rPr lang="es-MX" sz="2000" spc="20" dirty="0">
                <a:latin typeface="Arial" panose="020B0604020202020204" pitchFamily="34" charset="0"/>
                <a:ea typeface="Calibri" panose="020F0502020204030204" pitchFamily="34" charset="0"/>
              </a:rPr>
              <a:t>su aplicación, los científicos y especialistas lanzan alertas y buscan de manera constante respuesta a los desafíos actuales, razón por la cual su articulación con las estructuras de toma de decisión es </a:t>
            </a:r>
            <a:r>
              <a:rPr lang="es-MX" sz="2000" spc="20" dirty="0" smtClean="0">
                <a:latin typeface="Arial" panose="020B0604020202020204" pitchFamily="34" charset="0"/>
                <a:ea typeface="Calibri" panose="020F0502020204030204" pitchFamily="34" charset="0"/>
              </a:rPr>
              <a:t>fundamental” </a:t>
            </a:r>
            <a:endParaRPr lang="es-MX" sz="2000" dirty="0"/>
          </a:p>
        </p:txBody>
      </p:sp>
      <p:pic>
        <p:nvPicPr>
          <p:cNvPr id="5" name="Picture 2" descr="La diplomacia científica">
            <a:extLst>
              <a:ext uri="{FF2B5EF4-FFF2-40B4-BE49-F238E27FC236}">
                <a16:creationId xmlns="" xmlns:a16="http://schemas.microsoft.com/office/drawing/2014/main" id="{0BF7B12C-BC66-477A-8F09-95707CA134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282" b="4920"/>
          <a:stretch/>
        </p:blipFill>
        <p:spPr bwMode="auto">
          <a:xfrm>
            <a:off x="3723694" y="4281263"/>
            <a:ext cx="5805789" cy="225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1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flexiones en torno a la diplomacia científica: estado del debate,  experiencia internacional y perspectivas para Colombia">
            <a:extLst>
              <a:ext uri="{FF2B5EF4-FFF2-40B4-BE49-F238E27FC236}">
                <a16:creationId xmlns="" xmlns:a16="http://schemas.microsoft.com/office/drawing/2014/main" id="{AFE3FD22-EDFB-492E-9A4E-0F30AF9F9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730" y="322518"/>
            <a:ext cx="6066365" cy="5554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228745" y="6029506"/>
            <a:ext cx="1828770" cy="646331"/>
          </a:xfrm>
          <a:prstGeom prst="rect">
            <a:avLst/>
          </a:prstGeom>
        </p:spPr>
        <p:txBody>
          <a:bodyPr wrap="none">
            <a:spAutoFit/>
          </a:bodyPr>
          <a:lstStyle/>
          <a:p>
            <a:pPr algn="just">
              <a:lnSpc>
                <a:spcPct val="200000"/>
              </a:lnSpc>
              <a:spcAft>
                <a:spcPts val="800"/>
              </a:spcAft>
            </a:pPr>
            <a:r>
              <a:rPr lang="es-MX" spc="20" dirty="0">
                <a:latin typeface="Arial" panose="020B0604020202020204" pitchFamily="34" charset="0"/>
                <a:ea typeface="Calibri" panose="020F0502020204030204" pitchFamily="34" charset="0"/>
                <a:cs typeface="Times New Roman" panose="02020603050405020304" pitchFamily="18" charset="0"/>
              </a:rPr>
              <a:t>(Roig, A., 2020)</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666588"/>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1485</TotalTime>
  <Words>3382</Words>
  <Application>Microsoft Office PowerPoint</Application>
  <PresentationFormat>Panorámica</PresentationFormat>
  <Paragraphs>182</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Arial</vt:lpstr>
      <vt:lpstr>Arial</vt:lpstr>
      <vt:lpstr>Calibri</vt:lpstr>
      <vt:lpstr>Franklin Gothic Book</vt:lpstr>
      <vt:lpstr>inherit</vt:lpstr>
      <vt:lpstr>Montserrat</vt:lpstr>
      <vt:lpstr>Times New Roman</vt:lpstr>
      <vt:lpstr>Wingdings</vt:lpstr>
      <vt:lpstr>Recorte</vt:lpstr>
      <vt:lpstr>La diplomacia científica en México</vt:lpstr>
      <vt:lpstr>Puentes y fronteras</vt:lpstr>
      <vt:lpstr>¿Nuevas diplomacias?</vt:lpstr>
      <vt:lpstr>Globalización, nacionalismo, divergencia ¿Hacia dónde van las relaciones internacionales?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Otros actores no tradicionales “nuevas diplomacias”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Bibliografía</vt:lpstr>
      <vt:lpstr>Muchas gracias  por su atención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de uso General La Salle México</dc:creator>
  <cp:lastModifiedBy>Cuenta Microsoft</cp:lastModifiedBy>
  <cp:revision>58</cp:revision>
  <dcterms:created xsi:type="dcterms:W3CDTF">2023-06-01T00:15:51Z</dcterms:created>
  <dcterms:modified xsi:type="dcterms:W3CDTF">2023-10-18T00:51:24Z</dcterms:modified>
</cp:coreProperties>
</file>