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2" r:id="rId3"/>
    <p:sldId id="273" r:id="rId4"/>
    <p:sldId id="275" r:id="rId5"/>
    <p:sldId id="260" r:id="rId6"/>
    <p:sldId id="284" r:id="rId7"/>
    <p:sldId id="285" r:id="rId8"/>
    <p:sldId id="283" r:id="rId9"/>
    <p:sldId id="278" r:id="rId10"/>
    <p:sldId id="274" r:id="rId11"/>
    <p:sldId id="276" r:id="rId12"/>
    <p:sldId id="277" r:id="rId13"/>
    <p:sldId id="271" r:id="rId14"/>
    <p:sldId id="279" r:id="rId15"/>
    <p:sldId id="286" r:id="rId16"/>
    <p:sldId id="258" r:id="rId17"/>
    <p:sldId id="264" r:id="rId18"/>
    <p:sldId id="265" r:id="rId19"/>
    <p:sldId id="266" r:id="rId20"/>
    <p:sldId id="267" r:id="rId21"/>
    <p:sldId id="268" r:id="rId22"/>
    <p:sldId id="270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BRUCtS3NS+YSAGIYxmQmQ==" hashData="QsfNTnAPp2HmM11otrkLB300A2GvRoa5rzr2DnwTeJwtUwbitNRRWnosl3Vx9KPheqccHzBdcjBRyuZKPWWZ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3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17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4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2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32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34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02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44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2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01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AC8899-CEEA-4727-BBD3-71470FE732AD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E905F9-E32E-4354-A00F-E36A75C0367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putnikvaccine.com/esp/newsroom/pressreleases/la-eficacia-de-la-vacuna-sputnik-v-confirmada-en-un-91-4-seg-n-el-an-lisis-de-los-datos-del-punto-d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BE359B-9617-5065-6351-76743CBC9602}"/>
              </a:ext>
            </a:extLst>
          </p:cNvPr>
          <p:cNvSpPr txBox="1">
            <a:spLocks/>
          </p:cNvSpPr>
          <p:nvPr/>
        </p:nvSpPr>
        <p:spPr>
          <a:xfrm>
            <a:off x="824754" y="3862976"/>
            <a:ext cx="11367246" cy="428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MX" sz="2400" b="1" i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diplomacia de las vacunas</a:t>
            </a:r>
            <a:r>
              <a:rPr lang="es-MX" sz="24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emergentes como fuente del </a:t>
            </a:r>
            <a:r>
              <a:rPr lang="es-MX" sz="2400" b="1" i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poder suave</a:t>
            </a:r>
            <a:r>
              <a:rPr lang="es-MX" sz="24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Pfizer, Sputnik V, Sinovac, </a:t>
            </a:r>
            <a:r>
              <a:rPr lang="es-MX" sz="2400" b="1" kern="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Covaxin</a:t>
            </a:r>
            <a:r>
              <a:rPr lang="es-MX" sz="24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AstraZeneca.</a:t>
            </a:r>
            <a:endParaRPr kumimoji="0" lang="es-MX" sz="4000" b="0" i="0" u="none" strike="noStrike" kern="1200" cap="all" spc="0" normalizeH="0" baseline="0" noProof="0" dirty="0">
              <a:ln>
                <a:noFill/>
              </a:ln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61E62C-765F-C1D0-535F-F5D2223EAA96}"/>
              </a:ext>
            </a:extLst>
          </p:cNvPr>
          <p:cNvSpPr txBox="1">
            <a:spLocks/>
          </p:cNvSpPr>
          <p:nvPr/>
        </p:nvSpPr>
        <p:spPr>
          <a:xfrm>
            <a:off x="1371600" y="622301"/>
            <a:ext cx="8826500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AUTÓNOMA METROPOLITANA.</a:t>
            </a:r>
          </a:p>
          <a:p>
            <a:pPr algn="ctr"/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XOCHIMILCO. </a:t>
            </a:r>
          </a:p>
          <a:p>
            <a:pPr algn="ctr"/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Relaciones Internacionales.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9A949F-842B-167D-D6B2-DF14CE1EBDDD}"/>
              </a:ext>
            </a:extLst>
          </p:cNvPr>
          <p:cNvSpPr txBox="1">
            <a:spLocks/>
          </p:cNvSpPr>
          <p:nvPr/>
        </p:nvSpPr>
        <p:spPr>
          <a:xfrm>
            <a:off x="3167484" y="2179142"/>
            <a:ext cx="485140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Investigación. </a:t>
            </a:r>
          </a:p>
          <a:p>
            <a:pPr algn="ctr"/>
            <a:r>
              <a:rPr lang="es-MX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 23-P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15064A-E097-8F83-AB47-9A786385452D}"/>
              </a:ext>
            </a:extLst>
          </p:cNvPr>
          <p:cNvSpPr txBox="1">
            <a:spLocks/>
          </p:cNvSpPr>
          <p:nvPr/>
        </p:nvSpPr>
        <p:spPr>
          <a:xfrm>
            <a:off x="431054" y="4853582"/>
            <a:ext cx="5741146" cy="144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E S E N T A: </a:t>
            </a:r>
          </a:p>
          <a:p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 IBI. Miguel Ángel Fuentes Vargas</a:t>
            </a:r>
          </a:p>
          <a:p>
            <a:endParaRPr lang="es-MX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Octubre, 2023.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7E669B9-8E65-CA95-23D4-5F488EC2C6EE}"/>
              </a:ext>
            </a:extLst>
          </p:cNvPr>
          <p:cNvSpPr txBox="1">
            <a:spLocks/>
          </p:cNvSpPr>
          <p:nvPr/>
        </p:nvSpPr>
        <p:spPr>
          <a:xfrm>
            <a:off x="5887616" y="5695499"/>
            <a:ext cx="5910684" cy="693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 DE TESIS: </a:t>
            </a:r>
          </a:p>
          <a:p>
            <a:pPr algn="r"/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Anna </a:t>
            </a:r>
            <a:r>
              <a:rPr lang="es-MX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Vitalievna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Sokolova</a:t>
            </a: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Grinovievkaya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703AA-C07F-BD54-B96E-E2C52F57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9" y="164683"/>
            <a:ext cx="3326674" cy="1450757"/>
          </a:xfrm>
        </p:spPr>
        <p:txBody>
          <a:bodyPr>
            <a:normAutofit fontScale="90000"/>
          </a:bodyPr>
          <a:lstStyle/>
          <a:p>
            <a:r>
              <a:rPr lang="es-MX" dirty="0"/>
              <a:t>Marco metodológico.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31B68D-2F52-E2D7-3CAD-74F5C236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28" y="95685"/>
            <a:ext cx="6156958" cy="6225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5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7D7AD-0483-CDE1-23BB-DDD39BC0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 dependiente.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D47A41-0B9B-6AA1-9843-5D921486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81" y="1909679"/>
            <a:ext cx="9648320" cy="41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FAD985-88AE-4E6D-913A-39E50FEE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independientes.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B384527-9A2B-2D50-2D16-17C3C97D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1. Vacuna emergente.	</a:t>
            </a:r>
          </a:p>
          <a:p>
            <a:pPr marL="0" indent="0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2. Costo de vacuna.	</a:t>
            </a:r>
          </a:p>
          <a:p>
            <a:pPr marL="0" indent="0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3. Precio de vacuna.	</a:t>
            </a:r>
          </a:p>
          <a:p>
            <a:pPr marL="0" indent="0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4. Efectividad de vacuna.	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3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7D61A-2DF3-B0F6-4E65-8D9B5264A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Capítulo IV.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5492EC-BE7F-3BD7-99B7-3A8AF6A92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Comunicación de resultados.</a:t>
            </a:r>
          </a:p>
        </p:txBody>
      </p:sp>
    </p:spTree>
    <p:extLst>
      <p:ext uri="{BB962C8B-B14F-4D97-AF65-F5344CB8AC3E}">
        <p14:creationId xmlns:p14="http://schemas.microsoft.com/office/powerpoint/2010/main" val="147488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54EB5F-4128-B720-150C-C892360B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0"/>
            <a:ext cx="3265715" cy="1716368"/>
          </a:xfrm>
        </p:spPr>
        <p:txBody>
          <a:bodyPr/>
          <a:lstStyle/>
          <a:p>
            <a:r>
              <a:rPr lang="es-MX" dirty="0"/>
              <a:t>Estructura del capítulo.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DCAA8E-37A2-F2AC-17F0-02C9BB2F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6" y="1178188"/>
            <a:ext cx="7723303" cy="45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2B003-BB0C-6F85-D3F8-029AD316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geopolítica de poder suave.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71778D-F0F9-B51A-6C50-9EC78B96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2094629"/>
            <a:ext cx="9124472" cy="35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C21F22-BF20-B893-007A-A356D05E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058" y="159024"/>
            <a:ext cx="3772939" cy="59817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7B4999-10B6-9BE6-3DCE-356196810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7319" t="-1550" r="16366" b="5668"/>
          <a:stretch/>
        </p:blipFill>
        <p:spPr>
          <a:xfrm>
            <a:off x="1071154" y="407737"/>
            <a:ext cx="6123593" cy="49290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2BFBFB-FA03-74E3-20B2-A838DD1E0D02}"/>
              </a:ext>
            </a:extLst>
          </p:cNvPr>
          <p:cNvSpPr txBox="1"/>
          <p:nvPr/>
        </p:nvSpPr>
        <p:spPr>
          <a:xfrm>
            <a:off x="1097280" y="565007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Fuente: Elaboración propia con datos de https://covid19.trackvaccines.org/vaccines/approved/</a:t>
            </a:r>
          </a:p>
        </p:txBody>
      </p:sp>
    </p:spTree>
    <p:extLst>
      <p:ext uri="{BB962C8B-B14F-4D97-AF65-F5344CB8AC3E}">
        <p14:creationId xmlns:p14="http://schemas.microsoft.com/office/powerpoint/2010/main" val="394966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801C9-EAC3-2910-3359-02D6DC4F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9" t="-1577" b="-1"/>
          <a:stretch/>
        </p:blipFill>
        <p:spPr>
          <a:xfrm>
            <a:off x="453006" y="932908"/>
            <a:ext cx="5642994" cy="4512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F5FFFB-0A77-0468-9E3A-BDB806CA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21" y="940024"/>
            <a:ext cx="5642994" cy="4505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082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F982AD-D422-2954-7A76-9A14FDEFD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96964"/>
              </p:ext>
            </p:extLst>
          </p:nvPr>
        </p:nvGraphicFramePr>
        <p:xfrm>
          <a:off x="1650079" y="1971900"/>
          <a:ext cx="8538949" cy="3775756"/>
        </p:xfrm>
        <a:graphic>
          <a:graphicData uri="http://schemas.openxmlformats.org/drawingml/2006/table">
            <a:tbl>
              <a:tblPr firstRow="1" firstCol="1" bandRow="1"/>
              <a:tblGrid>
                <a:gridCol w="2192852">
                  <a:extLst>
                    <a:ext uri="{9D8B030D-6E8A-4147-A177-3AD203B41FA5}">
                      <a16:colId xmlns:a16="http://schemas.microsoft.com/office/drawing/2014/main" val="3961577595"/>
                    </a:ext>
                  </a:extLst>
                </a:gridCol>
                <a:gridCol w="2563062">
                  <a:extLst>
                    <a:ext uri="{9D8B030D-6E8A-4147-A177-3AD203B41FA5}">
                      <a16:colId xmlns:a16="http://schemas.microsoft.com/office/drawing/2014/main" val="2566549915"/>
                    </a:ext>
                  </a:extLst>
                </a:gridCol>
                <a:gridCol w="1708134">
                  <a:extLst>
                    <a:ext uri="{9D8B030D-6E8A-4147-A177-3AD203B41FA5}">
                      <a16:colId xmlns:a16="http://schemas.microsoft.com/office/drawing/2014/main" val="1972892314"/>
                    </a:ext>
                  </a:extLst>
                </a:gridCol>
                <a:gridCol w="2074901">
                  <a:extLst>
                    <a:ext uri="{9D8B030D-6E8A-4147-A177-3AD203B41FA5}">
                      <a16:colId xmlns:a16="http://schemas.microsoft.com/office/drawing/2014/main" val="587627400"/>
                    </a:ext>
                  </a:extLst>
                </a:gridCol>
              </a:tblGrid>
              <a:tr h="30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País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Vacuna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Precio 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Precio dólar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903828"/>
                  </a:ext>
                </a:extLst>
              </a:tr>
              <a:tr h="30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USA/Alemania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Pfizer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euro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19.5</a:t>
                      </a:r>
                      <a:r>
                        <a:rPr lang="es-MX" sz="1200" kern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979823"/>
                  </a:ext>
                </a:extLst>
              </a:tr>
              <a:tr h="30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Rusia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Sputnik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euro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MX" sz="1200" kern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368176"/>
                  </a:ext>
                </a:extLst>
              </a:tr>
              <a:tr h="30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Reino Unido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AztraZeneca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euro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5.25</a:t>
                      </a:r>
                      <a:r>
                        <a:rPr lang="es-MX" sz="1200" kern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178822"/>
                  </a:ext>
                </a:extLst>
              </a:tr>
              <a:tr h="30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China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SinoPharm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 dólar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s-MX" sz="1200" kern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63744"/>
                  </a:ext>
                </a:extLst>
              </a:tr>
              <a:tr h="30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Covaxin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225 rupias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MX" sz="1200" kern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046394"/>
                  </a:ext>
                </a:extLst>
              </a:tr>
              <a:tr h="1927126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Fuente: Elaboración propia con datos a partir de las siguientes fuentes: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lphaLcPeriod"/>
                      </a:pPr>
                      <a:r>
                        <a:rPr lang="es-MX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https://www.bmj.com/content/372/bmj.n281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lphaLcPeriod"/>
                      </a:pPr>
                      <a:r>
                        <a:rPr lang="es-MX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https://sputnikvaccine.com/newsroom/pressreleases/the-cost-of-one-dose-will-be-less-than-10-for-international-markets/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lphaLcPeriod"/>
                      </a:pPr>
                      <a:r>
                        <a:rPr lang="es-MX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https://www.bmj.com/content/373/bmj.n912/rr-0#:~:text=This%20article%20cited%20sources%20which,the%20US%20(Ref%201).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+mj-lt"/>
                        <a:buAutoNum type="alphaLcPeriod"/>
                      </a:pPr>
                      <a:r>
                        <a:rPr lang="es-MX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https://saludconlupa.com/noticias/por-que-es-cara-la-vacuna-de-sinopharm/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s-MX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https://www.indiatoday.in/coronavirus-outbreak/vaccine-updates/story/covishield-sii-covid-vaccine-price-dose-private-hospitals-1935466-2022-04-09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43572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F9E89A3-A052-0664-CCA7-1D1ABCCF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 el precio. </a:t>
            </a:r>
          </a:p>
        </p:txBody>
      </p:sp>
    </p:spTree>
    <p:extLst>
      <p:ext uri="{BB962C8B-B14F-4D97-AF65-F5344CB8AC3E}">
        <p14:creationId xmlns:p14="http://schemas.microsoft.com/office/powerpoint/2010/main" val="127188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B7DFF4-2E1D-FB1C-24EE-63AD0E19ACA8}"/>
              </a:ext>
            </a:extLst>
          </p:cNvPr>
          <p:cNvSpPr txBox="1"/>
          <p:nvPr/>
        </p:nvSpPr>
        <p:spPr>
          <a:xfrm>
            <a:off x="1007342" y="5230672"/>
            <a:ext cx="9071688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con datos obtenidos de: </a:t>
            </a:r>
            <a:endParaRPr lang="es-MX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MX" sz="9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https://www.fda.gov/news-events/press-announcements/la-fda-autoriza-vacuna-contra-el-covid-19-de-pfizer-biontech-para-uso-de-emergencia-en-ninos-de-5-11</a:t>
            </a:r>
            <a:endParaRPr lang="es-MX" sz="1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MX" sz="900" strike="noStrike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https://sputnikvaccine.com/esp/newsroom/pressreleases/la-eficacia-de-la-vacuna-sputnik-v-confirmada-en-un-91-4-seg-n-el-an-lisis-de-los-datos-del-punto-de/</a:t>
            </a:r>
            <a:endParaRPr lang="es-MX" sz="1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MX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https://www.who.int/es/news-room/feature-stories/detail/the-oxford-astrazeneca-covid-19-vaccine-what-you-need-to-know</a:t>
            </a:r>
            <a:endParaRPr lang="es-MX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/>
            <a:r>
              <a:rPr lang="es-MX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https://www.who.int/es/news-room/feature-stories/detail/the-sinopharm-covid-19-vaccine-what-you-need-to-know</a:t>
            </a:r>
            <a:endParaRPr lang="es-MX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https://www.who.int/es/news-room/feature-stories/detail/the-bharat-biotech-bbv152-covaxin-vaccine-against-covid-19-what-you-need-to-know</a:t>
            </a: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251CE6-8D94-5981-08FA-43E8F48C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29" y="395689"/>
            <a:ext cx="6029602" cy="48349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B83DBA-1877-15A7-86AB-A0B77700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55" y="159036"/>
            <a:ext cx="10058400" cy="1450757"/>
          </a:xfrm>
        </p:spPr>
        <p:txBody>
          <a:bodyPr/>
          <a:lstStyle/>
          <a:p>
            <a:r>
              <a:rPr lang="es-MX" dirty="0"/>
              <a:t>Por su efectividad.</a:t>
            </a:r>
          </a:p>
        </p:txBody>
      </p:sp>
    </p:spTree>
    <p:extLst>
      <p:ext uri="{BB962C8B-B14F-4D97-AF65-F5344CB8AC3E}">
        <p14:creationId xmlns:p14="http://schemas.microsoft.com/office/powerpoint/2010/main" val="242585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C19CD-308D-D943-E0A3-59132378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general.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E855C4-5B39-3284-47C7-45D1296D4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nalizar la existencia de </a:t>
            </a:r>
            <a:r>
              <a:rPr lang="es-MX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 suave</a:t>
            </a:r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través de la </a:t>
            </a:r>
            <a:r>
              <a:rPr lang="es-MX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diplomacia de las vacunas emergentes</a:t>
            </a:r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finalidad de obtener presencia de las potencias productoras de vacunas en sus regiones o a nivel global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76162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75CB90-58EC-EA75-48A6-0412A5BDE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77891"/>
              </p:ext>
            </p:extLst>
          </p:nvPr>
        </p:nvGraphicFramePr>
        <p:xfrm>
          <a:off x="669471" y="1965918"/>
          <a:ext cx="10807181" cy="2790167"/>
        </p:xfrm>
        <a:graphic>
          <a:graphicData uri="http://schemas.openxmlformats.org/drawingml/2006/table">
            <a:tbl>
              <a:tblPr firstRow="1" firstCol="1" bandRow="1"/>
              <a:tblGrid>
                <a:gridCol w="1335250">
                  <a:extLst>
                    <a:ext uri="{9D8B030D-6E8A-4147-A177-3AD203B41FA5}">
                      <a16:colId xmlns:a16="http://schemas.microsoft.com/office/drawing/2014/main" val="1698791828"/>
                    </a:ext>
                  </a:extLst>
                </a:gridCol>
                <a:gridCol w="1140526">
                  <a:extLst>
                    <a:ext uri="{9D8B030D-6E8A-4147-A177-3AD203B41FA5}">
                      <a16:colId xmlns:a16="http://schemas.microsoft.com/office/drawing/2014/main" val="1076081105"/>
                    </a:ext>
                  </a:extLst>
                </a:gridCol>
                <a:gridCol w="4283928">
                  <a:extLst>
                    <a:ext uri="{9D8B030D-6E8A-4147-A177-3AD203B41FA5}">
                      <a16:colId xmlns:a16="http://schemas.microsoft.com/office/drawing/2014/main" val="2340430053"/>
                    </a:ext>
                  </a:extLst>
                </a:gridCol>
                <a:gridCol w="1947240">
                  <a:extLst>
                    <a:ext uri="{9D8B030D-6E8A-4147-A177-3AD203B41FA5}">
                      <a16:colId xmlns:a16="http://schemas.microsoft.com/office/drawing/2014/main" val="2215594070"/>
                    </a:ext>
                  </a:extLst>
                </a:gridCol>
                <a:gridCol w="2100237">
                  <a:extLst>
                    <a:ext uri="{9D8B030D-6E8A-4147-A177-3AD203B41FA5}">
                      <a16:colId xmlns:a16="http://schemas.microsoft.com/office/drawing/2014/main" val="1293457959"/>
                    </a:ext>
                  </a:extLst>
                </a:gridCol>
              </a:tblGrid>
              <a:tr h="51594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s-MX" sz="10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País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s-MX" sz="10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 Acuerdo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s-MX" sz="1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Laboratorio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s-MX" sz="10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Acuerdo.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s-MX" sz="10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Unidades a producir anual (millones/año)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060201"/>
                  </a:ext>
                </a:extLst>
              </a:tr>
              <a:tr h="237605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25/02/2021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Laboratorio Richmond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09314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Bielorrusia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12/11/2021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Belmedpreparati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044418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23/05/2021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BTHEK Biotecnología (relacionada con Uniao Química)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8138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Corea del sur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15/04/2021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 Rapha y ISU ABXIS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072705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06/07/2021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Morepen Laboratorios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85741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Irán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10/02/2021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Actover Group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38942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Kazajistán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16/02/2021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Complejo Farmacéutico de Karaganda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77292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Serbia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14/04/2021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Instituto de Virología Torlak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011035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Uzbekistán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07/02/2021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Jurabek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517491"/>
                  </a:ext>
                </a:extLst>
              </a:tr>
              <a:tr h="226291"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21/07/2021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Vabiotech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Fabricar</a:t>
                      </a:r>
                      <a:endParaRPr lang="es-MX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59422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925E967-6666-1653-9BA1-AD8CA7FF5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3" y="4814035"/>
            <a:ext cx="1080718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elaboración propia con datos de: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https://www.argentina.gob.ar/noticias/argentina-recibio-ayer-1044250-dosis-de-sputnik-v-desarrolladas-por-el-laboratorio-richmond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https://elcomunista.net/2021/11/12/sputnik-v-de-fabricacion-bielorrusa-se-pondra-en-circulacion-en-verano-de-2022/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https://madeinrussia.ru/es/news/3589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https://sp.yna.co.kr/view/ASP20210420003000883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https://www.telesurtv.net/news/india-produce-primer-lote-vacuna-sputnik-v-20210706-0035.html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https://www.aa.com.tr/es/mundo/ir%C3%A1n-comienza-producci%C3%B3n-bajo-licencia-de-la-vacuna-rusa-sputnik-v/2286550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https://www.eleconomista.com.mx/internacionales/Kazajistan-primer-pais-en-autorizar-la-produccion-local-de-la-vacuna-rusa-Sputnik-V-20210216-0021.html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https://www.forbes.com.mx/internacional-serbia-comienza-a-producir-la-vacuna-rusa-sputnik-v/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https://uzbekembassy.com.my/eng/news_press/uzbekistan_produces_the_first_batch_of_sputnik_v.html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https://www.reuters.com/world/asia-pacific/vietnam-produces-first-batch-russian-covid-19-vaccine-2021-07-21/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D78FA-AF49-B55D-2F94-A665DF9D6519}"/>
              </a:ext>
            </a:extLst>
          </p:cNvPr>
          <p:cNvSpPr txBox="1"/>
          <p:nvPr/>
        </p:nvSpPr>
        <p:spPr>
          <a:xfrm>
            <a:off x="568803" y="1688919"/>
            <a:ext cx="9867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XXX. Sputnik V. Producción por acuerdo en el extranjero. Unidades a producir anual (millones/año).</a:t>
            </a:r>
            <a:endParaRPr kumimoji="0" lang="es-MX" altLang="es-MX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B41AA08-A59B-90B1-9923-6595F52F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49" y="546644"/>
            <a:ext cx="9867900" cy="1003775"/>
          </a:xfrm>
        </p:spPr>
        <p:txBody>
          <a:bodyPr/>
          <a:lstStyle/>
          <a:p>
            <a:r>
              <a:rPr lang="es-MX" dirty="0"/>
              <a:t>Por su producción. </a:t>
            </a:r>
          </a:p>
        </p:txBody>
      </p:sp>
    </p:spTree>
    <p:extLst>
      <p:ext uri="{BB962C8B-B14F-4D97-AF65-F5344CB8AC3E}">
        <p14:creationId xmlns:p14="http://schemas.microsoft.com/office/powerpoint/2010/main" val="341801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6540E4-8CA3-14DD-9752-EC2033FC7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08300"/>
              </p:ext>
            </p:extLst>
          </p:nvPr>
        </p:nvGraphicFramePr>
        <p:xfrm>
          <a:off x="1080796" y="1799726"/>
          <a:ext cx="10515600" cy="2369064"/>
        </p:xfrm>
        <a:graphic>
          <a:graphicData uri="http://schemas.openxmlformats.org/drawingml/2006/table">
            <a:tbl>
              <a:tblPr firstRow="1" firstCol="1" bandRow="1"/>
              <a:tblGrid>
                <a:gridCol w="1513274">
                  <a:extLst>
                    <a:ext uri="{9D8B030D-6E8A-4147-A177-3AD203B41FA5}">
                      <a16:colId xmlns:a16="http://schemas.microsoft.com/office/drawing/2014/main" val="2767196928"/>
                    </a:ext>
                  </a:extLst>
                </a:gridCol>
                <a:gridCol w="1546412">
                  <a:extLst>
                    <a:ext uri="{9D8B030D-6E8A-4147-A177-3AD203B41FA5}">
                      <a16:colId xmlns:a16="http://schemas.microsoft.com/office/drawing/2014/main" val="4135436534"/>
                    </a:ext>
                  </a:extLst>
                </a:gridCol>
                <a:gridCol w="4219495">
                  <a:extLst>
                    <a:ext uri="{9D8B030D-6E8A-4147-A177-3AD203B41FA5}">
                      <a16:colId xmlns:a16="http://schemas.microsoft.com/office/drawing/2014/main" val="2052591008"/>
                    </a:ext>
                  </a:extLst>
                </a:gridCol>
                <a:gridCol w="1424908">
                  <a:extLst>
                    <a:ext uri="{9D8B030D-6E8A-4147-A177-3AD203B41FA5}">
                      <a16:colId xmlns:a16="http://schemas.microsoft.com/office/drawing/2014/main" val="2917896458"/>
                    </a:ext>
                  </a:extLst>
                </a:gridCol>
                <a:gridCol w="1811511">
                  <a:extLst>
                    <a:ext uri="{9D8B030D-6E8A-4147-A177-3AD203B41FA5}">
                      <a16:colId xmlns:a16="http://schemas.microsoft.com/office/drawing/2014/main" val="2270172399"/>
                    </a:ext>
                  </a:extLst>
                </a:gridCol>
              </a:tblGrid>
              <a:tr h="373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9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9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Acuerdo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9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Laboratorio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9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Acuerdo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MX" sz="900" b="1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Unidades a producir anual (millones/año)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529212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08/03/2021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 Oswaldo Cruz (Fiocruz)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150712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07/11/2020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mAbxience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305744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08/12/2021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Liomont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Envase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2804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Rusia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17/09/2021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R-Pharm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752538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06/08/2021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Shenzhen Kangtai Biological Products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255058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25/03/2021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 Institute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325238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Tailandia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16/04/2021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Siam Bioscience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65914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27/01/2021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JCR Pharma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26781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07/09/2021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CSL fabrique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28003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07/15/2021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Insud Pharma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57737"/>
                  </a:ext>
                </a:extLst>
              </a:tr>
              <a:tr h="174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24/03/2021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Catalent</a:t>
                      </a:r>
                      <a:r>
                        <a:rPr lang="es-MX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Anagni,</a:t>
                      </a:r>
                      <a:endParaRPr lang="es-MX" sz="1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Envasa</a:t>
                      </a:r>
                      <a:endParaRPr lang="es-MX" sz="1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MX" sz="1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7" marR="59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2329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A06E5F8-0265-5A4B-0C14-9240E92CC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08" y="4399977"/>
            <a:ext cx="965200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elaboración propia con datos obtenidos de: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https://www.swissinfo.ch/spa/coronavirus-brasil_laboratorio-brasile%C3%B1o-inicia-la-producci%C3%B3n-masiva-de-vacunas-de-astrazeneca/46432134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https://chequeado.com/ultimas-noticias/cafiero-la-argentina-es-uno-de-los-12-paises-en-el-mundo-que-produce-vacunas/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https://www.swissinfo.ch/spa/coronavirus-m%C3%A9xico_moderno-laboratorio-en-m%C3%A9xico-produce-vacunas-anticovid-de-astrazeneca/47176788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https://madeinrussia.ru/es/news/5742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https://www.elfinanciero.com.mx/salud/astrazeneca-pacta-producir-con-empresa-china-hasta-300-millones-de-dosis-de-vacuna-contra-covid-19/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https://www.eleconomista.es/empresas-finanzas/noticias/11125393/03/21/Golpe-para-medio-planeta-India-el-principal-exportador-de-vacunas-del-covid-frena-su-venta-ante-la-escalada-de-casos-propios.html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https://es.vietnamplus.vn/tailandia-emplea-astrazeneca-como-vacuna-principal-contra-el-covid19/135007.vnp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https://www.reuters.com/article/us-health-coronavirus-astrazeneca-japan/astrazeneca-to-ask-japanese-drugmaker-to-mass-produce-covid-19-vaccine-nikkei-idUSKBN29W17M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https://www.dw.com/es/australia-anuncia-que-producir%C3%A1-85-millones-de-vacunas-anticovid/a-54836016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https://cincodias.elpais.com/cincodias/2021/12/16/companias/1639680445_019307.html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https://www.elconfidencial.com/mundo/europa/2021-03-24/descubren-bloqueadas-italia-29-millones-dosis-astrazeneca_300488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25E054-8E35-01EF-0B2E-63C3E48773E7}"/>
              </a:ext>
            </a:extLst>
          </p:cNvPr>
          <p:cNvSpPr txBox="1"/>
          <p:nvPr/>
        </p:nvSpPr>
        <p:spPr>
          <a:xfrm>
            <a:off x="1015481" y="1291540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XXXX. AstraZeneca. Producción por acuerdo en el extranjero. Unidades a producir anual (millones/año).</a:t>
            </a:r>
            <a:endParaRPr kumimoji="0" lang="es-MX" altLang="es-MX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6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8251A0-C88A-4841-A211-5B5690BA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26" y="179091"/>
            <a:ext cx="5706492" cy="68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74BB3-E1F0-1302-9F45-5472A43F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Muchas gracias.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5D58B2-94ED-5138-A77D-4669AA7DA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MX" sz="4000" b="1" dirty="0"/>
              <a:t>2221800631@alumnos.xoc.uam.mx</a:t>
            </a:r>
          </a:p>
          <a:p>
            <a:r>
              <a:rPr lang="es-MX" dirty="0"/>
              <a:t>(todo en minúscula con puntos)</a:t>
            </a:r>
          </a:p>
        </p:txBody>
      </p:sp>
    </p:spTree>
    <p:extLst>
      <p:ext uri="{BB962C8B-B14F-4D97-AF65-F5344CB8AC3E}">
        <p14:creationId xmlns:p14="http://schemas.microsoft.com/office/powerpoint/2010/main" val="353020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53F27-430E-4BF1-284C-797898F2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Pregunta de investigación.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418B91-2E87-017C-1C9D-5A39F265B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¿Por qué y cómo se ha ejercido el </a:t>
            </a: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poder suave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mediante la </a:t>
            </a: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diplomacia de las vacunas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emergentes, en la pandemia por Covid-19, observando información cuantitativa de los países productores de las vacunas (Pfizer, Sputnik V, Sinovac, </a:t>
            </a:r>
            <a:r>
              <a:rPr lang="es-MX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Covaxin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AstraZeneca)?</a:t>
            </a:r>
          </a:p>
          <a:p>
            <a:pPr marL="457200" algn="just">
              <a:lnSpc>
                <a:spcPct val="100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a. ¿Cómo se vincula la </a:t>
            </a: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diplomacia de las vacunas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con el </a:t>
            </a: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poder suave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457200" algn="just">
              <a:lnSpc>
                <a:spcPct val="100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b. ¿De qué manera </a:t>
            </a:r>
            <a:r>
              <a:rPr lang="es-MX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 puede 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explicar la relación entre la </a:t>
            </a:r>
            <a:r>
              <a:rPr lang="es-MX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diplomacia de la salud y la diplomacia de las vacunas </a:t>
            </a:r>
            <a:r>
              <a:rPr lang="es-MX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dentro del tema del presente estudio?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6109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A1C32-66E1-1FBB-89DD-728E279E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Hipótesis.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A9182-531C-7E4D-1AEE-46BBA5A21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3200" i="1" dirty="0">
                <a:latin typeface="Arial" panose="020B0604020202020204" pitchFamily="34" charset="0"/>
                <a:cs typeface="Arial" panose="020B0604020202020204" pitchFamily="34" charset="0"/>
              </a:rPr>
              <a:t>poder suave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ejerce mediante la </a:t>
            </a:r>
            <a:r>
              <a:rPr lang="es-MX" sz="3200" i="1" dirty="0">
                <a:latin typeface="Arial" panose="020B0604020202020204" pitchFamily="34" charset="0"/>
                <a:cs typeface="Arial" panose="020B0604020202020204" pitchFamily="34" charset="0"/>
              </a:rPr>
              <a:t>diplomacia de las vacunas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 finalidad de proyectar una imagen positiva a través de vacunas contra la Covid-19.</a:t>
            </a:r>
          </a:p>
          <a:p>
            <a:pPr algn="just"/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Se demostraría con evidencia cuantitativa la vinculación entre los intereses geopolíticos comerciales -como son costo o precio de vacuna, turismo o efectividad- y en la política exterior de los países productores -como es cantidad de dosis administradas-.</a:t>
            </a:r>
          </a:p>
        </p:txBody>
      </p:sp>
    </p:spTree>
    <p:extLst>
      <p:ext uri="{BB962C8B-B14F-4D97-AF65-F5344CB8AC3E}">
        <p14:creationId xmlns:p14="http://schemas.microsoft.com/office/powerpoint/2010/main" val="140478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7D61A-2DF3-B0F6-4E65-8D9B5264A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Capítulo II.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5492EC-BE7F-3BD7-99B7-3A8AF6A92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Marco teórico-Conceptual. </a:t>
            </a:r>
          </a:p>
        </p:txBody>
      </p:sp>
    </p:spTree>
    <p:extLst>
      <p:ext uri="{BB962C8B-B14F-4D97-AF65-F5344CB8AC3E}">
        <p14:creationId xmlns:p14="http://schemas.microsoft.com/office/powerpoint/2010/main" val="159686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Análisis bibliográfico mediante el método deductivo.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275976"/>
            <a:ext cx="5669401" cy="36481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10300" y="2793136"/>
            <a:ext cx="4203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desarrollo del marco teórico conceptual tiene un análisis bibliográfico con propósito de dar explicación a la relación de las vacunas emergentes y el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poder suave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 La interpretación examinada es mediante el método deductivo analizando desde lo general como es la globalización y la teoría neoliberal para llevar al poder suave desde el punto particular.</a:t>
            </a:r>
          </a:p>
        </p:txBody>
      </p:sp>
    </p:spTree>
    <p:extLst>
      <p:ext uri="{BB962C8B-B14F-4D97-AF65-F5344CB8AC3E}">
        <p14:creationId xmlns:p14="http://schemas.microsoft.com/office/powerpoint/2010/main" val="193640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2.3. Joseph </a:t>
            </a:r>
            <a:r>
              <a:rPr lang="es-MX" dirty="0" err="1"/>
              <a:t>Nye</a:t>
            </a:r>
            <a:r>
              <a:rPr lang="es-MX" dirty="0"/>
              <a:t> y su definición de poder.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308100" y="3835330"/>
            <a:ext cx="10198100" cy="92717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suave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“la capacidad de obtener los resultados deseados porque otros quieren lo que tú quieres; es la capacidad de lograr los resultados deseados a través de la atracción en lugar de la coerción ” (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Keohane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Jr., 2012: 216).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308100" y="2648859"/>
            <a:ext cx="10198100" cy="9268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Keohane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(2012) definen al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duro 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como: “la capacidad de lograr que otros hagan lo que de otro modo no harían mediante la amenaza de un castigo o la promesa de una recompensa”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295402" y="1804988"/>
            <a:ext cx="10210798" cy="5842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habilidad para influenciar el comportamiento de otros para obtener resultados que uno quiere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295402" y="4899028"/>
            <a:ext cx="10210798" cy="904872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 Lee (2021: 2) la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diplomacia de las vacunas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 instrumento atractivo para proyectar poder suave o poder de cooptación.</a:t>
            </a:r>
          </a:p>
        </p:txBody>
      </p:sp>
    </p:spTree>
    <p:extLst>
      <p:ext uri="{BB962C8B-B14F-4D97-AF65-F5344CB8AC3E}">
        <p14:creationId xmlns:p14="http://schemas.microsoft.com/office/powerpoint/2010/main" val="77305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7D61A-2DF3-B0F6-4E65-8D9B5264A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Capítulo III.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5492EC-BE7F-3BD7-99B7-3A8AF6A92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Marco metodológico.</a:t>
            </a:r>
          </a:p>
        </p:txBody>
      </p:sp>
    </p:spTree>
    <p:extLst>
      <p:ext uri="{BB962C8B-B14F-4D97-AF65-F5344CB8AC3E}">
        <p14:creationId xmlns:p14="http://schemas.microsoft.com/office/powerpoint/2010/main" val="157575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54EB5F-4128-B720-150C-C892360B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0"/>
            <a:ext cx="3265715" cy="1716368"/>
          </a:xfrm>
        </p:spPr>
        <p:txBody>
          <a:bodyPr/>
          <a:lstStyle/>
          <a:p>
            <a:r>
              <a:rPr lang="es-MX" dirty="0"/>
              <a:t>Estructura del capítulo.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B1A24C-4BD1-05A7-EE88-4D4C5E471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72" t="16509" r="55285" b="15809"/>
          <a:stretch/>
        </p:blipFill>
        <p:spPr>
          <a:xfrm>
            <a:off x="4127862" y="130626"/>
            <a:ext cx="4779616" cy="62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00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</TotalTime>
  <Words>1387</Words>
  <Application>Microsoft Office PowerPoint</Application>
  <PresentationFormat>Panorámica</PresentationFormat>
  <Paragraphs>231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Retrospección</vt:lpstr>
      <vt:lpstr>Presentación de PowerPoint</vt:lpstr>
      <vt:lpstr>Objetivo general.</vt:lpstr>
      <vt:lpstr>Pregunta de investigación.</vt:lpstr>
      <vt:lpstr>Hipótesis.</vt:lpstr>
      <vt:lpstr>Capítulo II.</vt:lpstr>
      <vt:lpstr>Análisis bibliográfico mediante el método deductivo. </vt:lpstr>
      <vt:lpstr>2.3. Joseph Nye y su definición de poder. </vt:lpstr>
      <vt:lpstr>Capítulo III.</vt:lpstr>
      <vt:lpstr>Estructura del capítulo. </vt:lpstr>
      <vt:lpstr>Marco metodológico. </vt:lpstr>
      <vt:lpstr>Variable dependiente.</vt:lpstr>
      <vt:lpstr>Variables independientes.</vt:lpstr>
      <vt:lpstr>Capítulo IV.</vt:lpstr>
      <vt:lpstr>Estructura del capítulo. </vt:lpstr>
      <vt:lpstr>La geopolítica de poder suave.</vt:lpstr>
      <vt:lpstr>Presentación de PowerPoint</vt:lpstr>
      <vt:lpstr>Presentación de PowerPoint</vt:lpstr>
      <vt:lpstr>Por el precio. </vt:lpstr>
      <vt:lpstr>Por su efectividad.</vt:lpstr>
      <vt:lpstr>Por su producción. </vt:lpstr>
      <vt:lpstr>Presentación de PowerPoint</vt:lpstr>
      <vt:lpstr>Presentación de PowerPoint</vt:lpstr>
      <vt:lpstr>Muchas gracias.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30</cp:revision>
  <dcterms:created xsi:type="dcterms:W3CDTF">2023-09-21T18:02:24Z</dcterms:created>
  <dcterms:modified xsi:type="dcterms:W3CDTF">2023-10-18T21:05:43Z</dcterms:modified>
</cp:coreProperties>
</file>