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62" r:id="rId3"/>
    <p:sldId id="269" r:id="rId4"/>
    <p:sldId id="270" r:id="rId5"/>
    <p:sldId id="261" r:id="rId6"/>
    <p:sldId id="265" r:id="rId7"/>
    <p:sldId id="266" r:id="rId8"/>
    <p:sldId id="263" r:id="rId9"/>
    <p:sldId id="268" r:id="rId10"/>
    <p:sldId id="267" r:id="rId1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A006"/>
    <a:srgbClr val="3333FF"/>
    <a:srgbClr val="435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7A57-48B5-493C-86EC-E0E0EC777871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B79BA16-EF7B-49DD-A3D6-CEE65578C3DD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4687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7A57-48B5-493C-86EC-E0E0EC777871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9BA16-EF7B-49DD-A3D6-CEE65578C3DD}" type="slidenum">
              <a:rPr lang="es-MX" smtClean="0"/>
              <a:t>‹Nº›</a:t>
            </a:fld>
            <a:endParaRPr lang="es-MX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4782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7A57-48B5-493C-86EC-E0E0EC777871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9BA16-EF7B-49DD-A3D6-CEE65578C3DD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55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7A57-48B5-493C-86EC-E0E0EC777871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9BA16-EF7B-49DD-A3D6-CEE65578C3DD}" type="slidenum">
              <a:rPr lang="es-MX" smtClean="0"/>
              <a:t>‹Nº›</a:t>
            </a:fld>
            <a:endParaRPr lang="es-MX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9735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7A57-48B5-493C-86EC-E0E0EC777871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9BA16-EF7B-49DD-A3D6-CEE65578C3DD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342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7A57-48B5-493C-86EC-E0E0EC777871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9BA16-EF7B-49DD-A3D6-CEE65578C3DD}" type="slidenum">
              <a:rPr lang="es-MX" smtClean="0"/>
              <a:t>‹Nº›</a:t>
            </a:fld>
            <a:endParaRPr lang="es-MX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2837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7A57-48B5-493C-86EC-E0E0EC777871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9BA16-EF7B-49DD-A3D6-CEE65578C3DD}" type="slidenum">
              <a:rPr lang="es-MX" smtClean="0"/>
              <a:t>‹Nº›</a:t>
            </a:fld>
            <a:endParaRPr lang="es-MX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8068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7A57-48B5-493C-86EC-E0E0EC777871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9BA16-EF7B-49DD-A3D6-CEE65578C3DD}" type="slidenum">
              <a:rPr lang="es-MX" smtClean="0"/>
              <a:t>‹Nº›</a:t>
            </a:fld>
            <a:endParaRPr lang="es-MX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65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7A57-48B5-493C-86EC-E0E0EC777871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9BA16-EF7B-49DD-A3D6-CEE65578C3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0052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7A57-48B5-493C-86EC-E0E0EC777871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9BA16-EF7B-49DD-A3D6-CEE65578C3DD}" type="slidenum">
              <a:rPr lang="es-MX" smtClean="0"/>
              <a:t>‹Nº›</a:t>
            </a:fld>
            <a:endParaRPr lang="es-MX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7688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8B07A57-48B5-493C-86EC-E0E0EC777871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9BA16-EF7B-49DD-A3D6-CEE65578C3DD}" type="slidenum">
              <a:rPr lang="es-MX" smtClean="0"/>
              <a:t>‹Nº›</a:t>
            </a:fld>
            <a:endParaRPr lang="es-MX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8591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07A57-48B5-493C-86EC-E0E0EC777871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B79BA16-EF7B-49DD-A3D6-CEE65578C3DD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061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www.tallapolitica.com.mx/impulsan-reforma-para-incorporar-enfoque-de-seguridad-humana-a-principios-de-la-politica-migratori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MX" sz="2800" dirty="0" smtClean="0"/>
              <a:t/>
            </a:r>
            <a:br>
              <a:rPr lang="es-MX" sz="2800" dirty="0" smtClean="0"/>
            </a:br>
            <a:r>
              <a:rPr lang="es-MX" sz="2800" dirty="0"/>
              <a:t/>
            </a:r>
            <a:br>
              <a:rPr lang="es-MX" sz="2800" dirty="0"/>
            </a:br>
            <a:r>
              <a:rPr lang="es-MX" sz="2800" dirty="0"/>
              <a:t/>
            </a:r>
            <a:br>
              <a:rPr lang="es-MX" sz="2800" dirty="0"/>
            </a:br>
            <a:r>
              <a:rPr lang="es-MX" sz="2800" dirty="0" smtClean="0"/>
              <a:t/>
            </a:r>
            <a:br>
              <a:rPr lang="es-MX" sz="2800" dirty="0" smtClean="0"/>
            </a:br>
            <a:r>
              <a:rPr lang="es-MX" sz="2800" dirty="0" smtClean="0"/>
              <a:t>XXXVI Congreso Anual de la AMEI </a:t>
            </a:r>
            <a:br>
              <a:rPr lang="es-MX" sz="2800" dirty="0" smtClean="0"/>
            </a:br>
            <a:r>
              <a:rPr lang="es-MX" sz="2800" dirty="0"/>
              <a:t/>
            </a:r>
            <a:br>
              <a:rPr lang="es-MX" sz="2800" dirty="0"/>
            </a:br>
            <a:r>
              <a:rPr lang="es-MX" sz="2800" dirty="0" smtClean="0"/>
              <a:t>Migración y seguridad humana: las caravanas migrantes en México. Desafíos y retos de Derechos Humanos en el escenario internacional</a:t>
            </a:r>
            <a:endParaRPr lang="es-MX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904396"/>
          </a:xfrm>
        </p:spPr>
        <p:txBody>
          <a:bodyPr>
            <a:normAutofit/>
          </a:bodyPr>
          <a:lstStyle/>
          <a:p>
            <a:pPr algn="l"/>
            <a:r>
              <a:rPr lang="es-MX" dirty="0" smtClean="0"/>
              <a:t>Aída Figueroa Bello</a:t>
            </a:r>
          </a:p>
          <a:p>
            <a:pPr algn="l"/>
            <a:r>
              <a:rPr lang="es-MX" dirty="0" smtClean="0"/>
              <a:t>Universidad Autónoma de Nuevo León</a:t>
            </a:r>
          </a:p>
          <a:p>
            <a:pPr algn="l"/>
            <a:endParaRPr lang="es-MX" dirty="0"/>
          </a:p>
          <a:p>
            <a:pPr algn="r"/>
            <a:r>
              <a:rPr lang="es-MX" dirty="0" smtClean="0"/>
              <a:t>	Mérida, Yucatán 20 de octubre de 2023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14851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600" b="1" dirty="0"/>
              <a:t>¡</a:t>
            </a:r>
            <a:r>
              <a:rPr lang="es-MX" sz="3600" b="1" dirty="0" smtClean="0"/>
              <a:t>GRACIAS!</a:t>
            </a: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2715837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>
                <a:solidFill>
                  <a:prstClr val="black"/>
                </a:solidFill>
              </a:rPr>
              <a:t>¿Qué es la seguridad humana?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Redondear rectángulo de esquina sencilla 3"/>
          <p:cNvSpPr/>
          <p:nvPr/>
        </p:nvSpPr>
        <p:spPr>
          <a:xfrm>
            <a:off x="14590" y="975360"/>
            <a:ext cx="3104530" cy="2641600"/>
          </a:xfrm>
          <a:prstGeom prst="round1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La seguridad humana representa un concepto amplio pero a la vez muy básico y que podríamos concretar en “no vivir con miedo”, </a:t>
            </a:r>
            <a:r>
              <a:rPr lang="es-MX" dirty="0" smtClean="0"/>
              <a:t>actuar </a:t>
            </a:r>
            <a:r>
              <a:rPr lang="es-MX" dirty="0"/>
              <a:t>con libertad, garantía y respeto a los derechos humanos” por parte del Estado mexicano</a:t>
            </a:r>
          </a:p>
        </p:txBody>
      </p:sp>
      <p:sp>
        <p:nvSpPr>
          <p:cNvPr id="5" name="Flecha derecha 4"/>
          <p:cNvSpPr/>
          <p:nvPr/>
        </p:nvSpPr>
        <p:spPr>
          <a:xfrm>
            <a:off x="4358640" y="2136354"/>
            <a:ext cx="1463040" cy="802640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Elipse 5"/>
          <p:cNvSpPr/>
          <p:nvPr/>
        </p:nvSpPr>
        <p:spPr>
          <a:xfrm>
            <a:off x="6685280" y="1488440"/>
            <a:ext cx="4043680" cy="186944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800" dirty="0"/>
              <a:t>Migrar es humano.</a:t>
            </a:r>
          </a:p>
        </p:txBody>
      </p:sp>
      <p:sp>
        <p:nvSpPr>
          <p:cNvPr id="7" name="Proceso 6"/>
          <p:cNvSpPr/>
          <p:nvPr/>
        </p:nvSpPr>
        <p:spPr>
          <a:xfrm>
            <a:off x="2824480" y="4041800"/>
            <a:ext cx="8230374" cy="1718919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Meta </a:t>
            </a:r>
            <a:r>
              <a:rPr lang="es-MX" dirty="0"/>
              <a:t>7 establece: “Facilitar la migración y la movilidad ordenadas, seguras, regulares y responsables de las personas, incluso mediante la aplicación de políticas migratorias planificadas y bien gestionadas”.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085" y="3787801"/>
            <a:ext cx="1809750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632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Recortar rectángulo de esquina sencilla 3"/>
          <p:cNvSpPr/>
          <p:nvPr/>
        </p:nvSpPr>
        <p:spPr>
          <a:xfrm>
            <a:off x="640080" y="568960"/>
            <a:ext cx="3830320" cy="2184400"/>
          </a:xfrm>
          <a:prstGeom prst="snip1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/>
              <a:t>El Programa para Naciones Unidas para el Desarrollo (PNUD) en el año 1994 definió el concepto de SEGURIDAD HUMANA </a:t>
            </a:r>
          </a:p>
        </p:txBody>
      </p:sp>
      <p:sp>
        <p:nvSpPr>
          <p:cNvPr id="5" name="Lágrima 4"/>
          <p:cNvSpPr/>
          <p:nvPr/>
        </p:nvSpPr>
        <p:spPr>
          <a:xfrm>
            <a:off x="2489200" y="2926080"/>
            <a:ext cx="7853680" cy="2194560"/>
          </a:xfrm>
          <a:prstGeom prst="teardrop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La seguridad significa ser libres de las constantes amenazas del hambre, la enfermedad, el delito y la represión. También significa protección contra perturbaciones repentinas y perjudiciales en la pauta de nuestras vidas cotidianas, ya sea en relación con nuestros hogares, nuestros empleos, nuestras comunidades o nuestro medio ambiente». (PNUD, 1994)</a:t>
            </a:r>
          </a:p>
        </p:txBody>
      </p:sp>
    </p:spTree>
    <p:extLst>
      <p:ext uri="{BB962C8B-B14F-4D97-AF65-F5344CB8AC3E}">
        <p14:creationId xmlns:p14="http://schemas.microsoft.com/office/powerpoint/2010/main" val="391092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Ejes de la seguridad humana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1371600" y="1493520"/>
            <a:ext cx="9784080" cy="3992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/>
              <a:t>– Seguridad económica: ante la amenaza de la pobreza.</a:t>
            </a:r>
            <a:br>
              <a:rPr lang="es-MX" sz="2000" dirty="0"/>
            </a:br>
            <a:r>
              <a:rPr lang="es-MX" sz="2000" dirty="0"/>
              <a:t>– Seguridad alimentaria: ante la amenaza del hambre.</a:t>
            </a:r>
            <a:br>
              <a:rPr lang="es-MX" sz="2000" dirty="0"/>
            </a:br>
            <a:r>
              <a:rPr lang="es-MX" sz="2000" dirty="0"/>
              <a:t>– Seguridad de salud: ante la amenaza de las lesiones y la enfermedad.</a:t>
            </a:r>
            <a:br>
              <a:rPr lang="es-MX" sz="2000" dirty="0"/>
            </a:br>
            <a:r>
              <a:rPr lang="es-MX" sz="2000" dirty="0"/>
              <a:t>– Seguridad medioambiental: ante la amenaza de la polución, deterioro del medio ambiente y agotamiento de los recursos.</a:t>
            </a:r>
            <a:br>
              <a:rPr lang="es-MX" sz="2000" dirty="0"/>
            </a:br>
            <a:r>
              <a:rPr lang="es-MX" sz="2000" dirty="0"/>
              <a:t>– Seguridad personal: ante una amenaza que incluye distintas formas de violencia.</a:t>
            </a:r>
            <a:br>
              <a:rPr lang="es-MX" sz="2000" dirty="0"/>
            </a:br>
            <a:r>
              <a:rPr lang="es-MX" sz="2000" dirty="0"/>
              <a:t>– Seguridad comunal: ante la amenaza contra la integridad de las culturas.</a:t>
            </a:r>
            <a:br>
              <a:rPr lang="es-MX" sz="2000" dirty="0"/>
            </a:br>
            <a:r>
              <a:rPr lang="es-MX" sz="2000" dirty="0"/>
              <a:t>– Seguridad política: ante la amenaza de la represión política.</a:t>
            </a:r>
          </a:p>
        </p:txBody>
      </p:sp>
    </p:spTree>
    <p:extLst>
      <p:ext uri="{BB962C8B-B14F-4D97-AF65-F5344CB8AC3E}">
        <p14:creationId xmlns:p14="http://schemas.microsoft.com/office/powerpoint/2010/main" val="3748438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76" y="2801701"/>
            <a:ext cx="3000375" cy="244792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Uno de los problemas centrales</a:t>
            </a:r>
            <a:endParaRPr lang="es-MX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740775" y="273685"/>
            <a:ext cx="3152775" cy="2581275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3418576" y="1771930"/>
            <a:ext cx="4003040" cy="205954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En el marco de las Naciones Unidas y de los acuerdos internacionales, la migración se aborda como un asunto humanitario y de desarrollo sostenible.</a:t>
            </a:r>
          </a:p>
        </p:txBody>
      </p:sp>
      <p:sp>
        <p:nvSpPr>
          <p:cNvPr id="7" name="Redondear rectángulo de esquina sencilla 6"/>
          <p:cNvSpPr/>
          <p:nvPr/>
        </p:nvSpPr>
        <p:spPr>
          <a:xfrm>
            <a:off x="6933936" y="4025663"/>
            <a:ext cx="4399280" cy="1836501"/>
          </a:xfrm>
          <a:prstGeom prst="round1Rect">
            <a:avLst/>
          </a:prstGeom>
          <a:solidFill>
            <a:srgbClr val="4350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México, la política migratoria se basa en un enfoque restrictivo y de control, muy lejana a la seguridad humana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6448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3040" y="254000"/>
            <a:ext cx="11755119" cy="5963920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320040" y="254000"/>
            <a:ext cx="3566160" cy="16052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Racismo institucional, xenofobia, violencia manifiesta en refugios temporales.</a:t>
            </a:r>
          </a:p>
        </p:txBody>
      </p:sp>
      <p:sp>
        <p:nvSpPr>
          <p:cNvPr id="5" name="Flecha abajo 4"/>
          <p:cNvSpPr/>
          <p:nvPr/>
        </p:nvSpPr>
        <p:spPr>
          <a:xfrm>
            <a:off x="1823720" y="2200580"/>
            <a:ext cx="589280" cy="9042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Elipse 5"/>
          <p:cNvSpPr/>
          <p:nvPr/>
        </p:nvSpPr>
        <p:spPr>
          <a:xfrm>
            <a:off x="0" y="3376880"/>
            <a:ext cx="4826000" cy="2633319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Estaciones migratorias: hacia el interior: siglo XXI Tapachula (</a:t>
            </a:r>
            <a:r>
              <a:rPr lang="es-MX" dirty="0" err="1"/>
              <a:t>atrapachula</a:t>
            </a:r>
            <a:r>
              <a:rPr lang="es-MX" dirty="0"/>
              <a:t>, ciudad cárcel con dispositivos de contención migratoria. La “eterna espera”.  Muertes de migrantes en la estancia provisional en Ciudad Juárez.</a:t>
            </a:r>
          </a:p>
        </p:txBody>
      </p:sp>
      <p:sp>
        <p:nvSpPr>
          <p:cNvPr id="7" name="Proceso 6"/>
          <p:cNvSpPr/>
          <p:nvPr/>
        </p:nvSpPr>
        <p:spPr>
          <a:xfrm>
            <a:off x="6795274" y="398119"/>
            <a:ext cx="4734560" cy="205044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lvl="0" indent="-228600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SzPct val="100000"/>
              <a:buFont typeface="Arial" panose="020B0604020202020204" pitchFamily="34" charset="0"/>
              <a:buChar char="•"/>
            </a:pPr>
            <a:r>
              <a:rPr lang="es-MX" sz="1900" dirty="0">
                <a:solidFill>
                  <a:schemeClr val="bg1"/>
                </a:solidFill>
              </a:rPr>
              <a:t>Política pública inexistente que brinde materialmente una auténtica y efectiva seguridad humana.	Política de Estado de integración y de garantía y salvaguarda de derechos humanos</a:t>
            </a:r>
          </a:p>
        </p:txBody>
      </p:sp>
      <p:sp>
        <p:nvSpPr>
          <p:cNvPr id="8" name="Flecha derecha 7"/>
          <p:cNvSpPr/>
          <p:nvPr/>
        </p:nvSpPr>
        <p:spPr>
          <a:xfrm>
            <a:off x="8412480" y="1757680"/>
            <a:ext cx="487680" cy="2438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Trapecio 8"/>
          <p:cNvSpPr/>
          <p:nvPr/>
        </p:nvSpPr>
        <p:spPr>
          <a:xfrm>
            <a:off x="6939280" y="3129280"/>
            <a:ext cx="4531360" cy="2407920"/>
          </a:xfrm>
          <a:prstGeom prst="trapezoid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Militarización de las frontera sur (hacia el interior): ingeniería de cinturones de contención de población masiva centroamericana, venezolana y haitiana. Y frontera norte “País seguro”: devolución de migrantes a México.</a:t>
            </a:r>
          </a:p>
        </p:txBody>
      </p:sp>
      <p:sp>
        <p:nvSpPr>
          <p:cNvPr id="10" name="Lágrima 9"/>
          <p:cNvSpPr/>
          <p:nvPr/>
        </p:nvSpPr>
        <p:spPr>
          <a:xfrm>
            <a:off x="3643909" y="2001520"/>
            <a:ext cx="2733040" cy="154432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Política migratoria basada en el control y no en la persona humana.</a:t>
            </a:r>
          </a:p>
        </p:txBody>
      </p:sp>
    </p:spTree>
    <p:extLst>
      <p:ext uri="{BB962C8B-B14F-4D97-AF65-F5344CB8AC3E}">
        <p14:creationId xmlns:p14="http://schemas.microsoft.com/office/powerpoint/2010/main" val="3727386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Proceso 3"/>
          <p:cNvSpPr/>
          <p:nvPr/>
        </p:nvSpPr>
        <p:spPr>
          <a:xfrm>
            <a:off x="294640" y="217412"/>
            <a:ext cx="2854960" cy="1798320"/>
          </a:xfrm>
          <a:prstGeom prst="flowChartProcess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Discursos de odio por parte de la población.</a:t>
            </a:r>
            <a:endParaRPr lang="es-MX" dirty="0"/>
          </a:p>
        </p:txBody>
      </p:sp>
      <p:sp>
        <p:nvSpPr>
          <p:cNvPr id="5" name="Rectángulo redondeado 4"/>
          <p:cNvSpPr/>
          <p:nvPr/>
        </p:nvSpPr>
        <p:spPr>
          <a:xfrm>
            <a:off x="3526109" y="1050982"/>
            <a:ext cx="3413760" cy="20218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Práctica administrativa autoridades migratorias: prácticas violatorias de derechos humanos</a:t>
            </a:r>
            <a:endParaRPr lang="es-MX" dirty="0"/>
          </a:p>
        </p:txBody>
      </p:sp>
      <p:sp>
        <p:nvSpPr>
          <p:cNvPr id="6" name="Elipse 5"/>
          <p:cNvSpPr/>
          <p:nvPr/>
        </p:nvSpPr>
        <p:spPr>
          <a:xfrm>
            <a:off x="6704299" y="2285290"/>
            <a:ext cx="4206240" cy="199136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Racismo institucional, xenofobia, violencia manifiesta en refugios temporales.</a:t>
            </a:r>
          </a:p>
        </p:txBody>
      </p:sp>
      <p:sp>
        <p:nvSpPr>
          <p:cNvPr id="7" name="Proceso 6"/>
          <p:cNvSpPr/>
          <p:nvPr/>
        </p:nvSpPr>
        <p:spPr>
          <a:xfrm>
            <a:off x="142240" y="4386085"/>
            <a:ext cx="11958320" cy="1349818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b="1" dirty="0"/>
              <a:t>L</a:t>
            </a:r>
            <a:r>
              <a:rPr lang="es-MX" b="1" dirty="0" smtClean="0"/>
              <a:t>a </a:t>
            </a:r>
            <a:r>
              <a:rPr lang="es-MX" b="1" dirty="0"/>
              <a:t>ciudadanía </a:t>
            </a:r>
            <a:r>
              <a:rPr lang="es-MX" b="1" dirty="0" smtClean="0"/>
              <a:t>(elemento formalista) un </a:t>
            </a:r>
            <a:r>
              <a:rPr lang="es-MX" b="1" dirty="0"/>
              <a:t>elemento determinante para salvaguardar </a:t>
            </a:r>
            <a:r>
              <a:rPr lang="es-MX" b="1" dirty="0" smtClean="0"/>
              <a:t>los derechos humanos</a:t>
            </a:r>
            <a:endParaRPr lang="es-MX" b="1" dirty="0"/>
          </a:p>
        </p:txBody>
      </p:sp>
      <p:sp>
        <p:nvSpPr>
          <p:cNvPr id="8" name="Rectángulo redondeado 7"/>
          <p:cNvSpPr/>
          <p:nvPr/>
        </p:nvSpPr>
        <p:spPr>
          <a:xfrm>
            <a:off x="7624816" y="146292"/>
            <a:ext cx="3149600" cy="194056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La seguridad humana es una fantasía y un mito desde el punto de vista institucional, nula perspectiva garantista.</a:t>
            </a:r>
          </a:p>
        </p:txBody>
      </p:sp>
    </p:spTree>
    <p:extLst>
      <p:ext uri="{BB962C8B-B14F-4D97-AF65-F5344CB8AC3E}">
        <p14:creationId xmlns:p14="http://schemas.microsoft.com/office/powerpoint/2010/main" val="2544431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1579" y="335977"/>
            <a:ext cx="9603275" cy="715583"/>
          </a:xfrm>
        </p:spPr>
        <p:txBody>
          <a:bodyPr/>
          <a:lstStyle/>
          <a:p>
            <a:r>
              <a:rPr lang="es-MX" dirty="0" smtClean="0"/>
              <a:t>Desafíos y retos de derechos humanos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68508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226426" y="1485306"/>
            <a:ext cx="3139440" cy="12801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Homologación de los marcos normativos, así como también, distribución de competencias en los tres niveles de gobierno</a:t>
            </a:r>
            <a:endParaRPr lang="es-MX" dirty="0"/>
          </a:p>
        </p:txBody>
      </p:sp>
      <p:sp>
        <p:nvSpPr>
          <p:cNvPr id="5" name="Elipse 4"/>
          <p:cNvSpPr/>
          <p:nvPr/>
        </p:nvSpPr>
        <p:spPr>
          <a:xfrm>
            <a:off x="7984459" y="840146"/>
            <a:ext cx="3931920" cy="257048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Gestión migratoria con perspectiva de derechos humanos y como eje central: la seguridad humana. Y no con enfoque migratorio y de control</a:t>
            </a:r>
            <a:endParaRPr lang="es-MX" dirty="0"/>
          </a:p>
        </p:txBody>
      </p:sp>
      <p:sp>
        <p:nvSpPr>
          <p:cNvPr id="6" name="Rectángulo redondeado 5"/>
          <p:cNvSpPr/>
          <p:nvPr/>
        </p:nvSpPr>
        <p:spPr>
          <a:xfrm>
            <a:off x="598913" y="3347806"/>
            <a:ext cx="3444240" cy="163576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Atender y cumplimentar las tesis y sentencias emitidas por la SCJN declarando la inconstitucionalidad de las privaciones de la libertad</a:t>
            </a:r>
            <a:endParaRPr lang="es-MX" dirty="0"/>
          </a:p>
        </p:txBody>
      </p:sp>
      <p:sp>
        <p:nvSpPr>
          <p:cNvPr id="7" name="Rectángulo 6"/>
          <p:cNvSpPr/>
          <p:nvPr/>
        </p:nvSpPr>
        <p:spPr>
          <a:xfrm>
            <a:off x="6115142" y="3263597"/>
            <a:ext cx="2865120" cy="1528578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Obligación del Estado mexicano: garantía de no repetición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8" name="Flecha derecha 7"/>
          <p:cNvSpPr/>
          <p:nvPr/>
        </p:nvSpPr>
        <p:spPr>
          <a:xfrm>
            <a:off x="4013200" y="1960880"/>
            <a:ext cx="80264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Flecha izquierda 8"/>
          <p:cNvSpPr/>
          <p:nvPr/>
        </p:nvSpPr>
        <p:spPr>
          <a:xfrm>
            <a:off x="6589490" y="188307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Rectángulo 9"/>
          <p:cNvSpPr/>
          <p:nvPr/>
        </p:nvSpPr>
        <p:spPr>
          <a:xfrm>
            <a:off x="4815840" y="1422400"/>
            <a:ext cx="1534159" cy="12379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Reforma constitucional junio de 2011</a:t>
            </a:r>
            <a:endParaRPr lang="es-MX" dirty="0"/>
          </a:p>
        </p:txBody>
      </p:sp>
      <p:sp>
        <p:nvSpPr>
          <p:cNvPr id="11" name="Rectángulo 10"/>
          <p:cNvSpPr/>
          <p:nvPr/>
        </p:nvSpPr>
        <p:spPr>
          <a:xfrm>
            <a:off x="3586480" y="5130800"/>
            <a:ext cx="644144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FFC000"/>
                </a:solidFill>
              </a:rPr>
              <a:t>Mayor concientización y articulación sociedad-migrantes</a:t>
            </a:r>
            <a:endParaRPr lang="es-MX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708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>
                <a:hlinkClick r:id="rId2"/>
              </a:rPr>
              <a:t>Impulsan reforma para incorporar enfoque de seguridad humana a principios de la política migratoria</a:t>
            </a:r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040" y="2797070"/>
            <a:ext cx="4246880" cy="2831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14192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244</TotalTime>
  <Words>524</Words>
  <Application>Microsoft Office PowerPoint</Application>
  <PresentationFormat>Panorámica</PresentationFormat>
  <Paragraphs>35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Arial Narrow</vt:lpstr>
      <vt:lpstr>Gill Sans MT</vt:lpstr>
      <vt:lpstr>Times New Roman</vt:lpstr>
      <vt:lpstr>Gallery</vt:lpstr>
      <vt:lpstr>    XXXVI Congreso Anual de la AMEI   Migración y seguridad humana: las caravanas migrantes en México. Desafíos y retos de Derechos Humanos en el escenario internacional</vt:lpstr>
      <vt:lpstr>¿Qué es la seguridad humana?</vt:lpstr>
      <vt:lpstr>Presentación de PowerPoint</vt:lpstr>
      <vt:lpstr>Ejes de la seguridad humana</vt:lpstr>
      <vt:lpstr>Uno de los problemas centrales</vt:lpstr>
      <vt:lpstr>Presentación de PowerPoint</vt:lpstr>
      <vt:lpstr>Presentación de PowerPoint</vt:lpstr>
      <vt:lpstr>Desafíos y retos de derechos humanos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Dra. Aida Figueroa</dc:creator>
  <cp:lastModifiedBy>Dra. Aida Figueroa</cp:lastModifiedBy>
  <cp:revision>23</cp:revision>
  <dcterms:created xsi:type="dcterms:W3CDTF">2023-10-19T14:04:15Z</dcterms:created>
  <dcterms:modified xsi:type="dcterms:W3CDTF">2023-10-20T05:35:09Z</dcterms:modified>
</cp:coreProperties>
</file>