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Lst>
  <p:sldIdLst>
    <p:sldId id="256" r:id="rId2"/>
    <p:sldId id="271" r:id="rId3"/>
    <p:sldId id="267" r:id="rId4"/>
    <p:sldId id="269" r:id="rId5"/>
    <p:sldId id="265" r:id="rId6"/>
    <p:sldId id="268" r:id="rId7"/>
    <p:sldId id="270" r:id="rId8"/>
    <p:sldId id="289" r:id="rId9"/>
    <p:sldId id="275" r:id="rId10"/>
    <p:sldId id="276" r:id="rId11"/>
    <p:sldId id="277" r:id="rId12"/>
    <p:sldId id="279" r:id="rId13"/>
    <p:sldId id="280" r:id="rId14"/>
    <p:sldId id="281" r:id="rId15"/>
    <p:sldId id="282" r:id="rId16"/>
    <p:sldId id="283" r:id="rId17"/>
    <p:sldId id="287" r:id="rId18"/>
    <p:sldId id="278" r:id="rId19"/>
    <p:sldId id="284" r:id="rId20"/>
    <p:sldId id="285" r:id="rId21"/>
    <p:sldId id="286" r:id="rId22"/>
    <p:sldId id="288" r:id="rId23"/>
    <p:sldId id="258" r:id="rId24"/>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2" autoAdjust="0"/>
    <p:restoredTop sz="94660"/>
  </p:normalViewPr>
  <p:slideViewPr>
    <p:cSldViewPr snapToGrid="0">
      <p:cViewPr varScale="1">
        <p:scale>
          <a:sx n="77" d="100"/>
          <a:sy n="77" d="100"/>
        </p:scale>
        <p:origin x="498"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s-ES"/>
              <a:t>Tratados internacionales Ambientales </a:t>
            </a:r>
            <a:br>
              <a:rPr lang="es-ES"/>
            </a:br>
            <a:r>
              <a:rPr lang="es-ES"/>
              <a:t>de los que el Estado Mexicano es parte</a:t>
            </a:r>
          </a:p>
        </c:rich>
      </c:tx>
      <c:layout>
        <c:manualLayout>
          <c:xMode val="edge"/>
          <c:yMode val="edge"/>
          <c:x val="6.0222044722329435E-2"/>
          <c:y val="2.5809748893517906E-2"/>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s-MX"/>
        </a:p>
      </c:txPr>
    </c:title>
    <c:autoTitleDeleted val="0"/>
    <c:plotArea>
      <c:layout/>
      <c:pieChart>
        <c:varyColors val="1"/>
        <c:ser>
          <c:idx val="0"/>
          <c:order val="0"/>
          <c:tx>
            <c:strRef>
              <c:f>Hoja1!$B$1</c:f>
              <c:strCache>
                <c:ptCount val="1"/>
                <c:pt idx="0">
                  <c:v>Tratados internacionales de los que el Estado Mexicano es parte</c:v>
                </c:pt>
              </c:strCache>
            </c:strRef>
          </c:tx>
          <c:explosion val="1"/>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4-DA23-442F-AC48-1ED5771D3601}"/>
              </c:ext>
            </c:extLst>
          </c:dPt>
          <c:dPt>
            <c:idx val="1"/>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DA23-442F-AC48-1ED5771D3601}"/>
              </c:ext>
            </c:extLst>
          </c:dPt>
          <c:dPt>
            <c:idx val="2"/>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6-DA23-442F-AC48-1ED5771D3601}"/>
              </c:ext>
            </c:extLst>
          </c:dPt>
          <c:dPt>
            <c:idx val="3"/>
            <c:bubble3D val="0"/>
            <c:spPr>
              <a:solidFill>
                <a:schemeClr val="accent1">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DA23-442F-AC48-1ED5771D3601}"/>
              </c:ext>
            </c:extLst>
          </c:dPt>
          <c:dPt>
            <c:idx val="4"/>
            <c:bubble3D val="0"/>
            <c:spPr>
              <a:solidFill>
                <a:schemeClr val="accent3">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DA23-442F-AC48-1ED5771D3601}"/>
              </c:ext>
            </c:extLst>
          </c:dPt>
          <c:dPt>
            <c:idx val="5"/>
            <c:bubble3D val="0"/>
            <c:spPr>
              <a:solidFill>
                <a:schemeClr val="accent5">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2-DA23-442F-AC48-1ED5771D3601}"/>
              </c:ext>
            </c:extLst>
          </c:dPt>
          <c:dPt>
            <c:idx val="6"/>
            <c:bubble3D val="0"/>
            <c:spPr>
              <a:solidFill>
                <a:schemeClr val="accent1">
                  <a:lumMod val="80000"/>
                  <a:lumOff val="2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DA23-442F-AC48-1ED5771D3601}"/>
              </c:ext>
            </c:extLst>
          </c:dPt>
          <c:dLbls>
            <c:dLbl>
              <c:idx val="0"/>
              <c:layout>
                <c:manualLayout>
                  <c:x val="-4.3458207147183528E-2"/>
                  <c:y val="0.1325622534827683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4-DA23-442F-AC48-1ED5771D3601}"/>
                </c:ext>
              </c:extLst>
            </c:dLbl>
            <c:dLbl>
              <c:idx val="1"/>
              <c:layout>
                <c:manualLayout>
                  <c:x val="-6.0631839289319603E-2"/>
                  <c:y val="-9.9712422965112305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DA23-442F-AC48-1ED5771D3601}"/>
                </c:ext>
              </c:extLst>
            </c:dLbl>
            <c:dLbl>
              <c:idx val="2"/>
              <c:layout>
                <c:manualLayout>
                  <c:x val="3.7802745810619827E-2"/>
                  <c:y val="-0.13146790520518659"/>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6-DA23-442F-AC48-1ED5771D3601}"/>
                </c:ext>
              </c:extLst>
            </c:dLbl>
            <c:dLbl>
              <c:idx val="3"/>
              <c:layout>
                <c:manualLayout>
                  <c:x val="6.3172218857258183E-2"/>
                  <c:y val="-4.7991545389237868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DA23-442F-AC48-1ED5771D3601}"/>
                </c:ext>
              </c:extLst>
            </c:dLbl>
            <c:dLbl>
              <c:idx val="4"/>
              <c:layout>
                <c:manualLayout>
                  <c:x val="6.7200205891454312E-2"/>
                  <c:y val="4.4931529817947846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DA23-442F-AC48-1ED5771D3601}"/>
                </c:ext>
              </c:extLst>
            </c:dLbl>
            <c:dLbl>
              <c:idx val="5"/>
              <c:layout>
                <c:manualLayout>
                  <c:x val="6.9954059499638316E-2"/>
                  <c:y val="7.5732154153419939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2-DA23-442F-AC48-1ED5771D3601}"/>
                </c:ext>
              </c:extLst>
            </c:dLbl>
            <c:dLbl>
              <c:idx val="6"/>
              <c:layout>
                <c:manualLayout>
                  <c:x val="6.2845928532505341E-2"/>
                  <c:y val="0.11895844420420099"/>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DA23-442F-AC48-1ED5771D3601}"/>
                </c:ext>
              </c:extLst>
            </c:dLbl>
            <c:spPr>
              <a:no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s-MX"/>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Hoja1!$A$2:$A$8</c:f>
              <c:strCache>
                <c:ptCount val="7"/>
                <c:pt idx="0">
                  <c:v>Agua</c:v>
                </c:pt>
                <c:pt idx="1">
                  <c:v>Biodiversidad </c:v>
                </c:pt>
                <c:pt idx="2">
                  <c:v>Cambio Climático y Atmósfera</c:v>
                </c:pt>
                <c:pt idx="3">
                  <c:v>Químicos</c:v>
                </c:pt>
                <c:pt idx="4">
                  <c:v>Tierra y Agricultura</c:v>
                </c:pt>
                <c:pt idx="5">
                  <c:v>Gobernanza Medioambiental</c:v>
                </c:pt>
                <c:pt idx="6">
                  <c:v>Comercio y Medio Ambiente</c:v>
                </c:pt>
              </c:strCache>
            </c:strRef>
          </c:cat>
          <c:val>
            <c:numRef>
              <c:f>Hoja1!$B$2:$B$8</c:f>
              <c:numCache>
                <c:formatCode>General</c:formatCode>
                <c:ptCount val="7"/>
                <c:pt idx="0">
                  <c:v>9</c:v>
                </c:pt>
                <c:pt idx="1">
                  <c:v>12</c:v>
                </c:pt>
                <c:pt idx="2">
                  <c:v>5</c:v>
                </c:pt>
                <c:pt idx="3">
                  <c:v>9</c:v>
                </c:pt>
                <c:pt idx="4">
                  <c:v>1</c:v>
                </c:pt>
                <c:pt idx="5">
                  <c:v>2</c:v>
                </c:pt>
                <c:pt idx="6">
                  <c:v>5</c:v>
                </c:pt>
              </c:numCache>
            </c:numRef>
          </c:val>
          <c:extLst>
            <c:ext xmlns:c16="http://schemas.microsoft.com/office/drawing/2014/chart" uri="{C3380CC4-5D6E-409C-BE32-E72D297353CC}">
              <c16:uniqueId val="{00000000-DA23-442F-AC48-1ED5771D3601}"/>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74057985059559861"/>
          <c:y val="0.10786337941407639"/>
          <c:w val="0.25172784171209373"/>
          <c:h val="0.83241512277996277"/>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s-MX"/>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MX"/>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sv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 Id="rId14" Type="http://schemas.openxmlformats.org/officeDocument/2006/relationships/image" Target="../media/image23.svg"/></Relationships>
</file>

<file path=ppt/diagrams/_rels/data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sv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 Id="rId14" Type="http://schemas.openxmlformats.org/officeDocument/2006/relationships/image" Target="../media/image23.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71B033F0-A7DF-4D95-B230-FBC1A795E058}"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080AFD3C-8170-4CE9-85AC-CBC4D8D71684}">
      <dgm:prSet/>
      <dgm:spPr/>
      <dgm:t>
        <a:bodyPr/>
        <a:lstStyle/>
        <a:p>
          <a:pPr algn="ctr"/>
          <a:r>
            <a:rPr lang="es-MX" dirty="0"/>
            <a:t>Cambio Climático y Atmósfera</a:t>
          </a:r>
          <a:endParaRPr lang="en-US" dirty="0"/>
        </a:p>
      </dgm:t>
    </dgm:pt>
    <dgm:pt modelId="{C47CFD23-BFC4-4ECC-B647-74727D7B517B}" type="parTrans" cxnId="{359F44CB-D9EF-41CD-ADEE-4A7599E46F72}">
      <dgm:prSet/>
      <dgm:spPr/>
      <dgm:t>
        <a:bodyPr/>
        <a:lstStyle/>
        <a:p>
          <a:pPr algn="ctr"/>
          <a:endParaRPr lang="en-US"/>
        </a:p>
      </dgm:t>
    </dgm:pt>
    <dgm:pt modelId="{04D5EDE3-3A61-4680-B5D0-F02E79FC7641}" type="sibTrans" cxnId="{359F44CB-D9EF-41CD-ADEE-4A7599E46F72}">
      <dgm:prSet/>
      <dgm:spPr/>
      <dgm:t>
        <a:bodyPr/>
        <a:lstStyle/>
        <a:p>
          <a:pPr algn="ctr"/>
          <a:endParaRPr lang="en-US"/>
        </a:p>
      </dgm:t>
    </dgm:pt>
    <dgm:pt modelId="{8EE8C3F3-D67E-4D44-B639-1D70A5BDB06C}">
      <dgm:prSet/>
      <dgm:spPr/>
      <dgm:t>
        <a:bodyPr/>
        <a:lstStyle/>
        <a:p>
          <a:pPr algn="ctr"/>
          <a:r>
            <a:rPr lang="es-MX"/>
            <a:t>Tierra y Agricultura</a:t>
          </a:r>
          <a:endParaRPr lang="en-US"/>
        </a:p>
      </dgm:t>
    </dgm:pt>
    <dgm:pt modelId="{D769B53B-CD35-42D1-B673-5FDB9381997D}" type="parTrans" cxnId="{9BD3ABDF-B8DE-4A89-82C8-1490963207FD}">
      <dgm:prSet/>
      <dgm:spPr/>
      <dgm:t>
        <a:bodyPr/>
        <a:lstStyle/>
        <a:p>
          <a:pPr algn="ctr"/>
          <a:endParaRPr lang="en-US"/>
        </a:p>
      </dgm:t>
    </dgm:pt>
    <dgm:pt modelId="{16A52E98-8166-4E5F-B573-C0B3F14FC0C3}" type="sibTrans" cxnId="{9BD3ABDF-B8DE-4A89-82C8-1490963207FD}">
      <dgm:prSet/>
      <dgm:spPr/>
      <dgm:t>
        <a:bodyPr/>
        <a:lstStyle/>
        <a:p>
          <a:pPr algn="ctr"/>
          <a:endParaRPr lang="en-US"/>
        </a:p>
      </dgm:t>
    </dgm:pt>
    <dgm:pt modelId="{63813006-8DF5-4BC0-AB82-22534083F8A8}">
      <dgm:prSet/>
      <dgm:spPr/>
      <dgm:t>
        <a:bodyPr/>
        <a:lstStyle/>
        <a:p>
          <a:pPr algn="ctr"/>
          <a:r>
            <a:rPr lang="es-MX"/>
            <a:t>Gobernanza Medioambiental</a:t>
          </a:r>
          <a:endParaRPr lang="en-US"/>
        </a:p>
      </dgm:t>
    </dgm:pt>
    <dgm:pt modelId="{FE17564E-7409-44AA-85A7-21A481216D50}" type="parTrans" cxnId="{6D473ED6-5C00-4F76-A468-1C62BAE461C1}">
      <dgm:prSet/>
      <dgm:spPr/>
      <dgm:t>
        <a:bodyPr/>
        <a:lstStyle/>
        <a:p>
          <a:pPr algn="ctr"/>
          <a:endParaRPr lang="en-US"/>
        </a:p>
      </dgm:t>
    </dgm:pt>
    <dgm:pt modelId="{3E695B0F-F85F-41D3-880C-FFFDC39CF75C}" type="sibTrans" cxnId="{6D473ED6-5C00-4F76-A468-1C62BAE461C1}">
      <dgm:prSet/>
      <dgm:spPr/>
      <dgm:t>
        <a:bodyPr/>
        <a:lstStyle/>
        <a:p>
          <a:pPr algn="ctr"/>
          <a:endParaRPr lang="en-US"/>
        </a:p>
      </dgm:t>
    </dgm:pt>
    <dgm:pt modelId="{D521E1BC-74E1-40AC-BA80-2067E7B6EAFA}">
      <dgm:prSet/>
      <dgm:spPr/>
      <dgm:t>
        <a:bodyPr/>
        <a:lstStyle/>
        <a:p>
          <a:pPr algn="ctr"/>
          <a:r>
            <a:rPr lang="es-MX"/>
            <a:t>Agua</a:t>
          </a:r>
          <a:endParaRPr lang="en-US"/>
        </a:p>
      </dgm:t>
    </dgm:pt>
    <dgm:pt modelId="{6D15CF74-C3C0-4079-9A5C-3E85BE099BAC}" type="parTrans" cxnId="{F06DE25F-95C9-4DAB-90B1-AD96A81D7AD1}">
      <dgm:prSet/>
      <dgm:spPr/>
      <dgm:t>
        <a:bodyPr/>
        <a:lstStyle/>
        <a:p>
          <a:pPr algn="ctr"/>
          <a:endParaRPr lang="es-MX"/>
        </a:p>
      </dgm:t>
    </dgm:pt>
    <dgm:pt modelId="{29EB4618-8137-4D19-A6B5-233B61E496B3}" type="sibTrans" cxnId="{F06DE25F-95C9-4DAB-90B1-AD96A81D7AD1}">
      <dgm:prSet/>
      <dgm:spPr/>
      <dgm:t>
        <a:bodyPr/>
        <a:lstStyle/>
        <a:p>
          <a:pPr algn="ctr"/>
          <a:endParaRPr lang="es-MX"/>
        </a:p>
      </dgm:t>
    </dgm:pt>
    <dgm:pt modelId="{88BDA5A3-1258-4843-A219-699FF7DB9AA3}">
      <dgm:prSet/>
      <dgm:spPr/>
      <dgm:t>
        <a:bodyPr/>
        <a:lstStyle/>
        <a:p>
          <a:pPr algn="ctr"/>
          <a:r>
            <a:rPr lang="es-MX"/>
            <a:t>Biodiversidad</a:t>
          </a:r>
          <a:endParaRPr lang="en-US"/>
        </a:p>
      </dgm:t>
    </dgm:pt>
    <dgm:pt modelId="{C08FE87E-75C2-434F-ADD0-2CA16B4970F7}" type="parTrans" cxnId="{F78D9624-435D-4DD3-B81E-3E18C1C3D3B0}">
      <dgm:prSet/>
      <dgm:spPr/>
      <dgm:t>
        <a:bodyPr/>
        <a:lstStyle/>
        <a:p>
          <a:pPr algn="ctr"/>
          <a:endParaRPr lang="es-MX"/>
        </a:p>
      </dgm:t>
    </dgm:pt>
    <dgm:pt modelId="{3B688987-1848-4ABB-865E-1F1B6E29B5F3}" type="sibTrans" cxnId="{F78D9624-435D-4DD3-B81E-3E18C1C3D3B0}">
      <dgm:prSet/>
      <dgm:spPr/>
      <dgm:t>
        <a:bodyPr/>
        <a:lstStyle/>
        <a:p>
          <a:pPr algn="ctr"/>
          <a:endParaRPr lang="es-MX"/>
        </a:p>
      </dgm:t>
    </dgm:pt>
    <dgm:pt modelId="{CDB3DD18-4F04-4A19-B4D5-1A4E71B9253C}">
      <dgm:prSet/>
      <dgm:spPr/>
      <dgm:t>
        <a:bodyPr/>
        <a:lstStyle/>
        <a:p>
          <a:pPr algn="ctr"/>
          <a:r>
            <a:rPr lang="es-MX"/>
            <a:t>Comercio y Medio Ambiete</a:t>
          </a:r>
          <a:endParaRPr lang="en-US"/>
        </a:p>
      </dgm:t>
    </dgm:pt>
    <dgm:pt modelId="{7F90CC0F-68BF-4389-BA6F-0F08B1329FDC}" type="parTrans" cxnId="{C7119E74-8DD4-4788-BE21-9DFECF37679B}">
      <dgm:prSet/>
      <dgm:spPr/>
      <dgm:t>
        <a:bodyPr/>
        <a:lstStyle/>
        <a:p>
          <a:pPr algn="ctr"/>
          <a:endParaRPr lang="es-MX"/>
        </a:p>
      </dgm:t>
    </dgm:pt>
    <dgm:pt modelId="{B59A9543-320A-4DE6-8C32-17EBAFE0736C}" type="sibTrans" cxnId="{C7119E74-8DD4-4788-BE21-9DFECF37679B}">
      <dgm:prSet/>
      <dgm:spPr/>
      <dgm:t>
        <a:bodyPr/>
        <a:lstStyle/>
        <a:p>
          <a:pPr algn="ctr"/>
          <a:endParaRPr lang="es-MX"/>
        </a:p>
      </dgm:t>
    </dgm:pt>
    <dgm:pt modelId="{F178CE8E-6BF2-4CAA-B282-E26C35909C8C}">
      <dgm:prSet/>
      <dgm:spPr/>
      <dgm:t>
        <a:bodyPr/>
        <a:lstStyle/>
        <a:p>
          <a:pPr algn="ctr"/>
          <a:r>
            <a:rPr lang="es-MX"/>
            <a:t>Químicos y Deshechos</a:t>
          </a:r>
          <a:endParaRPr lang="en-US"/>
        </a:p>
      </dgm:t>
    </dgm:pt>
    <dgm:pt modelId="{CD6200C7-CDFA-4AF4-8B6B-E33C0893F5B3}" type="parTrans" cxnId="{DFD73949-7603-4F51-BE7F-F8F5CFCD3757}">
      <dgm:prSet/>
      <dgm:spPr/>
      <dgm:t>
        <a:bodyPr/>
        <a:lstStyle/>
        <a:p>
          <a:pPr algn="ctr"/>
          <a:endParaRPr lang="es-MX"/>
        </a:p>
      </dgm:t>
    </dgm:pt>
    <dgm:pt modelId="{92D2A6DB-8BA1-42E2-83B2-2AE9A8882181}" type="sibTrans" cxnId="{DFD73949-7603-4F51-BE7F-F8F5CFCD3757}">
      <dgm:prSet/>
      <dgm:spPr/>
      <dgm:t>
        <a:bodyPr/>
        <a:lstStyle/>
        <a:p>
          <a:pPr algn="ctr"/>
          <a:endParaRPr lang="es-MX"/>
        </a:p>
      </dgm:t>
    </dgm:pt>
    <dgm:pt modelId="{6B022553-0644-4A2E-81F6-92D90CC673FC}" type="pres">
      <dgm:prSet presAssocID="{71B033F0-A7DF-4D95-B230-FBC1A795E058}" presName="root" presStyleCnt="0">
        <dgm:presLayoutVars>
          <dgm:dir/>
          <dgm:resizeHandles val="exact"/>
        </dgm:presLayoutVars>
      </dgm:prSet>
      <dgm:spPr/>
    </dgm:pt>
    <dgm:pt modelId="{8F52438B-16B5-4B7D-A9B7-932554E64674}" type="pres">
      <dgm:prSet presAssocID="{080AFD3C-8170-4CE9-85AC-CBC4D8D71684}" presName="compNode" presStyleCnt="0"/>
      <dgm:spPr/>
    </dgm:pt>
    <dgm:pt modelId="{5C4A76F5-93E6-4D65-9857-ED7A8282C67A}" type="pres">
      <dgm:prSet presAssocID="{080AFD3C-8170-4CE9-85AC-CBC4D8D71684}" presName="iconRect" presStyleLbl="node1" presStyleIdx="0" presStyleCnt="7" custLinFactNeighborX="-1960" custLinFactNeighborY="2612"/>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Termómetro con relleno sólido"/>
        </a:ext>
      </dgm:extLst>
    </dgm:pt>
    <dgm:pt modelId="{D49FAE1A-4D95-4E68-A8EF-CEB9C4D03E3F}" type="pres">
      <dgm:prSet presAssocID="{080AFD3C-8170-4CE9-85AC-CBC4D8D71684}" presName="spaceRect" presStyleCnt="0"/>
      <dgm:spPr/>
    </dgm:pt>
    <dgm:pt modelId="{39E0A0F0-85FB-4447-941F-45E3B0BA7A6F}" type="pres">
      <dgm:prSet presAssocID="{080AFD3C-8170-4CE9-85AC-CBC4D8D71684}" presName="textRect" presStyleLbl="revTx" presStyleIdx="0" presStyleCnt="7">
        <dgm:presLayoutVars>
          <dgm:chMax val="1"/>
          <dgm:chPref val="1"/>
        </dgm:presLayoutVars>
      </dgm:prSet>
      <dgm:spPr/>
    </dgm:pt>
    <dgm:pt modelId="{F7970093-A1DB-4410-BC98-275C673DA99F}" type="pres">
      <dgm:prSet presAssocID="{04D5EDE3-3A61-4680-B5D0-F02E79FC7641}" presName="sibTrans" presStyleCnt="0"/>
      <dgm:spPr/>
    </dgm:pt>
    <dgm:pt modelId="{245D83BE-1284-47F0-B7E2-92EE4ACC43D9}" type="pres">
      <dgm:prSet presAssocID="{8EE8C3F3-D67E-4D44-B639-1D70A5BDB06C}" presName="compNode" presStyleCnt="0"/>
      <dgm:spPr/>
    </dgm:pt>
    <dgm:pt modelId="{53150B6B-5AC2-4DFE-8C7F-CD9C5BE7DFD4}" type="pres">
      <dgm:prSet presAssocID="{8EE8C3F3-D67E-4D44-B639-1D70A5BDB06C}" presName="iconRect" presStyleLbl="node1" presStyleIdx="1" presStyleCnt="7"/>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Escena de una granja con relleno sólido"/>
        </a:ext>
      </dgm:extLst>
    </dgm:pt>
    <dgm:pt modelId="{2894E6A5-F94D-4EEA-974D-5896362300B5}" type="pres">
      <dgm:prSet presAssocID="{8EE8C3F3-D67E-4D44-B639-1D70A5BDB06C}" presName="spaceRect" presStyleCnt="0"/>
      <dgm:spPr/>
    </dgm:pt>
    <dgm:pt modelId="{80F2638D-F87B-46AE-BE9F-034ECCFE8C38}" type="pres">
      <dgm:prSet presAssocID="{8EE8C3F3-D67E-4D44-B639-1D70A5BDB06C}" presName="textRect" presStyleLbl="revTx" presStyleIdx="1" presStyleCnt="7">
        <dgm:presLayoutVars>
          <dgm:chMax val="1"/>
          <dgm:chPref val="1"/>
        </dgm:presLayoutVars>
      </dgm:prSet>
      <dgm:spPr/>
    </dgm:pt>
    <dgm:pt modelId="{09A9CFE4-5EAE-4D77-B69B-ECCF15B955BA}" type="pres">
      <dgm:prSet presAssocID="{16A52E98-8166-4E5F-B573-C0B3F14FC0C3}" presName="sibTrans" presStyleCnt="0"/>
      <dgm:spPr/>
    </dgm:pt>
    <dgm:pt modelId="{258A9BA0-7255-44F4-A0A0-5EC0311E10D9}" type="pres">
      <dgm:prSet presAssocID="{63813006-8DF5-4BC0-AB82-22534083F8A8}" presName="compNode" presStyleCnt="0"/>
      <dgm:spPr/>
    </dgm:pt>
    <dgm:pt modelId="{EC460A9E-73D3-4824-A3F8-A97B0FBB3FF3}" type="pres">
      <dgm:prSet presAssocID="{63813006-8DF5-4BC0-AB82-22534083F8A8}" presName="iconRect" presStyleLbl="node1" presStyleIdx="2" presStyleCnt="7"/>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Globo terráqueo: América con relleno sólido"/>
        </a:ext>
      </dgm:extLst>
    </dgm:pt>
    <dgm:pt modelId="{F2F31A13-9B32-4B57-B691-96EC410B5E59}" type="pres">
      <dgm:prSet presAssocID="{63813006-8DF5-4BC0-AB82-22534083F8A8}" presName="spaceRect" presStyleCnt="0"/>
      <dgm:spPr/>
    </dgm:pt>
    <dgm:pt modelId="{8D6BAC6D-6DAC-4965-94C2-D2DA5579A2EC}" type="pres">
      <dgm:prSet presAssocID="{63813006-8DF5-4BC0-AB82-22534083F8A8}" presName="textRect" presStyleLbl="revTx" presStyleIdx="2" presStyleCnt="7">
        <dgm:presLayoutVars>
          <dgm:chMax val="1"/>
          <dgm:chPref val="1"/>
        </dgm:presLayoutVars>
      </dgm:prSet>
      <dgm:spPr/>
    </dgm:pt>
    <dgm:pt modelId="{3C56B609-65AB-4483-A1E9-A15F3B6C551A}" type="pres">
      <dgm:prSet presAssocID="{3E695B0F-F85F-41D3-880C-FFFDC39CF75C}" presName="sibTrans" presStyleCnt="0"/>
      <dgm:spPr/>
    </dgm:pt>
    <dgm:pt modelId="{A6C9779A-EA6E-4D66-BE60-DEDC8E90E9F3}" type="pres">
      <dgm:prSet presAssocID="{D521E1BC-74E1-40AC-BA80-2067E7B6EAFA}" presName="compNode" presStyleCnt="0"/>
      <dgm:spPr/>
    </dgm:pt>
    <dgm:pt modelId="{F2240FCF-EFD0-4D57-984C-6DA7E50C8635}" type="pres">
      <dgm:prSet presAssocID="{D521E1BC-74E1-40AC-BA80-2067E7B6EAFA}"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Water"/>
        </a:ext>
      </dgm:extLst>
    </dgm:pt>
    <dgm:pt modelId="{A2D03B48-9403-4F05-8D9C-48C3E87E658A}" type="pres">
      <dgm:prSet presAssocID="{D521E1BC-74E1-40AC-BA80-2067E7B6EAFA}" presName="spaceRect" presStyleCnt="0"/>
      <dgm:spPr/>
    </dgm:pt>
    <dgm:pt modelId="{E2347E40-5E0D-4A65-B3B1-8792D0A2ADD0}" type="pres">
      <dgm:prSet presAssocID="{D521E1BC-74E1-40AC-BA80-2067E7B6EAFA}" presName="textRect" presStyleLbl="revTx" presStyleIdx="3" presStyleCnt="7">
        <dgm:presLayoutVars>
          <dgm:chMax val="1"/>
          <dgm:chPref val="1"/>
        </dgm:presLayoutVars>
      </dgm:prSet>
      <dgm:spPr/>
    </dgm:pt>
    <dgm:pt modelId="{FAFDFC0F-BEAC-4F4F-A356-A472376819D2}" type="pres">
      <dgm:prSet presAssocID="{29EB4618-8137-4D19-A6B5-233B61E496B3}" presName="sibTrans" presStyleCnt="0"/>
      <dgm:spPr/>
    </dgm:pt>
    <dgm:pt modelId="{E5B92C31-5D1A-4D32-B71E-B0BF3A6EC024}" type="pres">
      <dgm:prSet presAssocID="{88BDA5A3-1258-4843-A219-699FF7DB9AA3}" presName="compNode" presStyleCnt="0"/>
      <dgm:spPr/>
    </dgm:pt>
    <dgm:pt modelId="{232E87F0-3B04-4228-8C97-5FCAC1107CD4}" type="pres">
      <dgm:prSet presAssocID="{88BDA5A3-1258-4843-A219-699FF7DB9AA3}"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Pingüino con relleno sólido"/>
        </a:ext>
      </dgm:extLst>
    </dgm:pt>
    <dgm:pt modelId="{7E2A5C57-396E-4DE4-BD9D-5C05247FEF5C}" type="pres">
      <dgm:prSet presAssocID="{88BDA5A3-1258-4843-A219-699FF7DB9AA3}" presName="spaceRect" presStyleCnt="0"/>
      <dgm:spPr/>
    </dgm:pt>
    <dgm:pt modelId="{95F7FF01-A2C1-42ED-86B4-BF6A6FBCA7F1}" type="pres">
      <dgm:prSet presAssocID="{88BDA5A3-1258-4843-A219-699FF7DB9AA3}" presName="textRect" presStyleLbl="revTx" presStyleIdx="4" presStyleCnt="7">
        <dgm:presLayoutVars>
          <dgm:chMax val="1"/>
          <dgm:chPref val="1"/>
        </dgm:presLayoutVars>
      </dgm:prSet>
      <dgm:spPr/>
    </dgm:pt>
    <dgm:pt modelId="{13C70A1A-AFBE-4233-B887-2673D7EDBBBE}" type="pres">
      <dgm:prSet presAssocID="{3B688987-1848-4ABB-865E-1F1B6E29B5F3}" presName="sibTrans" presStyleCnt="0"/>
      <dgm:spPr/>
    </dgm:pt>
    <dgm:pt modelId="{9E655A37-0B9F-436A-A5BF-F1B76DB0FEBE}" type="pres">
      <dgm:prSet presAssocID="{CDB3DD18-4F04-4A19-B4D5-1A4E71B9253C}" presName="compNode" presStyleCnt="0"/>
      <dgm:spPr/>
    </dgm:pt>
    <dgm:pt modelId="{9285C080-E4CE-48D5-ADCF-8667296BD8EA}" type="pres">
      <dgm:prSet presAssocID="{CDB3DD18-4F04-4A19-B4D5-1A4E71B9253C}"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a:noFill/>
        </a:ln>
      </dgm:spPr>
      <dgm:extLst>
        <a:ext uri="{E40237B7-FDA0-4F09-8148-C483321AD2D9}">
          <dgm14:cNvPr xmlns:dgm14="http://schemas.microsoft.com/office/drawing/2010/diagram" id="0" name="" descr="Sostenibilidad con relleno sólido"/>
        </a:ext>
      </dgm:extLst>
    </dgm:pt>
    <dgm:pt modelId="{E1CF450E-DC96-42C4-A607-46FF4A4A6522}" type="pres">
      <dgm:prSet presAssocID="{CDB3DD18-4F04-4A19-B4D5-1A4E71B9253C}" presName="spaceRect" presStyleCnt="0"/>
      <dgm:spPr/>
    </dgm:pt>
    <dgm:pt modelId="{A05B1A3E-AF15-43C2-B266-4746214EE9D8}" type="pres">
      <dgm:prSet presAssocID="{CDB3DD18-4F04-4A19-B4D5-1A4E71B9253C}" presName="textRect" presStyleLbl="revTx" presStyleIdx="5" presStyleCnt="7">
        <dgm:presLayoutVars>
          <dgm:chMax val="1"/>
          <dgm:chPref val="1"/>
        </dgm:presLayoutVars>
      </dgm:prSet>
      <dgm:spPr/>
    </dgm:pt>
    <dgm:pt modelId="{EE4326B1-B9DD-418E-BF55-05B8539512D0}" type="pres">
      <dgm:prSet presAssocID="{B59A9543-320A-4DE6-8C32-17EBAFE0736C}" presName="sibTrans" presStyleCnt="0"/>
      <dgm:spPr/>
    </dgm:pt>
    <dgm:pt modelId="{32801C89-2259-446A-B21B-BDB3C42D353F}" type="pres">
      <dgm:prSet presAssocID="{F178CE8E-6BF2-4CAA-B282-E26C35909C8C}" presName="compNode" presStyleCnt="0"/>
      <dgm:spPr/>
    </dgm:pt>
    <dgm:pt modelId="{1C051F43-93E7-4E5A-AF2E-EF1EF65CB046}" type="pres">
      <dgm:prSet presAssocID="{F178CE8E-6BF2-4CAA-B282-E26C35909C8C}"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Matraz"/>
        </a:ext>
      </dgm:extLst>
    </dgm:pt>
    <dgm:pt modelId="{0F5B3765-B83C-4ED5-9598-163EB4448C45}" type="pres">
      <dgm:prSet presAssocID="{F178CE8E-6BF2-4CAA-B282-E26C35909C8C}" presName="spaceRect" presStyleCnt="0"/>
      <dgm:spPr/>
    </dgm:pt>
    <dgm:pt modelId="{A3FF4EF5-76C4-421F-9329-030B718EF758}" type="pres">
      <dgm:prSet presAssocID="{F178CE8E-6BF2-4CAA-B282-E26C35909C8C}" presName="textRect" presStyleLbl="revTx" presStyleIdx="6" presStyleCnt="7">
        <dgm:presLayoutVars>
          <dgm:chMax val="1"/>
          <dgm:chPref val="1"/>
        </dgm:presLayoutVars>
      </dgm:prSet>
      <dgm:spPr/>
    </dgm:pt>
  </dgm:ptLst>
  <dgm:cxnLst>
    <dgm:cxn modelId="{1F3C790C-A74B-4BEB-B0AE-9C2171B18AE6}" type="presOf" srcId="{88BDA5A3-1258-4843-A219-699FF7DB9AA3}" destId="{95F7FF01-A2C1-42ED-86B4-BF6A6FBCA7F1}" srcOrd="0" destOrd="0" presId="urn:microsoft.com/office/officeart/2018/2/layout/IconLabelList"/>
    <dgm:cxn modelId="{F78D9624-435D-4DD3-B81E-3E18C1C3D3B0}" srcId="{71B033F0-A7DF-4D95-B230-FBC1A795E058}" destId="{88BDA5A3-1258-4843-A219-699FF7DB9AA3}" srcOrd="4" destOrd="0" parTransId="{C08FE87E-75C2-434F-ADD0-2CA16B4970F7}" sibTransId="{3B688987-1848-4ABB-865E-1F1B6E29B5F3}"/>
    <dgm:cxn modelId="{9A5F7B5E-5A50-435A-BB89-F35DFC1DFF7F}" type="presOf" srcId="{71B033F0-A7DF-4D95-B230-FBC1A795E058}" destId="{6B022553-0644-4A2E-81F6-92D90CC673FC}" srcOrd="0" destOrd="0" presId="urn:microsoft.com/office/officeart/2018/2/layout/IconLabelList"/>
    <dgm:cxn modelId="{F06DE25F-95C9-4DAB-90B1-AD96A81D7AD1}" srcId="{71B033F0-A7DF-4D95-B230-FBC1A795E058}" destId="{D521E1BC-74E1-40AC-BA80-2067E7B6EAFA}" srcOrd="3" destOrd="0" parTransId="{6D15CF74-C3C0-4079-9A5C-3E85BE099BAC}" sibTransId="{29EB4618-8137-4D19-A6B5-233B61E496B3}"/>
    <dgm:cxn modelId="{DFD73949-7603-4F51-BE7F-F8F5CFCD3757}" srcId="{71B033F0-A7DF-4D95-B230-FBC1A795E058}" destId="{F178CE8E-6BF2-4CAA-B282-E26C35909C8C}" srcOrd="6" destOrd="0" parTransId="{CD6200C7-CDFA-4AF4-8B6B-E33C0893F5B3}" sibTransId="{92D2A6DB-8BA1-42E2-83B2-2AE9A8882181}"/>
    <dgm:cxn modelId="{C7119E74-8DD4-4788-BE21-9DFECF37679B}" srcId="{71B033F0-A7DF-4D95-B230-FBC1A795E058}" destId="{CDB3DD18-4F04-4A19-B4D5-1A4E71B9253C}" srcOrd="5" destOrd="0" parTransId="{7F90CC0F-68BF-4389-BA6F-0F08B1329FDC}" sibTransId="{B59A9543-320A-4DE6-8C32-17EBAFE0736C}"/>
    <dgm:cxn modelId="{0B817C76-4905-43C8-B4C0-EE8AEDC92596}" type="presOf" srcId="{080AFD3C-8170-4CE9-85AC-CBC4D8D71684}" destId="{39E0A0F0-85FB-4447-941F-45E3B0BA7A6F}" srcOrd="0" destOrd="0" presId="urn:microsoft.com/office/officeart/2018/2/layout/IconLabelList"/>
    <dgm:cxn modelId="{4409F0AF-4A39-4746-A8CE-3133794BB555}" type="presOf" srcId="{CDB3DD18-4F04-4A19-B4D5-1A4E71B9253C}" destId="{A05B1A3E-AF15-43C2-B266-4746214EE9D8}" srcOrd="0" destOrd="0" presId="urn:microsoft.com/office/officeart/2018/2/layout/IconLabelList"/>
    <dgm:cxn modelId="{359F44CB-D9EF-41CD-ADEE-4A7599E46F72}" srcId="{71B033F0-A7DF-4D95-B230-FBC1A795E058}" destId="{080AFD3C-8170-4CE9-85AC-CBC4D8D71684}" srcOrd="0" destOrd="0" parTransId="{C47CFD23-BFC4-4ECC-B647-74727D7B517B}" sibTransId="{04D5EDE3-3A61-4680-B5D0-F02E79FC7641}"/>
    <dgm:cxn modelId="{EBAAD8CF-CC92-468B-A655-6774F323694D}" type="presOf" srcId="{F178CE8E-6BF2-4CAA-B282-E26C35909C8C}" destId="{A3FF4EF5-76C4-421F-9329-030B718EF758}" srcOrd="0" destOrd="0" presId="urn:microsoft.com/office/officeart/2018/2/layout/IconLabelList"/>
    <dgm:cxn modelId="{6D473ED6-5C00-4F76-A468-1C62BAE461C1}" srcId="{71B033F0-A7DF-4D95-B230-FBC1A795E058}" destId="{63813006-8DF5-4BC0-AB82-22534083F8A8}" srcOrd="2" destOrd="0" parTransId="{FE17564E-7409-44AA-85A7-21A481216D50}" sibTransId="{3E695B0F-F85F-41D3-880C-FFFDC39CF75C}"/>
    <dgm:cxn modelId="{A4FB06DE-B1F0-4C4B-9BBC-18D663CDF69A}" type="presOf" srcId="{D521E1BC-74E1-40AC-BA80-2067E7B6EAFA}" destId="{E2347E40-5E0D-4A65-B3B1-8792D0A2ADD0}" srcOrd="0" destOrd="0" presId="urn:microsoft.com/office/officeart/2018/2/layout/IconLabelList"/>
    <dgm:cxn modelId="{9BD3ABDF-B8DE-4A89-82C8-1490963207FD}" srcId="{71B033F0-A7DF-4D95-B230-FBC1A795E058}" destId="{8EE8C3F3-D67E-4D44-B639-1D70A5BDB06C}" srcOrd="1" destOrd="0" parTransId="{D769B53B-CD35-42D1-B673-5FDB9381997D}" sibTransId="{16A52E98-8166-4E5F-B573-C0B3F14FC0C3}"/>
    <dgm:cxn modelId="{F47AFAEE-AF7B-448B-BE62-5C3DE154A322}" type="presOf" srcId="{8EE8C3F3-D67E-4D44-B639-1D70A5BDB06C}" destId="{80F2638D-F87B-46AE-BE9F-034ECCFE8C38}" srcOrd="0" destOrd="0" presId="urn:microsoft.com/office/officeart/2018/2/layout/IconLabelList"/>
    <dgm:cxn modelId="{81013CF0-F5BD-43EB-9BCF-467CA2971588}" type="presOf" srcId="{63813006-8DF5-4BC0-AB82-22534083F8A8}" destId="{8D6BAC6D-6DAC-4965-94C2-D2DA5579A2EC}" srcOrd="0" destOrd="0" presId="urn:microsoft.com/office/officeart/2018/2/layout/IconLabelList"/>
    <dgm:cxn modelId="{47F49902-84C9-4321-9995-A056185206E6}" type="presParOf" srcId="{6B022553-0644-4A2E-81F6-92D90CC673FC}" destId="{8F52438B-16B5-4B7D-A9B7-932554E64674}" srcOrd="0" destOrd="0" presId="urn:microsoft.com/office/officeart/2018/2/layout/IconLabelList"/>
    <dgm:cxn modelId="{C23D6EA6-0EAA-4123-B1EB-9F7A04FEF7C1}" type="presParOf" srcId="{8F52438B-16B5-4B7D-A9B7-932554E64674}" destId="{5C4A76F5-93E6-4D65-9857-ED7A8282C67A}" srcOrd="0" destOrd="0" presId="urn:microsoft.com/office/officeart/2018/2/layout/IconLabelList"/>
    <dgm:cxn modelId="{DA08BCEC-2049-4346-BDC1-4F6BA377E631}" type="presParOf" srcId="{8F52438B-16B5-4B7D-A9B7-932554E64674}" destId="{D49FAE1A-4D95-4E68-A8EF-CEB9C4D03E3F}" srcOrd="1" destOrd="0" presId="urn:microsoft.com/office/officeart/2018/2/layout/IconLabelList"/>
    <dgm:cxn modelId="{42691EA0-F104-4382-B317-A888757AF4A4}" type="presParOf" srcId="{8F52438B-16B5-4B7D-A9B7-932554E64674}" destId="{39E0A0F0-85FB-4447-941F-45E3B0BA7A6F}" srcOrd="2" destOrd="0" presId="urn:microsoft.com/office/officeart/2018/2/layout/IconLabelList"/>
    <dgm:cxn modelId="{D9271F65-03CA-44CD-84D2-B130D491EEDE}" type="presParOf" srcId="{6B022553-0644-4A2E-81F6-92D90CC673FC}" destId="{F7970093-A1DB-4410-BC98-275C673DA99F}" srcOrd="1" destOrd="0" presId="urn:microsoft.com/office/officeart/2018/2/layout/IconLabelList"/>
    <dgm:cxn modelId="{D991FF2F-0DE9-42A9-B061-225138F78CB5}" type="presParOf" srcId="{6B022553-0644-4A2E-81F6-92D90CC673FC}" destId="{245D83BE-1284-47F0-B7E2-92EE4ACC43D9}" srcOrd="2" destOrd="0" presId="urn:microsoft.com/office/officeart/2018/2/layout/IconLabelList"/>
    <dgm:cxn modelId="{6AFB6791-8400-40DD-BAB4-72199A49DAE2}" type="presParOf" srcId="{245D83BE-1284-47F0-B7E2-92EE4ACC43D9}" destId="{53150B6B-5AC2-4DFE-8C7F-CD9C5BE7DFD4}" srcOrd="0" destOrd="0" presId="urn:microsoft.com/office/officeart/2018/2/layout/IconLabelList"/>
    <dgm:cxn modelId="{E29CAC6B-1AA2-4E31-A851-69C4351B2986}" type="presParOf" srcId="{245D83BE-1284-47F0-B7E2-92EE4ACC43D9}" destId="{2894E6A5-F94D-4EEA-974D-5896362300B5}" srcOrd="1" destOrd="0" presId="urn:microsoft.com/office/officeart/2018/2/layout/IconLabelList"/>
    <dgm:cxn modelId="{411C5958-EE09-4FCE-A161-BC28EC93B5FE}" type="presParOf" srcId="{245D83BE-1284-47F0-B7E2-92EE4ACC43D9}" destId="{80F2638D-F87B-46AE-BE9F-034ECCFE8C38}" srcOrd="2" destOrd="0" presId="urn:microsoft.com/office/officeart/2018/2/layout/IconLabelList"/>
    <dgm:cxn modelId="{29F1D2D5-C8C0-41E6-A013-6DF415B46733}" type="presParOf" srcId="{6B022553-0644-4A2E-81F6-92D90CC673FC}" destId="{09A9CFE4-5EAE-4D77-B69B-ECCF15B955BA}" srcOrd="3" destOrd="0" presId="urn:microsoft.com/office/officeart/2018/2/layout/IconLabelList"/>
    <dgm:cxn modelId="{620C1A25-B9C5-49B4-A8F7-2F5B82612CB6}" type="presParOf" srcId="{6B022553-0644-4A2E-81F6-92D90CC673FC}" destId="{258A9BA0-7255-44F4-A0A0-5EC0311E10D9}" srcOrd="4" destOrd="0" presId="urn:microsoft.com/office/officeart/2018/2/layout/IconLabelList"/>
    <dgm:cxn modelId="{5C4B59FB-04EC-41CE-ADE7-509F1AD23010}" type="presParOf" srcId="{258A9BA0-7255-44F4-A0A0-5EC0311E10D9}" destId="{EC460A9E-73D3-4824-A3F8-A97B0FBB3FF3}" srcOrd="0" destOrd="0" presId="urn:microsoft.com/office/officeart/2018/2/layout/IconLabelList"/>
    <dgm:cxn modelId="{8EF6E87F-F644-4AD8-AEC0-55FF8C714099}" type="presParOf" srcId="{258A9BA0-7255-44F4-A0A0-5EC0311E10D9}" destId="{F2F31A13-9B32-4B57-B691-96EC410B5E59}" srcOrd="1" destOrd="0" presId="urn:microsoft.com/office/officeart/2018/2/layout/IconLabelList"/>
    <dgm:cxn modelId="{2E7CE1AF-65FD-45DD-9502-DAAFD905EAEA}" type="presParOf" srcId="{258A9BA0-7255-44F4-A0A0-5EC0311E10D9}" destId="{8D6BAC6D-6DAC-4965-94C2-D2DA5579A2EC}" srcOrd="2" destOrd="0" presId="urn:microsoft.com/office/officeart/2018/2/layout/IconLabelList"/>
    <dgm:cxn modelId="{24277A47-693F-4556-AA4C-9FE31E337E70}" type="presParOf" srcId="{6B022553-0644-4A2E-81F6-92D90CC673FC}" destId="{3C56B609-65AB-4483-A1E9-A15F3B6C551A}" srcOrd="5" destOrd="0" presId="urn:microsoft.com/office/officeart/2018/2/layout/IconLabelList"/>
    <dgm:cxn modelId="{739F2865-DCC9-4A9E-8A76-87D29E236DF2}" type="presParOf" srcId="{6B022553-0644-4A2E-81F6-92D90CC673FC}" destId="{A6C9779A-EA6E-4D66-BE60-DEDC8E90E9F3}" srcOrd="6" destOrd="0" presId="urn:microsoft.com/office/officeart/2018/2/layout/IconLabelList"/>
    <dgm:cxn modelId="{F1763623-7A5C-4667-8573-1392EDE8E707}" type="presParOf" srcId="{A6C9779A-EA6E-4D66-BE60-DEDC8E90E9F3}" destId="{F2240FCF-EFD0-4D57-984C-6DA7E50C8635}" srcOrd="0" destOrd="0" presId="urn:microsoft.com/office/officeart/2018/2/layout/IconLabelList"/>
    <dgm:cxn modelId="{C4AC55B9-EFE5-4282-AF6E-E69FDD2FC782}" type="presParOf" srcId="{A6C9779A-EA6E-4D66-BE60-DEDC8E90E9F3}" destId="{A2D03B48-9403-4F05-8D9C-48C3E87E658A}" srcOrd="1" destOrd="0" presId="urn:microsoft.com/office/officeart/2018/2/layout/IconLabelList"/>
    <dgm:cxn modelId="{B9D479BD-C7CB-4B4E-BB45-52BD084A9C58}" type="presParOf" srcId="{A6C9779A-EA6E-4D66-BE60-DEDC8E90E9F3}" destId="{E2347E40-5E0D-4A65-B3B1-8792D0A2ADD0}" srcOrd="2" destOrd="0" presId="urn:microsoft.com/office/officeart/2018/2/layout/IconLabelList"/>
    <dgm:cxn modelId="{2F7B4A77-1130-4A94-A598-D3FE80F98CEB}" type="presParOf" srcId="{6B022553-0644-4A2E-81F6-92D90CC673FC}" destId="{FAFDFC0F-BEAC-4F4F-A356-A472376819D2}" srcOrd="7" destOrd="0" presId="urn:microsoft.com/office/officeart/2018/2/layout/IconLabelList"/>
    <dgm:cxn modelId="{33E60FA7-F096-4E1A-814D-27B45B58123E}" type="presParOf" srcId="{6B022553-0644-4A2E-81F6-92D90CC673FC}" destId="{E5B92C31-5D1A-4D32-B71E-B0BF3A6EC024}" srcOrd="8" destOrd="0" presId="urn:microsoft.com/office/officeart/2018/2/layout/IconLabelList"/>
    <dgm:cxn modelId="{76E84EFF-EF08-4029-B20C-DE4C0DE68C2D}" type="presParOf" srcId="{E5B92C31-5D1A-4D32-B71E-B0BF3A6EC024}" destId="{232E87F0-3B04-4228-8C97-5FCAC1107CD4}" srcOrd="0" destOrd="0" presId="urn:microsoft.com/office/officeart/2018/2/layout/IconLabelList"/>
    <dgm:cxn modelId="{A364D4FA-72A1-4C8C-90ED-B75165F67443}" type="presParOf" srcId="{E5B92C31-5D1A-4D32-B71E-B0BF3A6EC024}" destId="{7E2A5C57-396E-4DE4-BD9D-5C05247FEF5C}" srcOrd="1" destOrd="0" presId="urn:microsoft.com/office/officeart/2018/2/layout/IconLabelList"/>
    <dgm:cxn modelId="{240E4455-A119-48D1-84AD-FB38D9685CE9}" type="presParOf" srcId="{E5B92C31-5D1A-4D32-B71E-B0BF3A6EC024}" destId="{95F7FF01-A2C1-42ED-86B4-BF6A6FBCA7F1}" srcOrd="2" destOrd="0" presId="urn:microsoft.com/office/officeart/2018/2/layout/IconLabelList"/>
    <dgm:cxn modelId="{F7C2EA58-1EC6-4BD0-A22C-6A94A75CE3D0}" type="presParOf" srcId="{6B022553-0644-4A2E-81F6-92D90CC673FC}" destId="{13C70A1A-AFBE-4233-B887-2673D7EDBBBE}" srcOrd="9" destOrd="0" presId="urn:microsoft.com/office/officeart/2018/2/layout/IconLabelList"/>
    <dgm:cxn modelId="{B82D7D7F-D268-46C0-999F-7C56318A6ED0}" type="presParOf" srcId="{6B022553-0644-4A2E-81F6-92D90CC673FC}" destId="{9E655A37-0B9F-436A-A5BF-F1B76DB0FEBE}" srcOrd="10" destOrd="0" presId="urn:microsoft.com/office/officeart/2018/2/layout/IconLabelList"/>
    <dgm:cxn modelId="{201F89AC-63C5-4EAD-B112-D82AC4984474}" type="presParOf" srcId="{9E655A37-0B9F-436A-A5BF-F1B76DB0FEBE}" destId="{9285C080-E4CE-48D5-ADCF-8667296BD8EA}" srcOrd="0" destOrd="0" presId="urn:microsoft.com/office/officeart/2018/2/layout/IconLabelList"/>
    <dgm:cxn modelId="{F162903E-EE1B-4A80-B26A-7B430572C7EB}" type="presParOf" srcId="{9E655A37-0B9F-436A-A5BF-F1B76DB0FEBE}" destId="{E1CF450E-DC96-42C4-A607-46FF4A4A6522}" srcOrd="1" destOrd="0" presId="urn:microsoft.com/office/officeart/2018/2/layout/IconLabelList"/>
    <dgm:cxn modelId="{BF54ABE7-A74A-494C-94A6-31EB40C5301A}" type="presParOf" srcId="{9E655A37-0B9F-436A-A5BF-F1B76DB0FEBE}" destId="{A05B1A3E-AF15-43C2-B266-4746214EE9D8}" srcOrd="2" destOrd="0" presId="urn:microsoft.com/office/officeart/2018/2/layout/IconLabelList"/>
    <dgm:cxn modelId="{7A6E7901-C3D5-4693-BE2B-E65CA01503FE}" type="presParOf" srcId="{6B022553-0644-4A2E-81F6-92D90CC673FC}" destId="{EE4326B1-B9DD-418E-BF55-05B8539512D0}" srcOrd="11" destOrd="0" presId="urn:microsoft.com/office/officeart/2018/2/layout/IconLabelList"/>
    <dgm:cxn modelId="{631858DB-CC0E-4F71-8FA8-B82CE95B540C}" type="presParOf" srcId="{6B022553-0644-4A2E-81F6-92D90CC673FC}" destId="{32801C89-2259-446A-B21B-BDB3C42D353F}" srcOrd="12" destOrd="0" presId="urn:microsoft.com/office/officeart/2018/2/layout/IconLabelList"/>
    <dgm:cxn modelId="{91AB076B-446A-4DF5-8D98-287D2A84FC5E}" type="presParOf" srcId="{32801C89-2259-446A-B21B-BDB3C42D353F}" destId="{1C051F43-93E7-4E5A-AF2E-EF1EF65CB046}" srcOrd="0" destOrd="0" presId="urn:microsoft.com/office/officeart/2018/2/layout/IconLabelList"/>
    <dgm:cxn modelId="{459D10A2-E7D1-4CD7-AF3C-285E59A518B1}" type="presParOf" srcId="{32801C89-2259-446A-B21B-BDB3C42D353F}" destId="{0F5B3765-B83C-4ED5-9598-163EB4448C45}" srcOrd="1" destOrd="0" presId="urn:microsoft.com/office/officeart/2018/2/layout/IconLabelList"/>
    <dgm:cxn modelId="{76BBAAA3-FDFC-4FFA-BFB1-0D3F5B13DFEC}" type="presParOf" srcId="{32801C89-2259-446A-B21B-BDB3C42D353F}" destId="{A3FF4EF5-76C4-421F-9329-030B718EF758}"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7347513-A010-4D58-A276-A1B4190DC8B2}"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CF1F888C-23FE-451B-ABD8-8C1CBBA8A28F}">
      <dgm:prSet/>
      <dgm:spPr/>
      <dgm:t>
        <a:bodyPr/>
        <a:lstStyle/>
        <a:p>
          <a:r>
            <a:rPr lang="es-ES"/>
            <a:t>la Secretaría de Relaciones Exteriores (SRE) no dispuso de mecanismos para acreditar las acciones de coordinación y seguimiento y asegurar el cumplimiento de los compromisos establecidos en los 62 tratados en materia de medio ambiente suscritos por el gobierno de México a ese año.</a:t>
          </a:r>
          <a:endParaRPr lang="en-US"/>
        </a:p>
      </dgm:t>
    </dgm:pt>
    <dgm:pt modelId="{B6270687-61FC-4E2E-A043-DBF2B600AE7C}" type="parTrans" cxnId="{1F71A2E6-DE6E-4F80-B3EC-F2F14457677D}">
      <dgm:prSet/>
      <dgm:spPr/>
      <dgm:t>
        <a:bodyPr/>
        <a:lstStyle/>
        <a:p>
          <a:endParaRPr lang="en-US"/>
        </a:p>
      </dgm:t>
    </dgm:pt>
    <dgm:pt modelId="{BCF16B89-23A2-4C77-874B-CC93E5A931FE}" type="sibTrans" cxnId="{1F71A2E6-DE6E-4F80-B3EC-F2F14457677D}">
      <dgm:prSet/>
      <dgm:spPr/>
      <dgm:t>
        <a:bodyPr/>
        <a:lstStyle/>
        <a:p>
          <a:endParaRPr lang="en-US"/>
        </a:p>
      </dgm:t>
    </dgm:pt>
    <dgm:pt modelId="{2281A504-294E-4D4F-946D-6288CB146ED8}">
      <dgm:prSet/>
      <dgm:spPr/>
      <dgm:t>
        <a:bodyPr/>
        <a:lstStyle/>
        <a:p>
          <a:r>
            <a:rPr lang="es-ES"/>
            <a:t>De los 25 tratados en materia de contaminación marina, en los que la SRE señala la participación de la SEMAR, esta dependencia sólo reconoce su participación en 3 (12.0%)</a:t>
          </a:r>
          <a:endParaRPr lang="en-US"/>
        </a:p>
      </dgm:t>
    </dgm:pt>
    <dgm:pt modelId="{B58B1567-0B9E-486C-8056-BBDA21DBD3D3}" type="parTrans" cxnId="{BF2DDAC0-2ABE-4980-9BCF-8645544C8971}">
      <dgm:prSet/>
      <dgm:spPr/>
      <dgm:t>
        <a:bodyPr/>
        <a:lstStyle/>
        <a:p>
          <a:endParaRPr lang="en-US"/>
        </a:p>
      </dgm:t>
    </dgm:pt>
    <dgm:pt modelId="{2F954585-C3DA-4C98-80C9-161657D1E6FE}" type="sibTrans" cxnId="{BF2DDAC0-2ABE-4980-9BCF-8645544C8971}">
      <dgm:prSet/>
      <dgm:spPr/>
      <dgm:t>
        <a:bodyPr/>
        <a:lstStyle/>
        <a:p>
          <a:endParaRPr lang="en-US"/>
        </a:p>
      </dgm:t>
    </dgm:pt>
    <dgm:pt modelId="{88E0E122-B9F3-41E4-B2F8-717571D7C330}">
      <dgm:prSet/>
      <dgm:spPr/>
      <dgm:t>
        <a:bodyPr/>
        <a:lstStyle/>
        <a:p>
          <a:r>
            <a:rPr lang="es-ES"/>
            <a:t>La Secretaría de Relaciones Exteriores establece la participación de la SEMARNAT en 26 tratados en materia de contaminación marina, y esta secretaría sólo participa en tres</a:t>
          </a:r>
          <a:endParaRPr lang="en-US"/>
        </a:p>
      </dgm:t>
    </dgm:pt>
    <dgm:pt modelId="{4D85BD60-4E28-4C7A-8256-B29323B9BC0A}" type="parTrans" cxnId="{F16182F1-A1FB-41F1-9323-313257FB79EA}">
      <dgm:prSet/>
      <dgm:spPr/>
      <dgm:t>
        <a:bodyPr/>
        <a:lstStyle/>
        <a:p>
          <a:endParaRPr lang="en-US"/>
        </a:p>
      </dgm:t>
    </dgm:pt>
    <dgm:pt modelId="{BF86EB8B-A8F0-4FB5-8566-A313D17EA030}" type="sibTrans" cxnId="{F16182F1-A1FB-41F1-9323-313257FB79EA}">
      <dgm:prSet/>
      <dgm:spPr/>
      <dgm:t>
        <a:bodyPr/>
        <a:lstStyle/>
        <a:p>
          <a:endParaRPr lang="en-US"/>
        </a:p>
      </dgm:t>
    </dgm:pt>
    <dgm:pt modelId="{61923487-E060-4EC9-83DD-EB59E43720EB}" type="pres">
      <dgm:prSet presAssocID="{27347513-A010-4D58-A276-A1B4190DC8B2}" presName="root" presStyleCnt="0">
        <dgm:presLayoutVars>
          <dgm:dir/>
          <dgm:resizeHandles val="exact"/>
        </dgm:presLayoutVars>
      </dgm:prSet>
      <dgm:spPr/>
    </dgm:pt>
    <dgm:pt modelId="{6DA3188C-374A-4A23-B72D-5C88F54D3511}" type="pres">
      <dgm:prSet presAssocID="{CF1F888C-23FE-451B-ABD8-8C1CBBA8A28F}" presName="compNode" presStyleCnt="0"/>
      <dgm:spPr/>
    </dgm:pt>
    <dgm:pt modelId="{EEBEEC44-6764-46F8-B5AA-FECFC6F49B8D}" type="pres">
      <dgm:prSet presAssocID="{CF1F888C-23FE-451B-ABD8-8C1CBBA8A28F}" presName="bgRect" presStyleLbl="bgShp" presStyleIdx="0" presStyleCnt="3"/>
      <dgm:spPr/>
    </dgm:pt>
    <dgm:pt modelId="{58F047BA-559E-44D8-865E-18851BB9A9B8}" type="pres">
      <dgm:prSet presAssocID="{CF1F888C-23FE-451B-ABD8-8C1CBBA8A28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Comentario no gusta con relleno sólido"/>
        </a:ext>
      </dgm:extLst>
    </dgm:pt>
    <dgm:pt modelId="{FC0C2F5D-C5B0-4A78-A9AA-F30F395EE4C4}" type="pres">
      <dgm:prSet presAssocID="{CF1F888C-23FE-451B-ABD8-8C1CBBA8A28F}" presName="spaceRect" presStyleCnt="0"/>
      <dgm:spPr/>
    </dgm:pt>
    <dgm:pt modelId="{1E3B51F1-38C3-4E20-99CF-F659237FF31E}" type="pres">
      <dgm:prSet presAssocID="{CF1F888C-23FE-451B-ABD8-8C1CBBA8A28F}" presName="parTx" presStyleLbl="revTx" presStyleIdx="0" presStyleCnt="3">
        <dgm:presLayoutVars>
          <dgm:chMax val="0"/>
          <dgm:chPref val="0"/>
        </dgm:presLayoutVars>
      </dgm:prSet>
      <dgm:spPr/>
    </dgm:pt>
    <dgm:pt modelId="{548A56DC-2757-4407-96B5-A5AE1A929785}" type="pres">
      <dgm:prSet presAssocID="{BCF16B89-23A2-4C77-874B-CC93E5A931FE}" presName="sibTrans" presStyleCnt="0"/>
      <dgm:spPr/>
    </dgm:pt>
    <dgm:pt modelId="{77AE527F-89EA-44DC-9DA6-D62CAE28B83D}" type="pres">
      <dgm:prSet presAssocID="{2281A504-294E-4D4F-946D-6288CB146ED8}" presName="compNode" presStyleCnt="0"/>
      <dgm:spPr/>
    </dgm:pt>
    <dgm:pt modelId="{3A49A63B-F0DA-4D64-AA90-3BEC5B366741}" type="pres">
      <dgm:prSet presAssocID="{2281A504-294E-4D4F-946D-6288CB146ED8}" presName="bgRect" presStyleLbl="bgShp" presStyleIdx="1" presStyleCnt="3"/>
      <dgm:spPr/>
    </dgm:pt>
    <dgm:pt modelId="{E0709343-723A-40F3-B143-E219455822E9}" type="pres">
      <dgm:prSet presAssocID="{2281A504-294E-4D4F-946D-6288CB146ED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Insignia de cruz con relleno sólido"/>
        </a:ext>
      </dgm:extLst>
    </dgm:pt>
    <dgm:pt modelId="{A2100D63-09C5-4114-8866-B198E4F413B9}" type="pres">
      <dgm:prSet presAssocID="{2281A504-294E-4D4F-946D-6288CB146ED8}" presName="spaceRect" presStyleCnt="0"/>
      <dgm:spPr/>
    </dgm:pt>
    <dgm:pt modelId="{6235ED58-69DC-4994-B779-5A27FC04471A}" type="pres">
      <dgm:prSet presAssocID="{2281A504-294E-4D4F-946D-6288CB146ED8}" presName="parTx" presStyleLbl="revTx" presStyleIdx="1" presStyleCnt="3">
        <dgm:presLayoutVars>
          <dgm:chMax val="0"/>
          <dgm:chPref val="0"/>
        </dgm:presLayoutVars>
      </dgm:prSet>
      <dgm:spPr/>
    </dgm:pt>
    <dgm:pt modelId="{F0DBBCE9-68B6-473D-8407-888E00248796}" type="pres">
      <dgm:prSet presAssocID="{2F954585-C3DA-4C98-80C9-161657D1E6FE}" presName="sibTrans" presStyleCnt="0"/>
      <dgm:spPr/>
    </dgm:pt>
    <dgm:pt modelId="{3F457E8A-B9CE-4911-9AC1-EAB13CB3C65E}" type="pres">
      <dgm:prSet presAssocID="{88E0E122-B9F3-41E4-B2F8-717571D7C330}" presName="compNode" presStyleCnt="0"/>
      <dgm:spPr/>
    </dgm:pt>
    <dgm:pt modelId="{670F6A0D-E847-4603-8946-D64DD0DBE462}" type="pres">
      <dgm:prSet presAssocID="{88E0E122-B9F3-41E4-B2F8-717571D7C330}" presName="bgRect" presStyleLbl="bgShp" presStyleIdx="2" presStyleCnt="3"/>
      <dgm:spPr/>
    </dgm:pt>
    <dgm:pt modelId="{9836795C-5BAB-4615-8A93-5D9D86580D6E}" type="pres">
      <dgm:prSet presAssocID="{88E0E122-B9F3-41E4-B2F8-717571D7C330}"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Cara confundida con relleno sólido con relleno sólido"/>
        </a:ext>
      </dgm:extLst>
    </dgm:pt>
    <dgm:pt modelId="{A52CC473-CB1F-4824-9DC8-335EA42EB423}" type="pres">
      <dgm:prSet presAssocID="{88E0E122-B9F3-41E4-B2F8-717571D7C330}" presName="spaceRect" presStyleCnt="0"/>
      <dgm:spPr/>
    </dgm:pt>
    <dgm:pt modelId="{F55598DD-EB5A-4183-9F5F-CFADD2FBCCB0}" type="pres">
      <dgm:prSet presAssocID="{88E0E122-B9F3-41E4-B2F8-717571D7C330}" presName="parTx" presStyleLbl="revTx" presStyleIdx="2" presStyleCnt="3">
        <dgm:presLayoutVars>
          <dgm:chMax val="0"/>
          <dgm:chPref val="0"/>
        </dgm:presLayoutVars>
      </dgm:prSet>
      <dgm:spPr/>
    </dgm:pt>
  </dgm:ptLst>
  <dgm:cxnLst>
    <dgm:cxn modelId="{6EFE8A78-9CE4-45DF-9BFE-18ABA70A7722}" type="presOf" srcId="{2281A504-294E-4D4F-946D-6288CB146ED8}" destId="{6235ED58-69DC-4994-B779-5A27FC04471A}" srcOrd="0" destOrd="0" presId="urn:microsoft.com/office/officeart/2018/2/layout/IconVerticalSolidList"/>
    <dgm:cxn modelId="{CD5AAEAD-71D9-41A8-B522-9DEEA5B60DA2}" type="presOf" srcId="{88E0E122-B9F3-41E4-B2F8-717571D7C330}" destId="{F55598DD-EB5A-4183-9F5F-CFADD2FBCCB0}" srcOrd="0" destOrd="0" presId="urn:microsoft.com/office/officeart/2018/2/layout/IconVerticalSolidList"/>
    <dgm:cxn modelId="{108E04C0-632C-4FCF-8891-69C43F13DD7C}" type="presOf" srcId="{CF1F888C-23FE-451B-ABD8-8C1CBBA8A28F}" destId="{1E3B51F1-38C3-4E20-99CF-F659237FF31E}" srcOrd="0" destOrd="0" presId="urn:microsoft.com/office/officeart/2018/2/layout/IconVerticalSolidList"/>
    <dgm:cxn modelId="{BF2DDAC0-2ABE-4980-9BCF-8645544C8971}" srcId="{27347513-A010-4D58-A276-A1B4190DC8B2}" destId="{2281A504-294E-4D4F-946D-6288CB146ED8}" srcOrd="1" destOrd="0" parTransId="{B58B1567-0B9E-486C-8056-BBDA21DBD3D3}" sibTransId="{2F954585-C3DA-4C98-80C9-161657D1E6FE}"/>
    <dgm:cxn modelId="{1F71A2E6-DE6E-4F80-B3EC-F2F14457677D}" srcId="{27347513-A010-4D58-A276-A1B4190DC8B2}" destId="{CF1F888C-23FE-451B-ABD8-8C1CBBA8A28F}" srcOrd="0" destOrd="0" parTransId="{B6270687-61FC-4E2E-A043-DBF2B600AE7C}" sibTransId="{BCF16B89-23A2-4C77-874B-CC93E5A931FE}"/>
    <dgm:cxn modelId="{856E4DED-15B8-4602-84E0-E60BEEB0DE95}" type="presOf" srcId="{27347513-A010-4D58-A276-A1B4190DC8B2}" destId="{61923487-E060-4EC9-83DD-EB59E43720EB}" srcOrd="0" destOrd="0" presId="urn:microsoft.com/office/officeart/2018/2/layout/IconVerticalSolidList"/>
    <dgm:cxn modelId="{F16182F1-A1FB-41F1-9323-313257FB79EA}" srcId="{27347513-A010-4D58-A276-A1B4190DC8B2}" destId="{88E0E122-B9F3-41E4-B2F8-717571D7C330}" srcOrd="2" destOrd="0" parTransId="{4D85BD60-4E28-4C7A-8256-B29323B9BC0A}" sibTransId="{BF86EB8B-A8F0-4FB5-8566-A313D17EA030}"/>
    <dgm:cxn modelId="{093AD47D-873C-430C-A4B4-3D37009D01F9}" type="presParOf" srcId="{61923487-E060-4EC9-83DD-EB59E43720EB}" destId="{6DA3188C-374A-4A23-B72D-5C88F54D3511}" srcOrd="0" destOrd="0" presId="urn:microsoft.com/office/officeart/2018/2/layout/IconVerticalSolidList"/>
    <dgm:cxn modelId="{1E48A2F3-114D-4E85-9AD0-F3FD52C287B4}" type="presParOf" srcId="{6DA3188C-374A-4A23-B72D-5C88F54D3511}" destId="{EEBEEC44-6764-46F8-B5AA-FECFC6F49B8D}" srcOrd="0" destOrd="0" presId="urn:microsoft.com/office/officeart/2018/2/layout/IconVerticalSolidList"/>
    <dgm:cxn modelId="{858FCF6F-1766-4C75-90D0-02D7E5F25E27}" type="presParOf" srcId="{6DA3188C-374A-4A23-B72D-5C88F54D3511}" destId="{58F047BA-559E-44D8-865E-18851BB9A9B8}" srcOrd="1" destOrd="0" presId="urn:microsoft.com/office/officeart/2018/2/layout/IconVerticalSolidList"/>
    <dgm:cxn modelId="{E66B5005-0858-47F8-9036-6DB8EB479127}" type="presParOf" srcId="{6DA3188C-374A-4A23-B72D-5C88F54D3511}" destId="{FC0C2F5D-C5B0-4A78-A9AA-F30F395EE4C4}" srcOrd="2" destOrd="0" presId="urn:microsoft.com/office/officeart/2018/2/layout/IconVerticalSolidList"/>
    <dgm:cxn modelId="{769D10A5-7E1D-4408-AD29-85B488740FCC}" type="presParOf" srcId="{6DA3188C-374A-4A23-B72D-5C88F54D3511}" destId="{1E3B51F1-38C3-4E20-99CF-F659237FF31E}" srcOrd="3" destOrd="0" presId="urn:microsoft.com/office/officeart/2018/2/layout/IconVerticalSolidList"/>
    <dgm:cxn modelId="{9C748297-C28E-4F97-A307-493B273F3F28}" type="presParOf" srcId="{61923487-E060-4EC9-83DD-EB59E43720EB}" destId="{548A56DC-2757-4407-96B5-A5AE1A929785}" srcOrd="1" destOrd="0" presId="urn:microsoft.com/office/officeart/2018/2/layout/IconVerticalSolidList"/>
    <dgm:cxn modelId="{42587249-93CD-42F3-A983-E3BC6A8A1FBE}" type="presParOf" srcId="{61923487-E060-4EC9-83DD-EB59E43720EB}" destId="{77AE527F-89EA-44DC-9DA6-D62CAE28B83D}" srcOrd="2" destOrd="0" presId="urn:microsoft.com/office/officeart/2018/2/layout/IconVerticalSolidList"/>
    <dgm:cxn modelId="{CF99935E-B164-4573-9DCA-DF7FA8202F05}" type="presParOf" srcId="{77AE527F-89EA-44DC-9DA6-D62CAE28B83D}" destId="{3A49A63B-F0DA-4D64-AA90-3BEC5B366741}" srcOrd="0" destOrd="0" presId="urn:microsoft.com/office/officeart/2018/2/layout/IconVerticalSolidList"/>
    <dgm:cxn modelId="{61BA9BBE-3904-43F3-8815-AEB2412D4304}" type="presParOf" srcId="{77AE527F-89EA-44DC-9DA6-D62CAE28B83D}" destId="{E0709343-723A-40F3-B143-E219455822E9}" srcOrd="1" destOrd="0" presId="urn:microsoft.com/office/officeart/2018/2/layout/IconVerticalSolidList"/>
    <dgm:cxn modelId="{58ADC223-2BB9-4064-A1D9-78C8BBCD9826}" type="presParOf" srcId="{77AE527F-89EA-44DC-9DA6-D62CAE28B83D}" destId="{A2100D63-09C5-4114-8866-B198E4F413B9}" srcOrd="2" destOrd="0" presId="urn:microsoft.com/office/officeart/2018/2/layout/IconVerticalSolidList"/>
    <dgm:cxn modelId="{7A5690D1-E9CF-4442-B20B-D2DBFDBF5E6A}" type="presParOf" srcId="{77AE527F-89EA-44DC-9DA6-D62CAE28B83D}" destId="{6235ED58-69DC-4994-B779-5A27FC04471A}" srcOrd="3" destOrd="0" presId="urn:microsoft.com/office/officeart/2018/2/layout/IconVerticalSolidList"/>
    <dgm:cxn modelId="{8E184DC5-A5B0-45DA-938E-3B771EC1545C}" type="presParOf" srcId="{61923487-E060-4EC9-83DD-EB59E43720EB}" destId="{F0DBBCE9-68B6-473D-8407-888E00248796}" srcOrd="3" destOrd="0" presId="urn:microsoft.com/office/officeart/2018/2/layout/IconVerticalSolidList"/>
    <dgm:cxn modelId="{4DD24A1D-FD02-461B-8CC9-F76A589CD8A8}" type="presParOf" srcId="{61923487-E060-4EC9-83DD-EB59E43720EB}" destId="{3F457E8A-B9CE-4911-9AC1-EAB13CB3C65E}" srcOrd="4" destOrd="0" presId="urn:microsoft.com/office/officeart/2018/2/layout/IconVerticalSolidList"/>
    <dgm:cxn modelId="{31CE1CFA-3914-4E86-BD8B-532A590A92A1}" type="presParOf" srcId="{3F457E8A-B9CE-4911-9AC1-EAB13CB3C65E}" destId="{670F6A0D-E847-4603-8946-D64DD0DBE462}" srcOrd="0" destOrd="0" presId="urn:microsoft.com/office/officeart/2018/2/layout/IconVerticalSolidList"/>
    <dgm:cxn modelId="{EB9934B5-828B-4979-AC69-349C0B071502}" type="presParOf" srcId="{3F457E8A-B9CE-4911-9AC1-EAB13CB3C65E}" destId="{9836795C-5BAB-4615-8A93-5D9D86580D6E}" srcOrd="1" destOrd="0" presId="urn:microsoft.com/office/officeart/2018/2/layout/IconVerticalSolidList"/>
    <dgm:cxn modelId="{2875A834-D60D-409C-85C3-443D39648A64}" type="presParOf" srcId="{3F457E8A-B9CE-4911-9AC1-EAB13CB3C65E}" destId="{A52CC473-CB1F-4824-9DC8-335EA42EB423}" srcOrd="2" destOrd="0" presId="urn:microsoft.com/office/officeart/2018/2/layout/IconVerticalSolidList"/>
    <dgm:cxn modelId="{54777F5D-C99C-4AC7-89E0-226A0C45118A}" type="presParOf" srcId="{3F457E8A-B9CE-4911-9AC1-EAB13CB3C65E}" destId="{F55598DD-EB5A-4183-9F5F-CFADD2FBCCB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4A76F5-93E6-4D65-9857-ED7A8282C67A}">
      <dsp:nvSpPr>
        <dsp:cNvPr id="0" name=""/>
        <dsp:cNvSpPr/>
      </dsp:nvSpPr>
      <dsp:spPr>
        <a:xfrm>
          <a:off x="837284" y="607058"/>
          <a:ext cx="923455" cy="923455"/>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9E0A0F0-85FB-4447-941F-45E3B0BA7A6F}">
      <dsp:nvSpPr>
        <dsp:cNvPr id="0" name=""/>
        <dsp:cNvSpPr/>
      </dsp:nvSpPr>
      <dsp:spPr>
        <a:xfrm>
          <a:off x="291050" y="1844971"/>
          <a:ext cx="2052123"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pPr>
          <a:r>
            <a:rPr lang="es-MX" sz="2400" kern="1200" dirty="0"/>
            <a:t>Cambio Climático y Atmósfera</a:t>
          </a:r>
          <a:endParaRPr lang="en-US" sz="2400" kern="1200" dirty="0"/>
        </a:p>
      </dsp:txBody>
      <dsp:txXfrm>
        <a:off x="291050" y="1844971"/>
        <a:ext cx="2052123" cy="720000"/>
      </dsp:txXfrm>
    </dsp:sp>
    <dsp:sp modelId="{53150B6B-5AC2-4DFE-8C7F-CD9C5BE7DFD4}">
      <dsp:nvSpPr>
        <dsp:cNvPr id="0" name=""/>
        <dsp:cNvSpPr/>
      </dsp:nvSpPr>
      <dsp:spPr>
        <a:xfrm>
          <a:off x="3266629" y="582937"/>
          <a:ext cx="923455" cy="923455"/>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0F2638D-F87B-46AE-BE9F-034ECCFE8C38}">
      <dsp:nvSpPr>
        <dsp:cNvPr id="0" name=""/>
        <dsp:cNvSpPr/>
      </dsp:nvSpPr>
      <dsp:spPr>
        <a:xfrm>
          <a:off x="2702295" y="1844971"/>
          <a:ext cx="2052123"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pPr>
          <a:r>
            <a:rPr lang="es-MX" sz="2400" kern="1200"/>
            <a:t>Tierra y Agricultura</a:t>
          </a:r>
          <a:endParaRPr lang="en-US" sz="2400" kern="1200"/>
        </a:p>
      </dsp:txBody>
      <dsp:txXfrm>
        <a:off x="2702295" y="1844971"/>
        <a:ext cx="2052123" cy="720000"/>
      </dsp:txXfrm>
    </dsp:sp>
    <dsp:sp modelId="{EC460A9E-73D3-4824-A3F8-A97B0FBB3FF3}">
      <dsp:nvSpPr>
        <dsp:cNvPr id="0" name=""/>
        <dsp:cNvSpPr/>
      </dsp:nvSpPr>
      <dsp:spPr>
        <a:xfrm>
          <a:off x="5677874" y="582937"/>
          <a:ext cx="923455" cy="923455"/>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D6BAC6D-6DAC-4965-94C2-D2DA5579A2EC}">
      <dsp:nvSpPr>
        <dsp:cNvPr id="0" name=""/>
        <dsp:cNvSpPr/>
      </dsp:nvSpPr>
      <dsp:spPr>
        <a:xfrm>
          <a:off x="5113540" y="1844971"/>
          <a:ext cx="2052123"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pPr>
          <a:r>
            <a:rPr lang="es-MX" sz="2400" kern="1200"/>
            <a:t>Gobernanza Medioambiental</a:t>
          </a:r>
          <a:endParaRPr lang="en-US" sz="2400" kern="1200"/>
        </a:p>
      </dsp:txBody>
      <dsp:txXfrm>
        <a:off x="5113540" y="1844971"/>
        <a:ext cx="2052123" cy="720000"/>
      </dsp:txXfrm>
    </dsp:sp>
    <dsp:sp modelId="{F2240FCF-EFD0-4D57-984C-6DA7E50C8635}">
      <dsp:nvSpPr>
        <dsp:cNvPr id="0" name=""/>
        <dsp:cNvSpPr/>
      </dsp:nvSpPr>
      <dsp:spPr>
        <a:xfrm>
          <a:off x="8089120" y="582937"/>
          <a:ext cx="923455" cy="92345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2347E40-5E0D-4A65-B3B1-8792D0A2ADD0}">
      <dsp:nvSpPr>
        <dsp:cNvPr id="0" name=""/>
        <dsp:cNvSpPr/>
      </dsp:nvSpPr>
      <dsp:spPr>
        <a:xfrm>
          <a:off x="7524786" y="1844971"/>
          <a:ext cx="2052123"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pPr>
          <a:r>
            <a:rPr lang="es-MX" sz="2400" kern="1200"/>
            <a:t>Agua</a:t>
          </a:r>
          <a:endParaRPr lang="en-US" sz="2400" kern="1200"/>
        </a:p>
      </dsp:txBody>
      <dsp:txXfrm>
        <a:off x="7524786" y="1844971"/>
        <a:ext cx="2052123" cy="720000"/>
      </dsp:txXfrm>
    </dsp:sp>
    <dsp:sp modelId="{232E87F0-3B04-4228-8C97-5FCAC1107CD4}">
      <dsp:nvSpPr>
        <dsp:cNvPr id="0" name=""/>
        <dsp:cNvSpPr/>
      </dsp:nvSpPr>
      <dsp:spPr>
        <a:xfrm>
          <a:off x="2061006" y="3078002"/>
          <a:ext cx="923455" cy="92345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5F7FF01-A2C1-42ED-86B4-BF6A6FBCA7F1}">
      <dsp:nvSpPr>
        <dsp:cNvPr id="0" name=""/>
        <dsp:cNvSpPr/>
      </dsp:nvSpPr>
      <dsp:spPr>
        <a:xfrm>
          <a:off x="1496672" y="4340036"/>
          <a:ext cx="2052123"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pPr>
          <a:r>
            <a:rPr lang="es-MX" sz="2400" kern="1200"/>
            <a:t>Biodiversidad</a:t>
          </a:r>
          <a:endParaRPr lang="en-US" sz="2400" kern="1200"/>
        </a:p>
      </dsp:txBody>
      <dsp:txXfrm>
        <a:off x="1496672" y="4340036"/>
        <a:ext cx="2052123" cy="720000"/>
      </dsp:txXfrm>
    </dsp:sp>
    <dsp:sp modelId="{9285C080-E4CE-48D5-ADCF-8667296BD8EA}">
      <dsp:nvSpPr>
        <dsp:cNvPr id="0" name=""/>
        <dsp:cNvSpPr/>
      </dsp:nvSpPr>
      <dsp:spPr>
        <a:xfrm>
          <a:off x="4472252" y="3078002"/>
          <a:ext cx="923455" cy="923455"/>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05B1A3E-AF15-43C2-B266-4746214EE9D8}">
      <dsp:nvSpPr>
        <dsp:cNvPr id="0" name=""/>
        <dsp:cNvSpPr/>
      </dsp:nvSpPr>
      <dsp:spPr>
        <a:xfrm>
          <a:off x="3907918" y="4340036"/>
          <a:ext cx="2052123"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pPr>
          <a:r>
            <a:rPr lang="es-MX" sz="2400" kern="1200"/>
            <a:t>Comercio y Medio Ambiete</a:t>
          </a:r>
          <a:endParaRPr lang="en-US" sz="2400" kern="1200"/>
        </a:p>
      </dsp:txBody>
      <dsp:txXfrm>
        <a:off x="3907918" y="4340036"/>
        <a:ext cx="2052123" cy="720000"/>
      </dsp:txXfrm>
    </dsp:sp>
    <dsp:sp modelId="{1C051F43-93E7-4E5A-AF2E-EF1EF65CB046}">
      <dsp:nvSpPr>
        <dsp:cNvPr id="0" name=""/>
        <dsp:cNvSpPr/>
      </dsp:nvSpPr>
      <dsp:spPr>
        <a:xfrm>
          <a:off x="6883497" y="3078002"/>
          <a:ext cx="923455" cy="923455"/>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3FF4EF5-76C4-421F-9329-030B718EF758}">
      <dsp:nvSpPr>
        <dsp:cNvPr id="0" name=""/>
        <dsp:cNvSpPr/>
      </dsp:nvSpPr>
      <dsp:spPr>
        <a:xfrm>
          <a:off x="6319163" y="4340036"/>
          <a:ext cx="2052123"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pPr>
          <a:r>
            <a:rPr lang="es-MX" sz="2400" kern="1200"/>
            <a:t>Químicos y Deshechos</a:t>
          </a:r>
          <a:endParaRPr lang="en-US" sz="2400" kern="1200"/>
        </a:p>
      </dsp:txBody>
      <dsp:txXfrm>
        <a:off x="6319163" y="4340036"/>
        <a:ext cx="2052123"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BEEC44-6764-46F8-B5AA-FECFC6F49B8D}">
      <dsp:nvSpPr>
        <dsp:cNvPr id="0" name=""/>
        <dsp:cNvSpPr/>
      </dsp:nvSpPr>
      <dsp:spPr>
        <a:xfrm>
          <a:off x="0" y="752"/>
          <a:ext cx="7441810" cy="1760041"/>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F047BA-559E-44D8-865E-18851BB9A9B8}">
      <dsp:nvSpPr>
        <dsp:cNvPr id="0" name=""/>
        <dsp:cNvSpPr/>
      </dsp:nvSpPr>
      <dsp:spPr>
        <a:xfrm>
          <a:off x="532412" y="396761"/>
          <a:ext cx="968022" cy="96802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E3B51F1-38C3-4E20-99CF-F659237FF31E}">
      <dsp:nvSpPr>
        <dsp:cNvPr id="0" name=""/>
        <dsp:cNvSpPr/>
      </dsp:nvSpPr>
      <dsp:spPr>
        <a:xfrm>
          <a:off x="2032847" y="752"/>
          <a:ext cx="5408962" cy="17600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271" tIns="186271" rIns="186271" bIns="186271" numCol="1" spcCol="1270" anchor="ctr" anchorCtr="0">
          <a:noAutofit/>
        </a:bodyPr>
        <a:lstStyle/>
        <a:p>
          <a:pPr marL="0" lvl="0" indent="0" algn="l" defTabSz="755650">
            <a:lnSpc>
              <a:spcPct val="90000"/>
            </a:lnSpc>
            <a:spcBef>
              <a:spcPct val="0"/>
            </a:spcBef>
            <a:spcAft>
              <a:spcPct val="35000"/>
            </a:spcAft>
            <a:buNone/>
          </a:pPr>
          <a:r>
            <a:rPr lang="es-ES" sz="1700" kern="1200"/>
            <a:t>la Secretaría de Relaciones Exteriores (SRE) no dispuso de mecanismos para acreditar las acciones de coordinación y seguimiento y asegurar el cumplimiento de los compromisos establecidos en los 62 tratados en materia de medio ambiente suscritos por el gobierno de México a ese año.</a:t>
          </a:r>
          <a:endParaRPr lang="en-US" sz="1700" kern="1200"/>
        </a:p>
      </dsp:txBody>
      <dsp:txXfrm>
        <a:off x="2032847" y="752"/>
        <a:ext cx="5408962" cy="1760041"/>
      </dsp:txXfrm>
    </dsp:sp>
    <dsp:sp modelId="{3A49A63B-F0DA-4D64-AA90-3BEC5B366741}">
      <dsp:nvSpPr>
        <dsp:cNvPr id="0" name=""/>
        <dsp:cNvSpPr/>
      </dsp:nvSpPr>
      <dsp:spPr>
        <a:xfrm>
          <a:off x="0" y="2200803"/>
          <a:ext cx="7441810" cy="1760041"/>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0709343-723A-40F3-B143-E219455822E9}">
      <dsp:nvSpPr>
        <dsp:cNvPr id="0" name=""/>
        <dsp:cNvSpPr/>
      </dsp:nvSpPr>
      <dsp:spPr>
        <a:xfrm>
          <a:off x="532412" y="2596813"/>
          <a:ext cx="968022" cy="96802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235ED58-69DC-4994-B779-5A27FC04471A}">
      <dsp:nvSpPr>
        <dsp:cNvPr id="0" name=""/>
        <dsp:cNvSpPr/>
      </dsp:nvSpPr>
      <dsp:spPr>
        <a:xfrm>
          <a:off x="2032847" y="2200803"/>
          <a:ext cx="5408962" cy="17600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271" tIns="186271" rIns="186271" bIns="186271" numCol="1" spcCol="1270" anchor="ctr" anchorCtr="0">
          <a:noAutofit/>
        </a:bodyPr>
        <a:lstStyle/>
        <a:p>
          <a:pPr marL="0" lvl="0" indent="0" algn="l" defTabSz="755650">
            <a:lnSpc>
              <a:spcPct val="90000"/>
            </a:lnSpc>
            <a:spcBef>
              <a:spcPct val="0"/>
            </a:spcBef>
            <a:spcAft>
              <a:spcPct val="35000"/>
            </a:spcAft>
            <a:buNone/>
          </a:pPr>
          <a:r>
            <a:rPr lang="es-ES" sz="1700" kern="1200"/>
            <a:t>De los 25 tratados en materia de contaminación marina, en los que la SRE señala la participación de la SEMAR, esta dependencia sólo reconoce su participación en 3 (12.0%)</a:t>
          </a:r>
          <a:endParaRPr lang="en-US" sz="1700" kern="1200"/>
        </a:p>
      </dsp:txBody>
      <dsp:txXfrm>
        <a:off x="2032847" y="2200803"/>
        <a:ext cx="5408962" cy="1760041"/>
      </dsp:txXfrm>
    </dsp:sp>
    <dsp:sp modelId="{670F6A0D-E847-4603-8946-D64DD0DBE462}">
      <dsp:nvSpPr>
        <dsp:cNvPr id="0" name=""/>
        <dsp:cNvSpPr/>
      </dsp:nvSpPr>
      <dsp:spPr>
        <a:xfrm>
          <a:off x="0" y="4400855"/>
          <a:ext cx="7441810" cy="1760041"/>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836795C-5BAB-4615-8A93-5D9D86580D6E}">
      <dsp:nvSpPr>
        <dsp:cNvPr id="0" name=""/>
        <dsp:cNvSpPr/>
      </dsp:nvSpPr>
      <dsp:spPr>
        <a:xfrm>
          <a:off x="532412" y="4796864"/>
          <a:ext cx="968022" cy="968022"/>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55598DD-EB5A-4183-9F5F-CFADD2FBCCB0}">
      <dsp:nvSpPr>
        <dsp:cNvPr id="0" name=""/>
        <dsp:cNvSpPr/>
      </dsp:nvSpPr>
      <dsp:spPr>
        <a:xfrm>
          <a:off x="2032847" y="4400855"/>
          <a:ext cx="5408962" cy="17600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271" tIns="186271" rIns="186271" bIns="186271" numCol="1" spcCol="1270" anchor="ctr" anchorCtr="0">
          <a:noAutofit/>
        </a:bodyPr>
        <a:lstStyle/>
        <a:p>
          <a:pPr marL="0" lvl="0" indent="0" algn="l" defTabSz="755650">
            <a:lnSpc>
              <a:spcPct val="90000"/>
            </a:lnSpc>
            <a:spcBef>
              <a:spcPct val="0"/>
            </a:spcBef>
            <a:spcAft>
              <a:spcPct val="35000"/>
            </a:spcAft>
            <a:buNone/>
          </a:pPr>
          <a:r>
            <a:rPr lang="es-ES" sz="1700" kern="1200"/>
            <a:t>La Secretaría de Relaciones Exteriores establece la participación de la SEMARNAT en 26 tratados en materia de contaminación marina, y esta secretaría sólo participa en tres</a:t>
          </a:r>
          <a:endParaRPr lang="en-US" sz="1700" kern="1200"/>
        </a:p>
      </dsp:txBody>
      <dsp:txXfrm>
        <a:off x="2032847" y="4400855"/>
        <a:ext cx="5408962" cy="1760041"/>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B0DB3-A8FF-4ABB-9E2E-D960422260EB}"/>
              </a:ext>
            </a:extLst>
          </p:cNvPr>
          <p:cNvSpPr>
            <a:spLocks noGrp="1"/>
          </p:cNvSpPr>
          <p:nvPr>
            <p:ph type="ctrTitle"/>
          </p:nvPr>
        </p:nvSpPr>
        <p:spPr>
          <a:xfrm>
            <a:off x="1524000" y="1122363"/>
            <a:ext cx="9144000" cy="3025308"/>
          </a:xfrm>
        </p:spPr>
        <p:txBody>
          <a:bodyPr anchor="b">
            <a:normAutofit/>
          </a:bodyPr>
          <a:lstStyle>
            <a:lvl1pPr algn="ctr">
              <a:defRPr sz="6600"/>
            </a:lvl1pPr>
          </a:lstStyle>
          <a:p>
            <a:r>
              <a:rPr lang="en-US" dirty="0"/>
              <a:t>Click to edit Master title style</a:t>
            </a:r>
          </a:p>
        </p:txBody>
      </p:sp>
      <p:sp>
        <p:nvSpPr>
          <p:cNvPr id="3" name="Subtitle 2">
            <a:extLst>
              <a:ext uri="{FF2B5EF4-FFF2-40B4-BE49-F238E27FC236}">
                <a16:creationId xmlns:a16="http://schemas.microsoft.com/office/drawing/2014/main" id="{8BEE0618-75D7-410F-859C-CDF53BC53E85}"/>
              </a:ext>
            </a:extLst>
          </p:cNvPr>
          <p:cNvSpPr>
            <a:spLocks noGrp="1"/>
          </p:cNvSpPr>
          <p:nvPr>
            <p:ph type="subTitle" idx="1"/>
          </p:nvPr>
        </p:nvSpPr>
        <p:spPr>
          <a:xfrm>
            <a:off x="1524000" y="4386729"/>
            <a:ext cx="9144000" cy="1135529"/>
          </a:xfrm>
        </p:spPr>
        <p:txBody>
          <a:bodyPr>
            <a:normAutofit/>
          </a:bodyPr>
          <a:lstStyle>
            <a:lvl1pPr marL="0" indent="0" algn="ctr">
              <a:lnSpc>
                <a:spcPct val="12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A5237F11-76DB-4DD9-9747-3F38D05BA0FE}"/>
              </a:ext>
            </a:extLst>
          </p:cNvPr>
          <p:cNvSpPr>
            <a:spLocks noGrp="1"/>
          </p:cNvSpPr>
          <p:nvPr>
            <p:ph type="dt" sz="half" idx="10"/>
          </p:nvPr>
        </p:nvSpPr>
        <p:spPr/>
        <p:txBody>
          <a:bodyPr/>
          <a:lstStyle/>
          <a:p>
            <a:fld id="{11EAACC7-3B3F-47D1-959A-EF58926E955E}" type="datetimeFigureOut">
              <a:rPr lang="en-US" smtClean="0"/>
              <a:t>10/20/2023</a:t>
            </a:fld>
            <a:endParaRPr lang="en-US"/>
          </a:p>
        </p:txBody>
      </p:sp>
      <p:sp>
        <p:nvSpPr>
          <p:cNvPr id="5" name="Footer Placeholder 4">
            <a:extLst>
              <a:ext uri="{FF2B5EF4-FFF2-40B4-BE49-F238E27FC236}">
                <a16:creationId xmlns:a16="http://schemas.microsoft.com/office/drawing/2014/main" id="{3059F581-81B0-44B3-ABA5-A25CA4BAE4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10D591-ADCF-4300-8282-72AE357F3D2D}"/>
              </a:ext>
            </a:extLst>
          </p:cNvPr>
          <p:cNvSpPr>
            <a:spLocks noGrp="1"/>
          </p:cNvSpPr>
          <p:nvPr>
            <p:ph type="sldNum" sz="quarter" idx="12"/>
          </p:nvPr>
        </p:nvSpPr>
        <p:spPr/>
        <p:txBody>
          <a:bodyPr/>
          <a:lstStyle/>
          <a:p>
            <a:fld id="{312CC964-A50B-4C29-B4E4-2C30BB34CCF3}" type="slidenum">
              <a:rPr lang="en-US" smtClean="0"/>
              <a:t>‹Nº›</a:t>
            </a:fld>
            <a:endParaRPr lang="en-US"/>
          </a:p>
        </p:txBody>
      </p:sp>
    </p:spTree>
    <p:extLst>
      <p:ext uri="{BB962C8B-B14F-4D97-AF65-F5344CB8AC3E}">
        <p14:creationId xmlns:p14="http://schemas.microsoft.com/office/powerpoint/2010/main" val="3700034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E5C77-55F8-4677-A96C-E6D3F5545D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A064EF-ADDA-4943-8F87-A7469D7997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B0D493-D1E7-4358-95E9-B5B80A49E603}"/>
              </a:ext>
            </a:extLst>
          </p:cNvPr>
          <p:cNvSpPr>
            <a:spLocks noGrp="1"/>
          </p:cNvSpPr>
          <p:nvPr>
            <p:ph type="dt" sz="half" idx="10"/>
          </p:nvPr>
        </p:nvSpPr>
        <p:spPr/>
        <p:txBody>
          <a:bodyPr/>
          <a:lstStyle/>
          <a:p>
            <a:fld id="{11EAACC7-3B3F-47D1-959A-EF58926E955E}" type="datetimeFigureOut">
              <a:rPr lang="en-US" smtClean="0"/>
              <a:t>10/20/2023</a:t>
            </a:fld>
            <a:endParaRPr lang="en-US"/>
          </a:p>
        </p:txBody>
      </p:sp>
      <p:sp>
        <p:nvSpPr>
          <p:cNvPr id="5" name="Footer Placeholder 4">
            <a:extLst>
              <a:ext uri="{FF2B5EF4-FFF2-40B4-BE49-F238E27FC236}">
                <a16:creationId xmlns:a16="http://schemas.microsoft.com/office/drawing/2014/main" id="{A6E98326-3276-4B9E-960F-10C6677BFA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4C3AC2-288D-4FEE-BF80-0EAEDDFAB049}"/>
              </a:ext>
            </a:extLst>
          </p:cNvPr>
          <p:cNvSpPr>
            <a:spLocks noGrp="1"/>
          </p:cNvSpPr>
          <p:nvPr>
            <p:ph type="sldNum" sz="quarter" idx="12"/>
          </p:nvPr>
        </p:nvSpPr>
        <p:spPr/>
        <p:txBody>
          <a:bodyPr/>
          <a:lstStyle/>
          <a:p>
            <a:fld id="{312CC964-A50B-4C29-B4E4-2C30BB34CCF3}" type="slidenum">
              <a:rPr lang="en-US" smtClean="0"/>
              <a:t>‹Nº›</a:t>
            </a:fld>
            <a:endParaRPr lang="en-US"/>
          </a:p>
        </p:txBody>
      </p:sp>
    </p:spTree>
    <p:extLst>
      <p:ext uri="{BB962C8B-B14F-4D97-AF65-F5344CB8AC3E}">
        <p14:creationId xmlns:p14="http://schemas.microsoft.com/office/powerpoint/2010/main" val="2132606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333C6A-5417-40BD-BF7A-9405832237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43BCB45-B343-46F6-9718-AA0D68CED1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BDA2A4-FD34-4E17-908F-4367B1E644C3}"/>
              </a:ext>
            </a:extLst>
          </p:cNvPr>
          <p:cNvSpPr>
            <a:spLocks noGrp="1"/>
          </p:cNvSpPr>
          <p:nvPr>
            <p:ph type="dt" sz="half" idx="10"/>
          </p:nvPr>
        </p:nvSpPr>
        <p:spPr/>
        <p:txBody>
          <a:bodyPr/>
          <a:lstStyle/>
          <a:p>
            <a:fld id="{11EAACC7-3B3F-47D1-959A-EF58926E955E}" type="datetimeFigureOut">
              <a:rPr lang="en-US" smtClean="0"/>
              <a:t>10/20/2023</a:t>
            </a:fld>
            <a:endParaRPr lang="en-US"/>
          </a:p>
        </p:txBody>
      </p:sp>
      <p:sp>
        <p:nvSpPr>
          <p:cNvPr id="5" name="Footer Placeholder 4">
            <a:extLst>
              <a:ext uri="{FF2B5EF4-FFF2-40B4-BE49-F238E27FC236}">
                <a16:creationId xmlns:a16="http://schemas.microsoft.com/office/drawing/2014/main" id="{93B87AE3-776D-451D-AA52-C06B747248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A0C4D5-BE1E-4D6A-9196-E0F9E42B2E1E}"/>
              </a:ext>
            </a:extLst>
          </p:cNvPr>
          <p:cNvSpPr>
            <a:spLocks noGrp="1"/>
          </p:cNvSpPr>
          <p:nvPr>
            <p:ph type="sldNum" sz="quarter" idx="12"/>
          </p:nvPr>
        </p:nvSpPr>
        <p:spPr/>
        <p:txBody>
          <a:bodyPr/>
          <a:lstStyle/>
          <a:p>
            <a:fld id="{312CC964-A50B-4C29-B4E4-2C30BB34CCF3}" type="slidenum">
              <a:rPr lang="en-US" smtClean="0"/>
              <a:t>‹Nº›</a:t>
            </a:fld>
            <a:endParaRPr lang="en-US"/>
          </a:p>
        </p:txBody>
      </p:sp>
    </p:spTree>
    <p:extLst>
      <p:ext uri="{BB962C8B-B14F-4D97-AF65-F5344CB8AC3E}">
        <p14:creationId xmlns:p14="http://schemas.microsoft.com/office/powerpoint/2010/main" val="39849600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75558-A264-444E-829B-51AAE6B4BFC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908D9373-37D1-4135-8D34-755E139F79DD}"/>
              </a:ext>
            </a:extLst>
          </p:cNvPr>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55E4A6B-1966-4E57-9FB8-8B111E97BC11}"/>
              </a:ext>
            </a:extLst>
          </p:cNvPr>
          <p:cNvSpPr>
            <a:spLocks noGrp="1"/>
          </p:cNvSpPr>
          <p:nvPr>
            <p:ph type="dt" sz="half" idx="10"/>
          </p:nvPr>
        </p:nvSpPr>
        <p:spPr/>
        <p:txBody>
          <a:bodyPr/>
          <a:lstStyle/>
          <a:p>
            <a:fld id="{11EAACC7-3B3F-47D1-959A-EF58926E955E}" type="datetimeFigureOut">
              <a:rPr lang="en-US" smtClean="0"/>
              <a:t>10/20/2023</a:t>
            </a:fld>
            <a:endParaRPr lang="en-US" dirty="0"/>
          </a:p>
        </p:txBody>
      </p:sp>
      <p:sp>
        <p:nvSpPr>
          <p:cNvPr id="5" name="Footer Placeholder 4">
            <a:extLst>
              <a:ext uri="{FF2B5EF4-FFF2-40B4-BE49-F238E27FC236}">
                <a16:creationId xmlns:a16="http://schemas.microsoft.com/office/drawing/2014/main" id="{133FC3DD-F2BE-41FF-895B-00129AAB15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1F830C-8424-4FAF-A011-605AE1D147FC}"/>
              </a:ext>
            </a:extLst>
          </p:cNvPr>
          <p:cNvSpPr>
            <a:spLocks noGrp="1"/>
          </p:cNvSpPr>
          <p:nvPr>
            <p:ph type="sldNum" sz="quarter" idx="12"/>
          </p:nvPr>
        </p:nvSpPr>
        <p:spPr/>
        <p:txBody>
          <a:bodyPr/>
          <a:lstStyle/>
          <a:p>
            <a:fld id="{312CC964-A50B-4C29-B4E4-2C30BB34CCF3}" type="slidenum">
              <a:rPr lang="en-US" smtClean="0"/>
              <a:t>‹Nº›</a:t>
            </a:fld>
            <a:endParaRPr lang="en-US"/>
          </a:p>
        </p:txBody>
      </p:sp>
    </p:spTree>
    <p:extLst>
      <p:ext uri="{BB962C8B-B14F-4D97-AF65-F5344CB8AC3E}">
        <p14:creationId xmlns:p14="http://schemas.microsoft.com/office/powerpoint/2010/main" val="14403269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A1BE8-ECC1-4027-B16E-C7BECCA9DF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46C7E1-471A-46AA-8068-98E68C0C20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7C9F8F-EC48-4D16-B4C6-023A7B607BE6}"/>
              </a:ext>
            </a:extLst>
          </p:cNvPr>
          <p:cNvSpPr>
            <a:spLocks noGrp="1"/>
          </p:cNvSpPr>
          <p:nvPr>
            <p:ph type="dt" sz="half" idx="10"/>
          </p:nvPr>
        </p:nvSpPr>
        <p:spPr/>
        <p:txBody>
          <a:bodyPr/>
          <a:lstStyle/>
          <a:p>
            <a:fld id="{11EAACC7-3B3F-47D1-959A-EF58926E955E}" type="datetimeFigureOut">
              <a:rPr lang="en-US" smtClean="0"/>
              <a:t>10/20/2023</a:t>
            </a:fld>
            <a:endParaRPr lang="en-US"/>
          </a:p>
        </p:txBody>
      </p:sp>
      <p:sp>
        <p:nvSpPr>
          <p:cNvPr id="5" name="Footer Placeholder 4">
            <a:extLst>
              <a:ext uri="{FF2B5EF4-FFF2-40B4-BE49-F238E27FC236}">
                <a16:creationId xmlns:a16="http://schemas.microsoft.com/office/drawing/2014/main" id="{B79FA5B3-F726-417B-932A-B93E0C8F5A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7D21F1-1A24-43EA-AB09-3024C491E8FB}"/>
              </a:ext>
            </a:extLst>
          </p:cNvPr>
          <p:cNvSpPr>
            <a:spLocks noGrp="1"/>
          </p:cNvSpPr>
          <p:nvPr>
            <p:ph type="sldNum" sz="quarter" idx="12"/>
          </p:nvPr>
        </p:nvSpPr>
        <p:spPr/>
        <p:txBody>
          <a:bodyPr/>
          <a:lstStyle/>
          <a:p>
            <a:fld id="{312CC964-A50B-4C29-B4E4-2C30BB34CCF3}" type="slidenum">
              <a:rPr lang="en-US" smtClean="0"/>
              <a:t>‹Nº›</a:t>
            </a:fld>
            <a:endParaRPr lang="en-US"/>
          </a:p>
        </p:txBody>
      </p:sp>
    </p:spTree>
    <p:extLst>
      <p:ext uri="{BB962C8B-B14F-4D97-AF65-F5344CB8AC3E}">
        <p14:creationId xmlns:p14="http://schemas.microsoft.com/office/powerpoint/2010/main" val="2966891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16569-B648-4D50-BEB8-E8DAE24D68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0831B3-A1FD-470C-BEEE-4CFB441502DD}"/>
              </a:ext>
            </a:extLst>
          </p:cNvPr>
          <p:cNvSpPr>
            <a:spLocks noGrp="1"/>
          </p:cNvSpPr>
          <p:nvPr>
            <p:ph sz="half" idx="1"/>
          </p:nvPr>
        </p:nvSpPr>
        <p:spPr>
          <a:xfrm>
            <a:off x="838200" y="1924493"/>
            <a:ext cx="5181600" cy="4252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1F34A17-C244-438C-9AE3-FB9B3CE3BD8F}"/>
              </a:ext>
            </a:extLst>
          </p:cNvPr>
          <p:cNvSpPr>
            <a:spLocks noGrp="1"/>
          </p:cNvSpPr>
          <p:nvPr>
            <p:ph sz="half" idx="2"/>
          </p:nvPr>
        </p:nvSpPr>
        <p:spPr>
          <a:xfrm>
            <a:off x="6172200" y="1924493"/>
            <a:ext cx="5181600" cy="4252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CFA3AA-3FC1-4B98-8F99-1726F1AC0A38}"/>
              </a:ext>
            </a:extLst>
          </p:cNvPr>
          <p:cNvSpPr>
            <a:spLocks noGrp="1"/>
          </p:cNvSpPr>
          <p:nvPr>
            <p:ph type="dt" sz="half" idx="10"/>
          </p:nvPr>
        </p:nvSpPr>
        <p:spPr/>
        <p:txBody>
          <a:bodyPr/>
          <a:lstStyle/>
          <a:p>
            <a:fld id="{11EAACC7-3B3F-47D1-959A-EF58926E955E}" type="datetimeFigureOut">
              <a:rPr lang="en-US" smtClean="0"/>
              <a:t>10/20/2023</a:t>
            </a:fld>
            <a:endParaRPr lang="en-US"/>
          </a:p>
        </p:txBody>
      </p:sp>
      <p:sp>
        <p:nvSpPr>
          <p:cNvPr id="6" name="Footer Placeholder 5">
            <a:extLst>
              <a:ext uri="{FF2B5EF4-FFF2-40B4-BE49-F238E27FC236}">
                <a16:creationId xmlns:a16="http://schemas.microsoft.com/office/drawing/2014/main" id="{1CE10883-BACC-41A1-9067-ECFDB937D7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7660A2-13C9-4432-A6EB-A4FF3D78F15F}"/>
              </a:ext>
            </a:extLst>
          </p:cNvPr>
          <p:cNvSpPr>
            <a:spLocks noGrp="1"/>
          </p:cNvSpPr>
          <p:nvPr>
            <p:ph type="sldNum" sz="quarter" idx="12"/>
          </p:nvPr>
        </p:nvSpPr>
        <p:spPr/>
        <p:txBody>
          <a:bodyPr/>
          <a:lstStyle/>
          <a:p>
            <a:fld id="{312CC964-A50B-4C29-B4E4-2C30BB34CCF3}" type="slidenum">
              <a:rPr lang="en-US" smtClean="0"/>
              <a:t>‹Nº›</a:t>
            </a:fld>
            <a:endParaRPr lang="en-US"/>
          </a:p>
        </p:txBody>
      </p:sp>
    </p:spTree>
    <p:extLst>
      <p:ext uri="{BB962C8B-B14F-4D97-AF65-F5344CB8AC3E}">
        <p14:creationId xmlns:p14="http://schemas.microsoft.com/office/powerpoint/2010/main" val="32614712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7C843-C993-4E9C-80DD-3620816E56A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91A8E3-B066-4511-9C6E-A3435B64DD88}"/>
              </a:ext>
            </a:extLst>
          </p:cNvPr>
          <p:cNvSpPr>
            <a:spLocks noGrp="1"/>
          </p:cNvSpPr>
          <p:nvPr>
            <p:ph type="body" idx="1"/>
          </p:nvPr>
        </p:nvSpPr>
        <p:spPr>
          <a:xfrm>
            <a:off x="839788" y="1734325"/>
            <a:ext cx="5157787" cy="823912"/>
          </a:xfrm>
        </p:spPr>
        <p:txBody>
          <a:bodyPr anchor="b">
            <a:normAutofit/>
          </a:bodyPr>
          <a:lstStyle>
            <a:lvl1pPr marL="0" indent="0">
              <a:buNone/>
              <a:defRPr sz="20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E86B63-4102-4802-94D7-F138F80F3E19}"/>
              </a:ext>
            </a:extLst>
          </p:cNvPr>
          <p:cNvSpPr>
            <a:spLocks noGrp="1"/>
          </p:cNvSpPr>
          <p:nvPr>
            <p:ph sz="half" idx="2"/>
          </p:nvPr>
        </p:nvSpPr>
        <p:spPr>
          <a:xfrm>
            <a:off x="839788" y="2558237"/>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9C924765-08A7-4A60-86DC-DC420F60BBAE}"/>
              </a:ext>
            </a:extLst>
          </p:cNvPr>
          <p:cNvSpPr>
            <a:spLocks noGrp="1"/>
          </p:cNvSpPr>
          <p:nvPr>
            <p:ph type="body" sz="quarter" idx="3"/>
          </p:nvPr>
        </p:nvSpPr>
        <p:spPr>
          <a:xfrm>
            <a:off x="6172200" y="1734325"/>
            <a:ext cx="5183188" cy="823912"/>
          </a:xfrm>
        </p:spPr>
        <p:txBody>
          <a:bodyPr anchor="b">
            <a:normAutofit/>
          </a:bodyPr>
          <a:lstStyle>
            <a:lvl1pPr marL="0" indent="0">
              <a:buNone/>
              <a:defRPr sz="20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AA2795-EFB6-4000-8F25-FBB62646C0CD}"/>
              </a:ext>
            </a:extLst>
          </p:cNvPr>
          <p:cNvSpPr>
            <a:spLocks noGrp="1"/>
          </p:cNvSpPr>
          <p:nvPr>
            <p:ph sz="quarter" idx="4"/>
          </p:nvPr>
        </p:nvSpPr>
        <p:spPr>
          <a:xfrm>
            <a:off x="6172200" y="2558237"/>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942CFB-FE12-494A-9C41-3CB90F07BDAA}"/>
              </a:ext>
            </a:extLst>
          </p:cNvPr>
          <p:cNvSpPr>
            <a:spLocks noGrp="1"/>
          </p:cNvSpPr>
          <p:nvPr>
            <p:ph type="dt" sz="half" idx="10"/>
          </p:nvPr>
        </p:nvSpPr>
        <p:spPr/>
        <p:txBody>
          <a:bodyPr/>
          <a:lstStyle/>
          <a:p>
            <a:fld id="{11EAACC7-3B3F-47D1-959A-EF58926E955E}" type="datetimeFigureOut">
              <a:rPr lang="en-US" smtClean="0"/>
              <a:t>10/20/2023</a:t>
            </a:fld>
            <a:endParaRPr lang="en-US"/>
          </a:p>
        </p:txBody>
      </p:sp>
      <p:sp>
        <p:nvSpPr>
          <p:cNvPr id="8" name="Footer Placeholder 7">
            <a:extLst>
              <a:ext uri="{FF2B5EF4-FFF2-40B4-BE49-F238E27FC236}">
                <a16:creationId xmlns:a16="http://schemas.microsoft.com/office/drawing/2014/main" id="{6C3A07E3-59E1-4EBD-9687-4B6ABE96AC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F7BB23-7539-4674-8B66-ACEFF94686CE}"/>
              </a:ext>
            </a:extLst>
          </p:cNvPr>
          <p:cNvSpPr>
            <a:spLocks noGrp="1"/>
          </p:cNvSpPr>
          <p:nvPr>
            <p:ph type="sldNum" sz="quarter" idx="12"/>
          </p:nvPr>
        </p:nvSpPr>
        <p:spPr/>
        <p:txBody>
          <a:bodyPr/>
          <a:lstStyle/>
          <a:p>
            <a:fld id="{312CC964-A50B-4C29-B4E4-2C30BB34CCF3}" type="slidenum">
              <a:rPr lang="en-US" smtClean="0"/>
              <a:t>‹Nº›</a:t>
            </a:fld>
            <a:endParaRPr lang="en-US"/>
          </a:p>
        </p:txBody>
      </p:sp>
    </p:spTree>
    <p:extLst>
      <p:ext uri="{BB962C8B-B14F-4D97-AF65-F5344CB8AC3E}">
        <p14:creationId xmlns:p14="http://schemas.microsoft.com/office/powerpoint/2010/main" val="3375544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841DB-C73C-4968-B434-A6AA14DAF6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8152BF-92C7-4BF5-A9DB-16A0BF0F5F5D}"/>
              </a:ext>
            </a:extLst>
          </p:cNvPr>
          <p:cNvSpPr>
            <a:spLocks noGrp="1"/>
          </p:cNvSpPr>
          <p:nvPr>
            <p:ph type="dt" sz="half" idx="10"/>
          </p:nvPr>
        </p:nvSpPr>
        <p:spPr/>
        <p:txBody>
          <a:bodyPr/>
          <a:lstStyle/>
          <a:p>
            <a:fld id="{11EAACC7-3B3F-47D1-959A-EF58926E955E}" type="datetimeFigureOut">
              <a:rPr lang="en-US" smtClean="0"/>
              <a:t>10/20/2023</a:t>
            </a:fld>
            <a:endParaRPr lang="en-US"/>
          </a:p>
        </p:txBody>
      </p:sp>
      <p:sp>
        <p:nvSpPr>
          <p:cNvPr id="4" name="Footer Placeholder 3">
            <a:extLst>
              <a:ext uri="{FF2B5EF4-FFF2-40B4-BE49-F238E27FC236}">
                <a16:creationId xmlns:a16="http://schemas.microsoft.com/office/drawing/2014/main" id="{C1289DB7-F492-4037-A439-D70F7E5565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FFA96F1-8B8A-4E83-B3C2-E10DE522AD30}"/>
              </a:ext>
            </a:extLst>
          </p:cNvPr>
          <p:cNvSpPr>
            <a:spLocks noGrp="1"/>
          </p:cNvSpPr>
          <p:nvPr>
            <p:ph type="sldNum" sz="quarter" idx="12"/>
          </p:nvPr>
        </p:nvSpPr>
        <p:spPr/>
        <p:txBody>
          <a:bodyPr/>
          <a:lstStyle/>
          <a:p>
            <a:fld id="{312CC964-A50B-4C29-B4E4-2C30BB34CCF3}" type="slidenum">
              <a:rPr lang="en-US" smtClean="0"/>
              <a:t>‹Nº›</a:t>
            </a:fld>
            <a:endParaRPr lang="en-US"/>
          </a:p>
        </p:txBody>
      </p:sp>
    </p:spTree>
    <p:extLst>
      <p:ext uri="{BB962C8B-B14F-4D97-AF65-F5344CB8AC3E}">
        <p14:creationId xmlns:p14="http://schemas.microsoft.com/office/powerpoint/2010/main" val="2673609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fld id="{11EAACC7-3B3F-47D1-959A-EF58926E955E}" type="datetimeFigureOut">
              <a:rPr lang="en-US" smtClean="0"/>
              <a:t>10/20/2023</a:t>
            </a:fld>
            <a:endParaRPr lang="en-US"/>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312CC964-A50B-4C29-B4E4-2C30BB34CCF3}" type="slidenum">
              <a:rPr lang="en-US" smtClean="0"/>
              <a:t>‹Nº›</a:t>
            </a:fld>
            <a:endParaRPr lang="en-US"/>
          </a:p>
        </p:txBody>
      </p:sp>
    </p:spTree>
    <p:extLst>
      <p:ext uri="{BB962C8B-B14F-4D97-AF65-F5344CB8AC3E}">
        <p14:creationId xmlns:p14="http://schemas.microsoft.com/office/powerpoint/2010/main" val="3456358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CBE2C-9DAA-489D-AC88-15CBBA8A9B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E124BE-E494-445A-A4FB-A2A8F28F0C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2446DE-9A32-4774-9F7C-86678CA90E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00115D-61B3-46D0-B4D3-30C374B526CF}"/>
              </a:ext>
            </a:extLst>
          </p:cNvPr>
          <p:cNvSpPr>
            <a:spLocks noGrp="1"/>
          </p:cNvSpPr>
          <p:nvPr>
            <p:ph type="dt" sz="half" idx="10"/>
          </p:nvPr>
        </p:nvSpPr>
        <p:spPr/>
        <p:txBody>
          <a:bodyPr/>
          <a:lstStyle/>
          <a:p>
            <a:fld id="{11EAACC7-3B3F-47D1-959A-EF58926E955E}" type="datetimeFigureOut">
              <a:rPr lang="en-US" smtClean="0"/>
              <a:t>10/20/2023</a:t>
            </a:fld>
            <a:endParaRPr lang="en-US"/>
          </a:p>
        </p:txBody>
      </p:sp>
      <p:sp>
        <p:nvSpPr>
          <p:cNvPr id="6" name="Footer Placeholder 5">
            <a:extLst>
              <a:ext uri="{FF2B5EF4-FFF2-40B4-BE49-F238E27FC236}">
                <a16:creationId xmlns:a16="http://schemas.microsoft.com/office/drawing/2014/main" id="{EF3C2AFC-D0F8-469F-B1E0-123C2E066E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B9BCDA-9EF7-4531-8021-AF7B30751516}"/>
              </a:ext>
            </a:extLst>
          </p:cNvPr>
          <p:cNvSpPr>
            <a:spLocks noGrp="1"/>
          </p:cNvSpPr>
          <p:nvPr>
            <p:ph type="sldNum" sz="quarter" idx="12"/>
          </p:nvPr>
        </p:nvSpPr>
        <p:spPr/>
        <p:txBody>
          <a:bodyPr/>
          <a:lstStyle/>
          <a:p>
            <a:fld id="{312CC964-A50B-4C29-B4E4-2C30BB34CCF3}" type="slidenum">
              <a:rPr lang="en-US" smtClean="0"/>
              <a:t>‹Nº›</a:t>
            </a:fld>
            <a:endParaRPr lang="en-US"/>
          </a:p>
        </p:txBody>
      </p:sp>
    </p:spTree>
    <p:extLst>
      <p:ext uri="{BB962C8B-B14F-4D97-AF65-F5344CB8AC3E}">
        <p14:creationId xmlns:p14="http://schemas.microsoft.com/office/powerpoint/2010/main" val="2389569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AE558-F89F-4688-94E5-77F37D49F1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CD35AF-8CA2-49BB-BAE9-F29A0186EC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05CAA98-55BD-4118-A8AF-D603060784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BFF4C5-82A8-4AD8-B7E2-2882F657683C}"/>
              </a:ext>
            </a:extLst>
          </p:cNvPr>
          <p:cNvSpPr>
            <a:spLocks noGrp="1"/>
          </p:cNvSpPr>
          <p:nvPr>
            <p:ph type="dt" sz="half" idx="10"/>
          </p:nvPr>
        </p:nvSpPr>
        <p:spPr/>
        <p:txBody>
          <a:bodyPr/>
          <a:lstStyle/>
          <a:p>
            <a:fld id="{11EAACC7-3B3F-47D1-959A-EF58926E955E}" type="datetimeFigureOut">
              <a:rPr lang="en-US" smtClean="0"/>
              <a:t>10/20/2023</a:t>
            </a:fld>
            <a:endParaRPr lang="en-US"/>
          </a:p>
        </p:txBody>
      </p:sp>
      <p:sp>
        <p:nvSpPr>
          <p:cNvPr id="6" name="Footer Placeholder 5">
            <a:extLst>
              <a:ext uri="{FF2B5EF4-FFF2-40B4-BE49-F238E27FC236}">
                <a16:creationId xmlns:a16="http://schemas.microsoft.com/office/drawing/2014/main" id="{3860B401-B64F-417B-8AD6-581A22E5E0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24BD4C-7149-44BF-8150-F72CAA95A56D}"/>
              </a:ext>
            </a:extLst>
          </p:cNvPr>
          <p:cNvSpPr>
            <a:spLocks noGrp="1"/>
          </p:cNvSpPr>
          <p:nvPr>
            <p:ph type="sldNum" sz="quarter" idx="12"/>
          </p:nvPr>
        </p:nvSpPr>
        <p:spPr/>
        <p:txBody>
          <a:bodyPr/>
          <a:lstStyle/>
          <a:p>
            <a:fld id="{312CC964-A50B-4C29-B4E4-2C30BB34CCF3}" type="slidenum">
              <a:rPr lang="en-US" smtClean="0"/>
              <a:t>‹Nº›</a:t>
            </a:fld>
            <a:endParaRPr lang="en-US"/>
          </a:p>
        </p:txBody>
      </p:sp>
    </p:spTree>
    <p:extLst>
      <p:ext uri="{BB962C8B-B14F-4D97-AF65-F5344CB8AC3E}">
        <p14:creationId xmlns:p14="http://schemas.microsoft.com/office/powerpoint/2010/main" val="35275068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4436E0F2-A64B-471E-93C0-8DFE08CC57C8}"/>
              </a:ext>
            </a:extLst>
          </p:cNvPr>
          <p:cNvCxnSpPr>
            <a:cxnSpLocks/>
          </p:cNvCxnSpPr>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1E3AB1-2A8C-4607-9FAE-D8BDB280FE1A}"/>
              </a:ext>
            </a:extLst>
          </p:cNvPr>
          <p:cNvCxnSpPr>
            <a:cxnSpLocks/>
          </p:cNvCxnSpPr>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6D66059-832F-40B6-A35F-F56C8F38A1E7}"/>
              </a:ext>
            </a:extLst>
          </p:cNvPr>
          <p:cNvCxnSpPr>
            <a:cxnSpLocks/>
          </p:cNvCxnSpPr>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515E2ED-7EA9-448D-83FA-54C3DF9723BD}"/>
              </a:ext>
            </a:extLst>
          </p:cNvPr>
          <p:cNvCxnSpPr>
            <a:cxnSpLocks/>
          </p:cNvCxnSpPr>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0595356-EABD-4767-AC9D-EA21FF115EC0}"/>
              </a:ext>
            </a:extLst>
          </p:cNvPr>
          <p:cNvCxnSpPr>
            <a:cxnSpLocks/>
          </p:cNvCxnSpPr>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8CD9F06-9628-469C-B788-A894E3E08281}"/>
              </a:ext>
            </a:extLst>
          </p:cNvPr>
          <p:cNvCxnSpPr>
            <a:cxnSpLocks/>
          </p:cNvCxnSpPr>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550A431-0B61-421B-B4B7-24C0CFF0F938}"/>
              </a:ext>
            </a:extLst>
          </p:cNvPr>
          <p:cNvCxnSpPr>
            <a:cxnSpLocks/>
          </p:cNvCxnSpPr>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675B94C5-D205-4339-B029-5D0FD2E5F3DB}"/>
              </a:ext>
            </a:extLst>
          </p:cNvPr>
          <p:cNvSpPr>
            <a:spLocks noGrp="1"/>
          </p:cNvSpPr>
          <p:nvPr>
            <p:ph type="title"/>
          </p:nvPr>
        </p:nvSpPr>
        <p:spPr>
          <a:xfrm>
            <a:off x="1143000" y="533401"/>
            <a:ext cx="9906000" cy="138215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096DC5C-BD34-4CE4-8AA7-A6A4B9516F8F}"/>
              </a:ext>
            </a:extLst>
          </p:cNvPr>
          <p:cNvSpPr>
            <a:spLocks noGrp="1"/>
          </p:cNvSpPr>
          <p:nvPr>
            <p:ph type="body" idx="1"/>
          </p:nvPr>
        </p:nvSpPr>
        <p:spPr>
          <a:xfrm>
            <a:off x="1143000" y="2009554"/>
            <a:ext cx="9906000" cy="402442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1F192A7-D622-449D-9FC2-48FDE4D690F1}"/>
              </a:ext>
            </a:extLst>
          </p:cNvPr>
          <p:cNvSpPr>
            <a:spLocks noGrp="1"/>
          </p:cNvSpPr>
          <p:nvPr>
            <p:ph type="dt" sz="half" idx="2"/>
          </p:nvPr>
        </p:nvSpPr>
        <p:spPr>
          <a:xfrm>
            <a:off x="7337102" y="6398878"/>
            <a:ext cx="4193908"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fld id="{11EAACC7-3B3F-47D1-959A-EF58926E955E}" type="datetimeFigureOut">
              <a:rPr lang="en-US" smtClean="0"/>
              <a:t>10/20/2023</a:t>
            </a:fld>
            <a:endParaRPr lang="en-US"/>
          </a:p>
        </p:txBody>
      </p:sp>
      <p:sp>
        <p:nvSpPr>
          <p:cNvPr id="5" name="Footer Placeholder 4">
            <a:extLst>
              <a:ext uri="{FF2B5EF4-FFF2-40B4-BE49-F238E27FC236}">
                <a16:creationId xmlns:a16="http://schemas.microsoft.com/office/drawing/2014/main" id="{8435B93C-2BE9-4847-BFE5-D3CBCC6E948C}"/>
              </a:ext>
            </a:extLst>
          </p:cNvPr>
          <p:cNvSpPr>
            <a:spLocks noGrp="1"/>
          </p:cNvSpPr>
          <p:nvPr>
            <p:ph type="ftr" sz="quarter" idx="3"/>
          </p:nvPr>
        </p:nvSpPr>
        <p:spPr>
          <a:xfrm>
            <a:off x="154429" y="6398878"/>
            <a:ext cx="4497315" cy="365125"/>
          </a:xfrm>
          <a:prstGeom prst="rect">
            <a:avLst/>
          </a:prstGeom>
        </p:spPr>
        <p:txBody>
          <a:bodyPr vert="horz" lIns="91440" tIns="45720" rIns="91440" bIns="45720" rtlCol="0" anchor="ctr">
            <a:normAutofit/>
          </a:bodyPr>
          <a:lstStyle>
            <a:lvl1pPr algn="l">
              <a:defRPr sz="1200" b="1" spc="30" baseline="0">
                <a:solidFill>
                  <a:schemeClr val="tx2"/>
                </a:solidFill>
                <a:latin typeface="+mj-lt"/>
              </a:defRPr>
            </a:lvl1pPr>
          </a:lstStyle>
          <a:p>
            <a:endParaRPr lang="en-US" dirty="0"/>
          </a:p>
        </p:txBody>
      </p:sp>
      <p:sp>
        <p:nvSpPr>
          <p:cNvPr id="6" name="Slide Number Placeholder 5">
            <a:extLst>
              <a:ext uri="{FF2B5EF4-FFF2-40B4-BE49-F238E27FC236}">
                <a16:creationId xmlns:a16="http://schemas.microsoft.com/office/drawing/2014/main" id="{ADF70A99-395E-4F22-8AAB-6C7EE743D7D5}"/>
              </a:ext>
            </a:extLst>
          </p:cNvPr>
          <p:cNvSpPr>
            <a:spLocks noGrp="1"/>
          </p:cNvSpPr>
          <p:nvPr>
            <p:ph type="sldNum" sz="quarter" idx="4"/>
          </p:nvPr>
        </p:nvSpPr>
        <p:spPr>
          <a:xfrm>
            <a:off x="11602477" y="6398878"/>
            <a:ext cx="470887"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fld id="{312CC964-A50B-4C29-B4E4-2C30BB34CCF3}" type="slidenum">
              <a:rPr lang="en-US" smtClean="0"/>
              <a:t>‹Nº›</a:t>
            </a:fld>
            <a:endParaRPr lang="en-US"/>
          </a:p>
        </p:txBody>
      </p:sp>
    </p:spTree>
    <p:extLst>
      <p:ext uri="{BB962C8B-B14F-4D97-AF65-F5344CB8AC3E}">
        <p14:creationId xmlns:p14="http://schemas.microsoft.com/office/powerpoint/2010/main" val="796489300"/>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88" r:id="rId4"/>
    <p:sldLayoutId id="2147483689" r:id="rId5"/>
    <p:sldLayoutId id="2147483694" r:id="rId6"/>
    <p:sldLayoutId id="2147483690" r:id="rId7"/>
    <p:sldLayoutId id="2147483691" r:id="rId8"/>
    <p:sldLayoutId id="2147483692" r:id="rId9"/>
    <p:sldLayoutId id="2147483693" r:id="rId10"/>
    <p:sldLayoutId id="2147483695" r:id="rId11"/>
  </p:sldLayoutIdLst>
  <p:txStyles>
    <p:titleStyle>
      <a:lvl1pPr algn="l" defTabSz="914400" rtl="0" eaLnBrk="1" latinLnBrk="0" hangingPunct="1">
        <a:lnSpc>
          <a:spcPct val="90000"/>
        </a:lnSpc>
        <a:spcBef>
          <a:spcPct val="0"/>
        </a:spcBef>
        <a:buNone/>
        <a:defRPr sz="4400" i="1" kern="1200" cap="all" baseline="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C88933B-CFB2-4662-9CA9-2C1E08385B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909EEE1-52DB-4A86-AFCE-CCE9041848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2"/>
            <a:ext cx="12192000" cy="68573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7CD3524F-D42A-4A5B-EAF4-9C6ACE169EF8}"/>
              </a:ext>
            </a:extLst>
          </p:cNvPr>
          <p:cNvSpPr>
            <a:spLocks noGrp="1"/>
          </p:cNvSpPr>
          <p:nvPr>
            <p:ph type="ctrTitle"/>
          </p:nvPr>
        </p:nvSpPr>
        <p:spPr>
          <a:xfrm>
            <a:off x="4694829" y="984956"/>
            <a:ext cx="6935872" cy="2778034"/>
          </a:xfrm>
        </p:spPr>
        <p:txBody>
          <a:bodyPr>
            <a:normAutofit fontScale="90000"/>
          </a:bodyPr>
          <a:lstStyle/>
          <a:p>
            <a:pPr algn="r"/>
            <a:r>
              <a:rPr lang="es-ES" b="1" i="0" dirty="0"/>
              <a:t>Crisis climática en la agenda internacional: </a:t>
            </a:r>
            <a:endParaRPr lang="es-MX" dirty="0"/>
          </a:p>
        </p:txBody>
      </p:sp>
      <p:sp>
        <p:nvSpPr>
          <p:cNvPr id="3" name="Subtítulo 2">
            <a:extLst>
              <a:ext uri="{FF2B5EF4-FFF2-40B4-BE49-F238E27FC236}">
                <a16:creationId xmlns:a16="http://schemas.microsoft.com/office/drawing/2014/main" id="{E3746C83-721A-3730-B632-687D0B99347D}"/>
              </a:ext>
            </a:extLst>
          </p:cNvPr>
          <p:cNvSpPr>
            <a:spLocks noGrp="1"/>
          </p:cNvSpPr>
          <p:nvPr>
            <p:ph type="subTitle" idx="1"/>
          </p:nvPr>
        </p:nvSpPr>
        <p:spPr>
          <a:xfrm>
            <a:off x="5476764" y="3672299"/>
            <a:ext cx="6157951" cy="943386"/>
          </a:xfrm>
        </p:spPr>
        <p:txBody>
          <a:bodyPr>
            <a:normAutofit/>
          </a:bodyPr>
          <a:lstStyle/>
          <a:p>
            <a:pPr algn="r"/>
            <a:r>
              <a:rPr lang="es-MX" sz="2400" dirty="0"/>
              <a:t>México como caso de estudio</a:t>
            </a:r>
          </a:p>
        </p:txBody>
      </p:sp>
      <p:pic>
        <p:nvPicPr>
          <p:cNvPr id="4" name="Picture 3">
            <a:extLst>
              <a:ext uri="{FF2B5EF4-FFF2-40B4-BE49-F238E27FC236}">
                <a16:creationId xmlns:a16="http://schemas.microsoft.com/office/drawing/2014/main" id="{8CF899BE-B4F1-B5BC-04A6-C588EB4D8720}"/>
              </a:ext>
            </a:extLst>
          </p:cNvPr>
          <p:cNvPicPr>
            <a:picLocks noChangeAspect="1"/>
          </p:cNvPicPr>
          <p:nvPr/>
        </p:nvPicPr>
        <p:blipFill rotWithShape="1">
          <a:blip r:embed="rId2"/>
          <a:srcRect l="34773" r="9101" b="-1"/>
          <a:stretch/>
        </p:blipFill>
        <p:spPr>
          <a:xfrm>
            <a:off x="-2573" y="10"/>
            <a:ext cx="4811317" cy="6857988"/>
          </a:xfrm>
          <a:custGeom>
            <a:avLst/>
            <a:gdLst/>
            <a:ahLst/>
            <a:cxnLst/>
            <a:rect l="l" t="t" r="r" b="b"/>
            <a:pathLst>
              <a:path w="4811317" h="6857998">
                <a:moveTo>
                  <a:pt x="0" y="0"/>
                </a:moveTo>
                <a:lnTo>
                  <a:pt x="4811317" y="0"/>
                </a:lnTo>
                <a:lnTo>
                  <a:pt x="2712446" y="6857998"/>
                </a:lnTo>
                <a:lnTo>
                  <a:pt x="0" y="6857998"/>
                </a:lnTo>
                <a:close/>
              </a:path>
            </a:pathLst>
          </a:custGeom>
        </p:spPr>
      </p:pic>
      <p:cxnSp>
        <p:nvCxnSpPr>
          <p:cNvPr id="13" name="Straight Connector 12">
            <a:extLst>
              <a:ext uri="{FF2B5EF4-FFF2-40B4-BE49-F238E27FC236}">
                <a16:creationId xmlns:a16="http://schemas.microsoft.com/office/drawing/2014/main" id="{326FE4BA-3BD1-4AB3-A3EB-39FF16D964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418764" y="0"/>
            <a:ext cx="815637" cy="6857348"/>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BD85EF3-E980-4EF9-BF91-C0540D302A9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a:endCxn id="15" idx="2"/>
          </p:cNvCxnSpPr>
          <p:nvPr>
            <p:extLst>
              <p:ext uri="{386F3935-93C4-4BCD-93E2-E3B085C9AB24}">
                <p16:designElem xmlns:p16="http://schemas.microsoft.com/office/powerpoint/2015/main" val="1"/>
              </p:ext>
            </p:extLst>
          </p:nvPr>
        </p:nvCxnSpPr>
        <p:spPr>
          <a:xfrm>
            <a:off x="0" y="5468380"/>
            <a:ext cx="6096000" cy="138961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5" name="Subtítulo 2">
            <a:extLst>
              <a:ext uri="{FF2B5EF4-FFF2-40B4-BE49-F238E27FC236}">
                <a16:creationId xmlns:a16="http://schemas.microsoft.com/office/drawing/2014/main" id="{9915C745-9DDE-9446-7083-38CEE67CC9BE}"/>
              </a:ext>
            </a:extLst>
          </p:cNvPr>
          <p:cNvSpPr txBox="1">
            <a:spLocks/>
          </p:cNvSpPr>
          <p:nvPr/>
        </p:nvSpPr>
        <p:spPr>
          <a:xfrm>
            <a:off x="5083789" y="4996686"/>
            <a:ext cx="6157951" cy="943386"/>
          </a:xfrm>
          <a:prstGeom prst="rect">
            <a:avLst/>
          </a:prstGeom>
        </p:spPr>
        <p:txBody>
          <a:bodyPr vert="horz" lIns="91440" tIns="45720" rIns="91440" bIns="45720" rtlCol="0">
            <a:normAutofit fontScale="70000" lnSpcReduction="20000"/>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MX" sz="2400" dirty="0"/>
              <a:t>Dra. Ana María Romo Jiménez</a:t>
            </a:r>
            <a:br>
              <a:rPr lang="es-MX" sz="2400" dirty="0"/>
            </a:br>
            <a:r>
              <a:rPr lang="es-MX" sz="2400" dirty="0"/>
              <a:t>Mtro. Jonathan Dennis De Lachica Acosta</a:t>
            </a:r>
            <a:br>
              <a:rPr lang="es-MX" sz="2400" dirty="0"/>
            </a:br>
            <a:r>
              <a:rPr lang="es-MX" sz="2400" b="0" dirty="0"/>
              <a:t>UNIVERSIDAD AUTÓNOMA DE NUEVO LEÓN</a:t>
            </a:r>
          </a:p>
        </p:txBody>
      </p:sp>
    </p:spTree>
    <p:extLst>
      <p:ext uri="{BB962C8B-B14F-4D97-AF65-F5344CB8AC3E}">
        <p14:creationId xmlns:p14="http://schemas.microsoft.com/office/powerpoint/2010/main" val="850377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5A5BB70-1673-4097-A7F8-BCF5F4F19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23">
            <a:extLst>
              <a:ext uri="{FF2B5EF4-FFF2-40B4-BE49-F238E27FC236}">
                <a16:creationId xmlns:a16="http://schemas.microsoft.com/office/drawing/2014/main" id="{7AA72C55-67D2-47FE-9C0B-01A954C8BF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4307196" cy="6857998"/>
          </a:xfrm>
          <a:custGeom>
            <a:avLst/>
            <a:gdLst>
              <a:gd name="connsiteX0" fmla="*/ 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0 w 5803153"/>
              <a:gd name="connsiteY4" fmla="*/ 0 h 6857998"/>
              <a:gd name="connsiteX0" fmla="*/ 101600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1016000 w 5803153"/>
              <a:gd name="connsiteY4" fmla="*/ 0 h 6857998"/>
              <a:gd name="connsiteX0" fmla="*/ 133872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338729 w 6125882"/>
              <a:gd name="connsiteY4" fmla="*/ 0 h 6857998"/>
              <a:gd name="connsiteX0" fmla="*/ 1697317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697317 w 6125882"/>
              <a:gd name="connsiteY4" fmla="*/ 0 h 6857998"/>
              <a:gd name="connsiteX0" fmla="*/ 2702091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2702091 w 6125882"/>
              <a:gd name="connsiteY4" fmla="*/ 0 h 6857998"/>
              <a:gd name="connsiteX0" fmla="*/ 2320626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2320626 w 6125882"/>
              <a:gd name="connsiteY4" fmla="*/ 0 h 6857998"/>
              <a:gd name="connsiteX0" fmla="*/ 2034528 w 5839784"/>
              <a:gd name="connsiteY0" fmla="*/ 0 h 6857998"/>
              <a:gd name="connsiteX1" fmla="*/ 5839784 w 5839784"/>
              <a:gd name="connsiteY1" fmla="*/ 0 h 6857998"/>
              <a:gd name="connsiteX2" fmla="*/ 5839784 w 5839784"/>
              <a:gd name="connsiteY2" fmla="*/ 6857998 h 6857998"/>
              <a:gd name="connsiteX3" fmla="*/ 0 w 5839784"/>
              <a:gd name="connsiteY3" fmla="*/ 6856093 h 6857998"/>
              <a:gd name="connsiteX4" fmla="*/ 2034528 w 5839784"/>
              <a:gd name="connsiteY4" fmla="*/ 0 h 685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9784" h="6857998">
                <a:moveTo>
                  <a:pt x="2034528" y="0"/>
                </a:moveTo>
                <a:lnTo>
                  <a:pt x="5839784" y="0"/>
                </a:lnTo>
                <a:lnTo>
                  <a:pt x="5839784" y="6857998"/>
                </a:lnTo>
                <a:lnTo>
                  <a:pt x="0" y="6856093"/>
                </a:lnTo>
                <a:lnTo>
                  <a:pt x="2034528"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72B731D1-5366-AC55-2A51-C975008CBEF4}"/>
              </a:ext>
            </a:extLst>
          </p:cNvPr>
          <p:cNvSpPr>
            <a:spLocks noGrp="1"/>
          </p:cNvSpPr>
          <p:nvPr>
            <p:ph type="title"/>
          </p:nvPr>
        </p:nvSpPr>
        <p:spPr>
          <a:xfrm>
            <a:off x="668908" y="657225"/>
            <a:ext cx="2965938" cy="2921385"/>
          </a:xfrm>
        </p:spPr>
        <p:txBody>
          <a:bodyPr anchor="t">
            <a:normAutofit/>
          </a:bodyPr>
          <a:lstStyle/>
          <a:p>
            <a:r>
              <a:rPr lang="es-MX" sz="2000"/>
              <a:t>Tratados Internacionales ambientales</a:t>
            </a:r>
          </a:p>
        </p:txBody>
      </p:sp>
      <p:cxnSp>
        <p:nvCxnSpPr>
          <p:cNvPr id="15" name="Straight Connector 14">
            <a:extLst>
              <a:ext uri="{FF2B5EF4-FFF2-40B4-BE49-F238E27FC236}">
                <a16:creationId xmlns:a16="http://schemas.microsoft.com/office/drawing/2014/main" id="{CED23ACC-C318-4DEB-B776-570408C7FB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20896" y="4496637"/>
            <a:ext cx="3764149" cy="236136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5D9BE15-6B66-4F4C-B41A-B2A4C304902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884066"/>
            <a:ext cx="3140110" cy="497393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graphicFrame>
        <p:nvGraphicFramePr>
          <p:cNvPr id="6" name="Marcador de contenido 5">
            <a:extLst>
              <a:ext uri="{FF2B5EF4-FFF2-40B4-BE49-F238E27FC236}">
                <a16:creationId xmlns:a16="http://schemas.microsoft.com/office/drawing/2014/main" id="{F5A044EB-E32B-FEB3-16FB-A9E8F1977CF0}"/>
              </a:ext>
            </a:extLst>
          </p:cNvPr>
          <p:cNvGraphicFramePr>
            <a:graphicFrameLocks noGrp="1"/>
          </p:cNvGraphicFramePr>
          <p:nvPr>
            <p:ph idx="1"/>
            <p:extLst>
              <p:ext uri="{D42A27DB-BD31-4B8C-83A1-F6EECF244321}">
                <p14:modId xmlns:p14="http://schemas.microsoft.com/office/powerpoint/2010/main" val="2889727391"/>
              </p:ext>
            </p:extLst>
          </p:nvPr>
        </p:nvGraphicFramePr>
        <p:xfrm>
          <a:off x="4303754" y="365760"/>
          <a:ext cx="7219338" cy="627419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258442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3F1FC93-1440-4B98-BEA3-8750A1949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39B21FDB-A719-D5BC-1F31-3BF3DEFAD775}"/>
              </a:ext>
            </a:extLst>
          </p:cNvPr>
          <p:cNvSpPr>
            <a:spLocks noGrp="1"/>
          </p:cNvSpPr>
          <p:nvPr>
            <p:ph type="title"/>
          </p:nvPr>
        </p:nvSpPr>
        <p:spPr>
          <a:xfrm>
            <a:off x="821318" y="418913"/>
            <a:ext cx="8256978" cy="1004704"/>
          </a:xfrm>
        </p:spPr>
        <p:txBody>
          <a:bodyPr>
            <a:normAutofit/>
          </a:bodyPr>
          <a:lstStyle/>
          <a:p>
            <a:r>
              <a:rPr lang="es-MX" sz="4000"/>
              <a:t>Agua</a:t>
            </a:r>
          </a:p>
        </p:txBody>
      </p:sp>
      <p:cxnSp>
        <p:nvCxnSpPr>
          <p:cNvPr id="11" name="Straight Connector 10">
            <a:extLst>
              <a:ext uri="{FF2B5EF4-FFF2-40B4-BE49-F238E27FC236}">
                <a16:creationId xmlns:a16="http://schemas.microsoft.com/office/drawing/2014/main" id="{EE8097BD-3640-487B-BBD8-EE139DA0A6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340570" y="0"/>
            <a:ext cx="5851430" cy="185798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8B72F05-10A2-4D83-96F2-5DDFC587FD9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27296" y="1006592"/>
            <a:ext cx="12246591" cy="928048"/>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graphicFrame>
        <p:nvGraphicFramePr>
          <p:cNvPr id="4" name="Marcador de contenido 3">
            <a:extLst>
              <a:ext uri="{FF2B5EF4-FFF2-40B4-BE49-F238E27FC236}">
                <a16:creationId xmlns:a16="http://schemas.microsoft.com/office/drawing/2014/main" id="{00AB221F-A831-FC1E-E6A9-2C237F30BF21}"/>
              </a:ext>
            </a:extLst>
          </p:cNvPr>
          <p:cNvGraphicFramePr>
            <a:graphicFrameLocks noGrp="1"/>
          </p:cNvGraphicFramePr>
          <p:nvPr>
            <p:ph idx="1"/>
            <p:extLst>
              <p:ext uri="{D42A27DB-BD31-4B8C-83A1-F6EECF244321}">
                <p14:modId xmlns:p14="http://schemas.microsoft.com/office/powerpoint/2010/main" val="693341325"/>
              </p:ext>
            </p:extLst>
          </p:nvPr>
        </p:nvGraphicFramePr>
        <p:xfrm>
          <a:off x="839934" y="1547446"/>
          <a:ext cx="10519432" cy="5263021"/>
        </p:xfrm>
        <a:graphic>
          <a:graphicData uri="http://schemas.openxmlformats.org/drawingml/2006/table">
            <a:tbl>
              <a:tblPr firstRow="1" bandRow="1"/>
              <a:tblGrid>
                <a:gridCol w="8810503">
                  <a:extLst>
                    <a:ext uri="{9D8B030D-6E8A-4147-A177-3AD203B41FA5}">
                      <a16:colId xmlns:a16="http://schemas.microsoft.com/office/drawing/2014/main" val="3262699340"/>
                    </a:ext>
                  </a:extLst>
                </a:gridCol>
                <a:gridCol w="1708929">
                  <a:extLst>
                    <a:ext uri="{9D8B030D-6E8A-4147-A177-3AD203B41FA5}">
                      <a16:colId xmlns:a16="http://schemas.microsoft.com/office/drawing/2014/main" val="2904618589"/>
                    </a:ext>
                  </a:extLst>
                </a:gridCol>
              </a:tblGrid>
              <a:tr h="314803">
                <a:tc>
                  <a:txBody>
                    <a:bodyPr/>
                    <a:lstStyle/>
                    <a:p>
                      <a:pPr algn="ctr" fontAlgn="ctr"/>
                      <a:r>
                        <a:rPr lang="es-MX" sz="1400" b="1" dirty="0">
                          <a:solidFill>
                            <a:srgbClr val="FFFFFF"/>
                          </a:solidFill>
                          <a:effectLst/>
                          <a:latin typeface="Arial" panose="020B0604020202020204" pitchFamily="34" charset="0"/>
                          <a:cs typeface="Arial" panose="020B0604020202020204" pitchFamily="34" charset="0"/>
                        </a:rPr>
                        <a:t>Nombre</a:t>
                      </a:r>
                    </a:p>
                  </a:txBody>
                  <a:tcPr marL="16394" marR="16394" marT="8197" marB="8197" anchor="ctr">
                    <a:lnL>
                      <a:noFill/>
                    </a:lnL>
                    <a:lnR w="9525" cap="flat" cmpd="sng" algn="ctr">
                      <a:solidFill>
                        <a:srgbClr val="FFFFFF"/>
                      </a:solidFill>
                      <a:prstDash val="solid"/>
                      <a:round/>
                      <a:headEnd type="none" w="med" len="med"/>
                      <a:tailEnd type="none" w="med" len="med"/>
                    </a:lnR>
                    <a:lnT>
                      <a:noFill/>
                    </a:lnT>
                    <a:lnB>
                      <a:noFill/>
                    </a:lnB>
                    <a:solidFill>
                      <a:srgbClr val="003A70"/>
                    </a:solidFill>
                  </a:tcPr>
                </a:tc>
                <a:tc>
                  <a:txBody>
                    <a:bodyPr/>
                    <a:lstStyle/>
                    <a:p>
                      <a:pPr algn="ctr" fontAlgn="ctr"/>
                      <a:r>
                        <a:rPr lang="es-MX" sz="1400" b="1">
                          <a:solidFill>
                            <a:srgbClr val="FFFFFF"/>
                          </a:solidFill>
                          <a:effectLst/>
                          <a:latin typeface="Arial" panose="020B0604020202020204" pitchFamily="34" charset="0"/>
                          <a:cs typeface="Arial" panose="020B0604020202020204" pitchFamily="34" charset="0"/>
                        </a:rPr>
                        <a:t>Publicación en DOF</a:t>
                      </a:r>
                    </a:p>
                  </a:txBody>
                  <a:tcPr marL="16394" marR="16394" marT="8197" marB="8197"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a:noFill/>
                    </a:lnT>
                    <a:lnB>
                      <a:noFill/>
                    </a:lnB>
                    <a:solidFill>
                      <a:srgbClr val="003A70"/>
                    </a:solidFill>
                  </a:tcPr>
                </a:tc>
                <a:extLst>
                  <a:ext uri="{0D108BD9-81ED-4DB2-BD59-A6C34878D82A}">
                    <a16:rowId xmlns:a16="http://schemas.microsoft.com/office/drawing/2014/main" val="1792261184"/>
                  </a:ext>
                </a:extLst>
              </a:tr>
              <a:tr h="563138">
                <a:tc>
                  <a:txBody>
                    <a:bodyPr/>
                    <a:lstStyle/>
                    <a:p>
                      <a:pPr algn="l" fontAlgn="t"/>
                      <a:r>
                        <a:rPr lang="es-ES" sz="1400" dirty="0">
                          <a:effectLst/>
                          <a:latin typeface="Arial" panose="020B0604020202020204" pitchFamily="34" charset="0"/>
                          <a:cs typeface="Arial" panose="020B0604020202020204" pitchFamily="34" charset="0"/>
                        </a:rPr>
                        <a:t>Convenio Internacional relativo a la intervención en alta mar en casos de accidentes que causan una contaminación por hidrocarburos, firmado en Bruselas el día 29 del mes de noviembre del año 1969 </a:t>
                      </a:r>
                    </a:p>
                  </a:txBody>
                  <a:tcPr marL="16394" marR="16394" marT="8197" marB="8197">
                    <a:lnL w="9525" cap="flat" cmpd="sng" algn="ctr">
                      <a:solidFill>
                        <a:srgbClr val="DDDDDD"/>
                      </a:solidFill>
                      <a:prstDash val="solid"/>
                      <a:round/>
                      <a:headEnd type="none" w="med" len="med"/>
                      <a:tailEnd type="none" w="med" len="med"/>
                    </a:lnL>
                    <a:lnR>
                      <a:noFill/>
                    </a:lnR>
                    <a:lnT>
                      <a:noFill/>
                    </a:lnT>
                    <a:lnB w="9525" cap="flat" cmpd="sng" algn="ctr">
                      <a:solidFill>
                        <a:srgbClr val="DDDDDD"/>
                      </a:solidFill>
                      <a:prstDash val="solid"/>
                      <a:round/>
                      <a:headEnd type="none" w="med" len="med"/>
                      <a:tailEnd type="none" w="med" len="med"/>
                    </a:lnB>
                    <a:solidFill>
                      <a:srgbClr val="FFFFFF"/>
                    </a:solidFill>
                  </a:tcPr>
                </a:tc>
                <a:tc>
                  <a:txBody>
                    <a:bodyPr/>
                    <a:lstStyle/>
                    <a:p>
                      <a:pPr algn="l" fontAlgn="t"/>
                      <a:r>
                        <a:rPr lang="es-MX" sz="1400">
                          <a:effectLst/>
                          <a:latin typeface="Arial" panose="020B0604020202020204" pitchFamily="34" charset="0"/>
                          <a:cs typeface="Arial" panose="020B0604020202020204" pitchFamily="34" charset="0"/>
                        </a:rPr>
                        <a:t>25/05/1976</a:t>
                      </a:r>
                    </a:p>
                  </a:txBody>
                  <a:tcPr marL="16394" marR="16394" marT="8197" marB="8197">
                    <a:lnL>
                      <a:noFill/>
                    </a:lnL>
                    <a:lnR>
                      <a:noFill/>
                    </a:lnR>
                    <a:lnT>
                      <a:noFill/>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314174467"/>
                  </a:ext>
                </a:extLst>
              </a:tr>
              <a:tr h="563138">
                <a:tc>
                  <a:txBody>
                    <a:bodyPr/>
                    <a:lstStyle/>
                    <a:p>
                      <a:pPr algn="l" fontAlgn="t"/>
                      <a:r>
                        <a:rPr lang="es-ES" sz="1400" dirty="0">
                          <a:effectLst/>
                          <a:latin typeface="Arial" panose="020B0604020202020204" pitchFamily="34" charset="0"/>
                          <a:cs typeface="Arial" panose="020B0604020202020204" pitchFamily="34" charset="0"/>
                        </a:rPr>
                        <a:t>Protocolo Relativo a la intervención en alta mar en casos de contaminación por sustancias distintas de los hidrocarburos, hecho en Londres el día 2 de noviembre de 1973</a:t>
                      </a:r>
                    </a:p>
                  </a:txBody>
                  <a:tcPr marL="16394" marR="16394" marT="8197" marB="8197">
                    <a:lnL w="9525" cap="flat" cmpd="sng" algn="ctr">
                      <a:solidFill>
                        <a:srgbClr val="DDDDDD"/>
                      </a:solidFill>
                      <a:prstDash val="solid"/>
                      <a:round/>
                      <a:headEnd type="none" w="med" len="med"/>
                      <a:tailEnd type="none" w="med" len="med"/>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l" fontAlgn="t"/>
                      <a:r>
                        <a:rPr lang="es-MX" sz="1400">
                          <a:effectLst/>
                          <a:latin typeface="Arial" panose="020B0604020202020204" pitchFamily="34" charset="0"/>
                          <a:cs typeface="Arial" panose="020B0604020202020204" pitchFamily="34" charset="0"/>
                        </a:rPr>
                        <a:t>19/05/1980</a:t>
                      </a:r>
                    </a:p>
                  </a:txBody>
                  <a:tcPr marL="16394" marR="16394" marT="8197" marB="8197">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3135023216"/>
                  </a:ext>
                </a:extLst>
              </a:tr>
              <a:tr h="314803">
                <a:tc>
                  <a:txBody>
                    <a:bodyPr/>
                    <a:lstStyle/>
                    <a:p>
                      <a:pPr algn="l" fontAlgn="t"/>
                      <a:r>
                        <a:rPr lang="es-ES" sz="1400">
                          <a:effectLst/>
                          <a:latin typeface="Arial" panose="020B0604020202020204" pitchFamily="34" charset="0"/>
                          <a:cs typeface="Arial" panose="020B0604020202020204" pitchFamily="34" charset="0"/>
                        </a:rPr>
                        <a:t>Convención de las Naciones Unidas sobre el derecho del mar, firmada en </a:t>
                      </a:r>
                      <a:r>
                        <a:rPr lang="es-ES" sz="1400" err="1">
                          <a:effectLst/>
                          <a:latin typeface="Arial" panose="020B0604020202020204" pitchFamily="34" charset="0"/>
                          <a:cs typeface="Arial" panose="020B0604020202020204" pitchFamily="34" charset="0"/>
                        </a:rPr>
                        <a:t>Montego</a:t>
                      </a:r>
                      <a:r>
                        <a:rPr lang="es-ES" sz="1400">
                          <a:effectLst/>
                          <a:latin typeface="Arial" panose="020B0604020202020204" pitchFamily="34" charset="0"/>
                          <a:cs typeface="Arial" panose="020B0604020202020204" pitchFamily="34" charset="0"/>
                        </a:rPr>
                        <a:t> Bay, Jamaica, el 10 de diciembre de 1982</a:t>
                      </a:r>
                    </a:p>
                  </a:txBody>
                  <a:tcPr marL="16394" marR="16394" marT="8197" marB="8197">
                    <a:lnL w="9525" cap="flat" cmpd="sng" algn="ctr">
                      <a:solidFill>
                        <a:srgbClr val="DDDDDD"/>
                      </a:solidFill>
                      <a:prstDash val="solid"/>
                      <a:round/>
                      <a:headEnd type="none" w="med" len="med"/>
                      <a:tailEnd type="none" w="med" len="med"/>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l" fontAlgn="t"/>
                      <a:r>
                        <a:rPr lang="es-MX" sz="1400">
                          <a:effectLst/>
                          <a:latin typeface="Arial" panose="020B0604020202020204" pitchFamily="34" charset="0"/>
                          <a:cs typeface="Arial" panose="020B0604020202020204" pitchFamily="34" charset="0"/>
                        </a:rPr>
                        <a:t>01/06/1983</a:t>
                      </a:r>
                    </a:p>
                  </a:txBody>
                  <a:tcPr marL="16394" marR="16394" marT="8197" marB="8197">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246482892"/>
                  </a:ext>
                </a:extLst>
              </a:tr>
              <a:tr h="563138">
                <a:tc>
                  <a:txBody>
                    <a:bodyPr/>
                    <a:lstStyle/>
                    <a:p>
                      <a:pPr algn="l" fontAlgn="t"/>
                      <a:r>
                        <a:rPr lang="es-ES" sz="1400" dirty="0">
                          <a:effectLst/>
                          <a:latin typeface="Arial" panose="020B0604020202020204" pitchFamily="34" charset="0"/>
                          <a:cs typeface="Arial" panose="020B0604020202020204" pitchFamily="34" charset="0"/>
                        </a:rPr>
                        <a:t>Convención relativa a los humedales de importancia internacional especialmente como hábitat de aves acuáticas, hecha en la ciudad de Ramsar, Irán, el 2 de febrero de 1971</a:t>
                      </a:r>
                    </a:p>
                  </a:txBody>
                  <a:tcPr marL="16394" marR="16394" marT="8197" marB="8197">
                    <a:lnL w="9525" cap="flat" cmpd="sng" algn="ctr">
                      <a:solidFill>
                        <a:srgbClr val="DDDDDD"/>
                      </a:solidFill>
                      <a:prstDash val="solid"/>
                      <a:round/>
                      <a:headEnd type="none" w="med" len="med"/>
                      <a:tailEnd type="none" w="med" len="med"/>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l" fontAlgn="t"/>
                      <a:r>
                        <a:rPr lang="es-MX" sz="1400">
                          <a:effectLst/>
                          <a:latin typeface="Arial" panose="020B0604020202020204" pitchFamily="34" charset="0"/>
                          <a:cs typeface="Arial" panose="020B0604020202020204" pitchFamily="34" charset="0"/>
                        </a:rPr>
                        <a:t>29/08/1986</a:t>
                      </a:r>
                    </a:p>
                  </a:txBody>
                  <a:tcPr marL="16394" marR="16394" marT="8197" marB="8197">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2632778332"/>
                  </a:ext>
                </a:extLst>
              </a:tr>
              <a:tr h="563138">
                <a:tc>
                  <a:txBody>
                    <a:bodyPr/>
                    <a:lstStyle/>
                    <a:p>
                      <a:pPr algn="l" fontAlgn="t"/>
                      <a:r>
                        <a:rPr lang="es-ES" sz="1400" dirty="0">
                          <a:effectLst/>
                          <a:latin typeface="Arial" panose="020B0604020202020204" pitchFamily="34" charset="0"/>
                          <a:cs typeface="Arial" panose="020B0604020202020204" pitchFamily="34" charset="0"/>
                        </a:rPr>
                        <a:t>Convenio Internacional para prevenir la contaminación por los buques, 1973, adoptado en la ciudad de Londres, Gran Bretaña el 2 de noviembre de 1973</a:t>
                      </a:r>
                    </a:p>
                  </a:txBody>
                  <a:tcPr marL="16394" marR="16394" marT="8197" marB="8197">
                    <a:lnL w="9525" cap="flat" cmpd="sng" algn="ctr">
                      <a:solidFill>
                        <a:srgbClr val="DDDDDD"/>
                      </a:solidFill>
                      <a:prstDash val="solid"/>
                      <a:round/>
                      <a:headEnd type="none" w="med" len="med"/>
                      <a:tailEnd type="none" w="med" len="med"/>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l" fontAlgn="t"/>
                      <a:r>
                        <a:rPr lang="es-MX" sz="1400">
                          <a:effectLst/>
                          <a:latin typeface="Arial" panose="020B0604020202020204" pitchFamily="34" charset="0"/>
                          <a:cs typeface="Arial" panose="020B0604020202020204" pitchFamily="34" charset="0"/>
                        </a:rPr>
                        <a:t>08/07/1992</a:t>
                      </a:r>
                    </a:p>
                  </a:txBody>
                  <a:tcPr marL="16394" marR="16394" marT="8197" marB="8197">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3509566572"/>
                  </a:ext>
                </a:extLst>
              </a:tr>
              <a:tr h="563138">
                <a:tc>
                  <a:txBody>
                    <a:bodyPr/>
                    <a:lstStyle/>
                    <a:p>
                      <a:pPr algn="l" fontAlgn="t"/>
                      <a:r>
                        <a:rPr lang="es-ES" sz="1400">
                          <a:effectLst/>
                          <a:latin typeface="Arial" panose="020B0604020202020204" pitchFamily="34" charset="0"/>
                          <a:cs typeface="Arial" panose="020B0604020202020204" pitchFamily="34" charset="0"/>
                        </a:rPr>
                        <a:t>Protocolo de 1978 relativo al Convenio Internacional para prevenir la contaminación por los buques, 1973, adoptado en la ciudad de Londres, Gran Bretaña, el 17 de febrero de 1978</a:t>
                      </a:r>
                    </a:p>
                  </a:txBody>
                  <a:tcPr marL="16394" marR="16394" marT="8197" marB="8197">
                    <a:lnL w="9525" cap="flat" cmpd="sng" algn="ctr">
                      <a:solidFill>
                        <a:srgbClr val="DDDDDD"/>
                      </a:solidFill>
                      <a:prstDash val="solid"/>
                      <a:round/>
                      <a:headEnd type="none" w="med" len="med"/>
                      <a:tailEnd type="none" w="med" len="med"/>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l" fontAlgn="t"/>
                      <a:r>
                        <a:rPr lang="es-MX" sz="1400" dirty="0">
                          <a:effectLst/>
                          <a:latin typeface="Arial" panose="020B0604020202020204" pitchFamily="34" charset="0"/>
                          <a:cs typeface="Arial" panose="020B0604020202020204" pitchFamily="34" charset="0"/>
                        </a:rPr>
                        <a:t>07/07/1992</a:t>
                      </a:r>
                    </a:p>
                  </a:txBody>
                  <a:tcPr marL="16394" marR="16394" marT="8197" marB="8197">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136848992"/>
                  </a:ext>
                </a:extLst>
              </a:tr>
              <a:tr h="563138">
                <a:tc>
                  <a:txBody>
                    <a:bodyPr/>
                    <a:lstStyle/>
                    <a:p>
                      <a:pPr algn="l" fontAlgn="t"/>
                      <a:r>
                        <a:rPr lang="es-ES" sz="1400">
                          <a:effectLst/>
                          <a:latin typeface="Arial" panose="020B0604020202020204" pitchFamily="34" charset="0"/>
                          <a:cs typeface="Arial" panose="020B0604020202020204" pitchFamily="34" charset="0"/>
                        </a:rPr>
                        <a:t>Convenio internacional sobre cooperación, preparación y lucha contra la contaminación por hidrocarburos, 1990, adoptado en Londres, el 30 de noviembre de 1990</a:t>
                      </a:r>
                    </a:p>
                  </a:txBody>
                  <a:tcPr marL="16394" marR="16394" marT="8197" marB="8197">
                    <a:lnL w="9525" cap="flat" cmpd="sng" algn="ctr">
                      <a:solidFill>
                        <a:srgbClr val="DDDDDD"/>
                      </a:solidFill>
                      <a:prstDash val="solid"/>
                      <a:round/>
                      <a:headEnd type="none" w="med" len="med"/>
                      <a:tailEnd type="none" w="med" len="med"/>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l" fontAlgn="t"/>
                      <a:r>
                        <a:rPr lang="es-MX" sz="1400" dirty="0">
                          <a:effectLst/>
                          <a:latin typeface="Arial" panose="020B0604020202020204" pitchFamily="34" charset="0"/>
                          <a:cs typeface="Arial" panose="020B0604020202020204" pitchFamily="34" charset="0"/>
                        </a:rPr>
                        <a:t>06/02/1995</a:t>
                      </a:r>
                    </a:p>
                  </a:txBody>
                  <a:tcPr marL="16394" marR="16394" marT="8197" marB="8197">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443361725"/>
                  </a:ext>
                </a:extLst>
              </a:tr>
              <a:tr h="563138">
                <a:tc>
                  <a:txBody>
                    <a:bodyPr/>
                    <a:lstStyle/>
                    <a:p>
                      <a:pPr algn="l" fontAlgn="t"/>
                      <a:r>
                        <a:rPr lang="es-ES" sz="1400">
                          <a:effectLst/>
                          <a:latin typeface="Arial" panose="020B0604020202020204" pitchFamily="34" charset="0"/>
                          <a:cs typeface="Arial" panose="020B0604020202020204" pitchFamily="34" charset="0"/>
                        </a:rPr>
                        <a:t>Convenio Internacional sobre el Control de los Sistemas Antiincrustantes Perjudiciales en los Buques, adoptado en Londres, el 5 de octubre de 2001</a:t>
                      </a:r>
                    </a:p>
                  </a:txBody>
                  <a:tcPr marL="16394" marR="16394" marT="8197" marB="8197">
                    <a:lnL w="9525" cap="flat" cmpd="sng" algn="ctr">
                      <a:solidFill>
                        <a:srgbClr val="DDDDDD"/>
                      </a:solidFill>
                      <a:prstDash val="solid"/>
                      <a:round/>
                      <a:headEnd type="none" w="med" len="med"/>
                      <a:tailEnd type="none" w="med" len="med"/>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l" fontAlgn="t"/>
                      <a:r>
                        <a:rPr lang="es-MX" sz="1400" dirty="0">
                          <a:effectLst/>
                          <a:latin typeface="Arial" panose="020B0604020202020204" pitchFamily="34" charset="0"/>
                          <a:cs typeface="Arial" panose="020B0604020202020204" pitchFamily="34" charset="0"/>
                        </a:rPr>
                        <a:t>19/11/2008</a:t>
                      </a:r>
                    </a:p>
                  </a:txBody>
                  <a:tcPr marL="16394" marR="16394" marT="8197" marB="8197">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3428548732"/>
                  </a:ext>
                </a:extLst>
              </a:tr>
              <a:tr h="563138">
                <a:tc>
                  <a:txBody>
                    <a:bodyPr/>
                    <a:lstStyle/>
                    <a:p>
                      <a:pPr algn="l" fontAlgn="t"/>
                      <a:r>
                        <a:rPr lang="es-ES" sz="1400">
                          <a:effectLst/>
                          <a:latin typeface="Arial" panose="020B0604020202020204" pitchFamily="34" charset="0"/>
                          <a:cs typeface="Arial" panose="020B0604020202020204" pitchFamily="34" charset="0"/>
                        </a:rPr>
                        <a:t>Convenio Internacional para el Control y la Gestión del Agua de Lastre y los Sedimentos de los Buques, adoptado en Londres, el 13 de febrero de 2004, en el marco de la Organización Marítima Internacional (OMI)</a:t>
                      </a:r>
                    </a:p>
                  </a:txBody>
                  <a:tcPr marL="16394" marR="16394" marT="8197" marB="8197">
                    <a:lnL w="9525" cap="flat" cmpd="sng" algn="ctr">
                      <a:solidFill>
                        <a:srgbClr val="DDDDDD"/>
                      </a:solidFill>
                      <a:prstDash val="solid"/>
                      <a:round/>
                      <a:headEnd type="none" w="med" len="med"/>
                      <a:tailEnd type="none" w="med" len="med"/>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l" fontAlgn="t"/>
                      <a:r>
                        <a:rPr lang="es-MX" sz="1400" dirty="0">
                          <a:effectLst/>
                          <a:latin typeface="Arial" panose="020B0604020202020204" pitchFamily="34" charset="0"/>
                          <a:cs typeface="Arial" panose="020B0604020202020204" pitchFamily="34" charset="0"/>
                        </a:rPr>
                        <a:t>08/09/2017</a:t>
                      </a:r>
                    </a:p>
                  </a:txBody>
                  <a:tcPr marL="16394" marR="16394" marT="8197" marB="8197">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2362605031"/>
                  </a:ext>
                </a:extLst>
              </a:tr>
            </a:tbl>
          </a:graphicData>
        </a:graphic>
      </p:graphicFrame>
    </p:spTree>
    <p:extLst>
      <p:ext uri="{BB962C8B-B14F-4D97-AF65-F5344CB8AC3E}">
        <p14:creationId xmlns:p14="http://schemas.microsoft.com/office/powerpoint/2010/main" val="23730421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4F3958-2149-91D7-7253-DAE16D33C495}"/>
              </a:ext>
            </a:extLst>
          </p:cNvPr>
          <p:cNvSpPr>
            <a:spLocks noGrp="1"/>
          </p:cNvSpPr>
          <p:nvPr>
            <p:ph type="title"/>
          </p:nvPr>
        </p:nvSpPr>
        <p:spPr>
          <a:xfrm>
            <a:off x="992687" y="394524"/>
            <a:ext cx="9906000" cy="644046"/>
          </a:xfrm>
        </p:spPr>
        <p:txBody>
          <a:bodyPr>
            <a:normAutofit fontScale="90000"/>
          </a:bodyPr>
          <a:lstStyle/>
          <a:p>
            <a:r>
              <a:rPr lang="es-MX" dirty="0"/>
              <a:t>Biodiversidad</a:t>
            </a:r>
          </a:p>
        </p:txBody>
      </p:sp>
      <p:graphicFrame>
        <p:nvGraphicFramePr>
          <p:cNvPr id="4" name="Marcador de contenido 3">
            <a:extLst>
              <a:ext uri="{FF2B5EF4-FFF2-40B4-BE49-F238E27FC236}">
                <a16:creationId xmlns:a16="http://schemas.microsoft.com/office/drawing/2014/main" id="{CD5657B4-C443-D3A5-4E94-8F3B5C503DDC}"/>
              </a:ext>
            </a:extLst>
          </p:cNvPr>
          <p:cNvGraphicFramePr>
            <a:graphicFrameLocks noGrp="1"/>
          </p:cNvGraphicFramePr>
          <p:nvPr>
            <p:ph idx="1"/>
            <p:extLst>
              <p:ext uri="{D42A27DB-BD31-4B8C-83A1-F6EECF244321}">
                <p14:modId xmlns:p14="http://schemas.microsoft.com/office/powerpoint/2010/main" val="1132559861"/>
              </p:ext>
            </p:extLst>
          </p:nvPr>
        </p:nvGraphicFramePr>
        <p:xfrm>
          <a:off x="759655" y="1038571"/>
          <a:ext cx="10889549" cy="5664238"/>
        </p:xfrm>
        <a:graphic>
          <a:graphicData uri="http://schemas.openxmlformats.org/drawingml/2006/table">
            <a:tbl>
              <a:tblPr/>
              <a:tblGrid>
                <a:gridCol w="9832054">
                  <a:extLst>
                    <a:ext uri="{9D8B030D-6E8A-4147-A177-3AD203B41FA5}">
                      <a16:colId xmlns:a16="http://schemas.microsoft.com/office/drawing/2014/main" val="419450071"/>
                    </a:ext>
                  </a:extLst>
                </a:gridCol>
                <a:gridCol w="1057495">
                  <a:extLst>
                    <a:ext uri="{9D8B030D-6E8A-4147-A177-3AD203B41FA5}">
                      <a16:colId xmlns:a16="http://schemas.microsoft.com/office/drawing/2014/main" val="3265597909"/>
                    </a:ext>
                  </a:extLst>
                </a:gridCol>
              </a:tblGrid>
              <a:tr h="407593">
                <a:tc>
                  <a:txBody>
                    <a:bodyPr/>
                    <a:lstStyle/>
                    <a:p>
                      <a:pPr algn="ctr" fontAlgn="ctr"/>
                      <a:r>
                        <a:rPr lang="es-MX" sz="1400" kern="1200" dirty="0">
                          <a:solidFill>
                            <a:schemeClr val="tx1"/>
                          </a:solidFill>
                          <a:effectLst/>
                          <a:latin typeface="Arial" panose="020B0604020202020204" pitchFamily="34" charset="0"/>
                          <a:ea typeface="+mn-ea"/>
                          <a:cs typeface="Arial" panose="020B0604020202020204" pitchFamily="34" charset="0"/>
                        </a:rPr>
                        <a:t>Nombre</a:t>
                      </a:r>
                    </a:p>
                  </a:txBody>
                  <a:tcPr marL="21871" marR="21871" marT="10936" marB="10936" anchor="ctr">
                    <a:lnL>
                      <a:noFill/>
                    </a:lnL>
                    <a:lnR w="9525" cap="flat" cmpd="sng" algn="ctr">
                      <a:solidFill>
                        <a:srgbClr val="FFFFFF"/>
                      </a:solidFill>
                      <a:prstDash val="solid"/>
                      <a:round/>
                      <a:headEnd type="none" w="med" len="med"/>
                      <a:tailEnd type="none" w="med" len="med"/>
                    </a:lnR>
                    <a:lnT>
                      <a:noFill/>
                    </a:lnT>
                    <a:lnB>
                      <a:noFill/>
                    </a:lnB>
                    <a:solidFill>
                      <a:srgbClr val="003A70"/>
                    </a:solidFill>
                  </a:tcPr>
                </a:tc>
                <a:tc>
                  <a:txBody>
                    <a:bodyPr/>
                    <a:lstStyle/>
                    <a:p>
                      <a:pPr algn="ctr" fontAlgn="ctr"/>
                      <a:r>
                        <a:rPr lang="es-MX" sz="1400" kern="1200">
                          <a:solidFill>
                            <a:schemeClr val="tx1"/>
                          </a:solidFill>
                          <a:effectLst/>
                          <a:latin typeface="Arial" panose="020B0604020202020204" pitchFamily="34" charset="0"/>
                          <a:ea typeface="+mn-ea"/>
                          <a:cs typeface="Arial" panose="020B0604020202020204" pitchFamily="34" charset="0"/>
                        </a:rPr>
                        <a:t>Publicación en DOF</a:t>
                      </a:r>
                    </a:p>
                  </a:txBody>
                  <a:tcPr marL="21871" marR="21871" marT="10936" marB="10936"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a:noFill/>
                    </a:lnT>
                    <a:lnB>
                      <a:noFill/>
                    </a:lnB>
                    <a:solidFill>
                      <a:srgbClr val="003A70"/>
                    </a:solidFill>
                  </a:tcPr>
                </a:tc>
                <a:extLst>
                  <a:ext uri="{0D108BD9-81ED-4DB2-BD59-A6C34878D82A}">
                    <a16:rowId xmlns:a16="http://schemas.microsoft.com/office/drawing/2014/main" val="526343798"/>
                  </a:ext>
                </a:extLst>
              </a:tr>
              <a:tr h="236577">
                <a:tc>
                  <a:txBody>
                    <a:bodyPr/>
                    <a:lstStyle/>
                    <a:p>
                      <a:pPr algn="l" fontAlgn="t"/>
                      <a:r>
                        <a:rPr lang="es-ES" sz="1400" kern="1200" dirty="0">
                          <a:solidFill>
                            <a:schemeClr val="tx1"/>
                          </a:solidFill>
                          <a:effectLst/>
                          <a:latin typeface="Arial" panose="020B0604020202020204" pitchFamily="34" charset="0"/>
                          <a:ea typeface="+mn-ea"/>
                          <a:cs typeface="Arial" panose="020B0604020202020204" pitchFamily="34" charset="0"/>
                        </a:rPr>
                        <a:t>Convención relativa a la reglamentación de la caza de la ballena firmada en Ginebra el 24 de septiembre de 1931</a:t>
                      </a:r>
                    </a:p>
                  </a:txBody>
                  <a:tcPr marL="21871" marR="21871" marT="10936" marB="10936">
                    <a:lnL w="9525" cap="flat" cmpd="sng" algn="ctr">
                      <a:solidFill>
                        <a:srgbClr val="DDDDDD"/>
                      </a:solidFill>
                      <a:prstDash val="solid"/>
                      <a:round/>
                      <a:headEnd type="none" w="med" len="med"/>
                      <a:tailEnd type="none" w="med" len="med"/>
                    </a:lnL>
                    <a:lnR>
                      <a:noFill/>
                    </a:lnR>
                    <a:lnT>
                      <a:noFill/>
                    </a:lnT>
                    <a:lnB w="9525" cap="flat" cmpd="sng" algn="ctr">
                      <a:solidFill>
                        <a:srgbClr val="DDDDDD"/>
                      </a:solidFill>
                      <a:prstDash val="solid"/>
                      <a:round/>
                      <a:headEnd type="none" w="med" len="med"/>
                      <a:tailEnd type="none" w="med" len="med"/>
                    </a:lnB>
                  </a:tcPr>
                </a:tc>
                <a:tc>
                  <a:txBody>
                    <a:bodyPr/>
                    <a:lstStyle/>
                    <a:p>
                      <a:pPr algn="l" fontAlgn="t"/>
                      <a:r>
                        <a:rPr lang="es-MX" sz="1400" kern="1200">
                          <a:solidFill>
                            <a:schemeClr val="tx1"/>
                          </a:solidFill>
                          <a:effectLst/>
                          <a:latin typeface="Arial" panose="020B0604020202020204" pitchFamily="34" charset="0"/>
                          <a:ea typeface="+mn-ea"/>
                          <a:cs typeface="Arial" panose="020B0604020202020204" pitchFamily="34" charset="0"/>
                        </a:rPr>
                        <a:t>10/11/1933</a:t>
                      </a:r>
                    </a:p>
                  </a:txBody>
                  <a:tcPr marL="21871" marR="21871" marT="10936" marB="10936">
                    <a:lnL>
                      <a:noFill/>
                    </a:lnL>
                    <a:lnR>
                      <a:noFill/>
                    </a:lnR>
                    <a:lnT>
                      <a:noFill/>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1190491008"/>
                  </a:ext>
                </a:extLst>
              </a:tr>
              <a:tr h="407593">
                <a:tc>
                  <a:txBody>
                    <a:bodyPr/>
                    <a:lstStyle/>
                    <a:p>
                      <a:pPr algn="l" fontAlgn="t"/>
                      <a:r>
                        <a:rPr lang="es-ES" sz="1400" kern="1200" dirty="0">
                          <a:solidFill>
                            <a:schemeClr val="tx1"/>
                          </a:solidFill>
                          <a:effectLst/>
                          <a:latin typeface="Arial" panose="020B0604020202020204" pitchFamily="34" charset="0"/>
                          <a:ea typeface="+mn-ea"/>
                          <a:cs typeface="Arial" panose="020B0604020202020204" pitchFamily="34" charset="0"/>
                        </a:rPr>
                        <a:t>Convención Internacional para la reglamentación de la caza de la ballena que se concertó en la ciudad de Washington, D.C. (E. U.A.) el 2 de diciembre de 1946</a:t>
                      </a:r>
                    </a:p>
                  </a:txBody>
                  <a:tcPr marL="21871" marR="21871" marT="10936" marB="10936">
                    <a:lnL w="9525" cap="flat" cmpd="sng" algn="ctr">
                      <a:solidFill>
                        <a:srgbClr val="DDDDDD"/>
                      </a:solidFill>
                      <a:prstDash val="solid"/>
                      <a:round/>
                      <a:headEnd type="none" w="med" len="med"/>
                      <a:tailEnd type="none" w="med" len="med"/>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l" fontAlgn="t"/>
                      <a:r>
                        <a:rPr lang="es-MX" sz="1400" kern="1200">
                          <a:solidFill>
                            <a:schemeClr val="tx1"/>
                          </a:solidFill>
                          <a:effectLst/>
                          <a:latin typeface="Arial" panose="020B0604020202020204" pitchFamily="34" charset="0"/>
                          <a:ea typeface="+mn-ea"/>
                          <a:cs typeface="Arial" panose="020B0604020202020204" pitchFamily="34" charset="0"/>
                        </a:rPr>
                        <a:t>06/12/1949</a:t>
                      </a:r>
                    </a:p>
                  </a:txBody>
                  <a:tcPr marL="21871" marR="21871" marT="10936" marB="10936">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604952064"/>
                  </a:ext>
                </a:extLst>
              </a:tr>
              <a:tr h="373257">
                <a:tc>
                  <a:txBody>
                    <a:bodyPr/>
                    <a:lstStyle/>
                    <a:p>
                      <a:pPr algn="l" fontAlgn="t"/>
                      <a:r>
                        <a:rPr lang="es-ES" sz="1400" kern="1200" dirty="0">
                          <a:solidFill>
                            <a:schemeClr val="tx1"/>
                          </a:solidFill>
                          <a:effectLst/>
                          <a:latin typeface="Arial" panose="020B0604020202020204" pitchFamily="34" charset="0"/>
                          <a:ea typeface="+mn-ea"/>
                          <a:cs typeface="Arial" panose="020B0604020202020204" pitchFamily="34" charset="0"/>
                        </a:rPr>
                        <a:t>Protocolo a la Convención Internacional para la Reglamentación de la caza de la ballena de 1946, firmado en Washington el 19 de noviembre de 1956</a:t>
                      </a:r>
                    </a:p>
                  </a:txBody>
                  <a:tcPr marL="21871" marR="21871" marT="10936" marB="10936">
                    <a:lnL w="9525" cap="flat" cmpd="sng" algn="ctr">
                      <a:solidFill>
                        <a:srgbClr val="DDDDDD"/>
                      </a:solidFill>
                      <a:prstDash val="solid"/>
                      <a:round/>
                      <a:headEnd type="none" w="med" len="med"/>
                      <a:tailEnd type="none" w="med" len="med"/>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l" fontAlgn="t"/>
                      <a:r>
                        <a:rPr lang="es-MX" sz="1400" kern="1200">
                          <a:solidFill>
                            <a:schemeClr val="tx1"/>
                          </a:solidFill>
                          <a:effectLst/>
                          <a:latin typeface="Arial" panose="020B0604020202020204" pitchFamily="34" charset="0"/>
                          <a:ea typeface="+mn-ea"/>
                          <a:cs typeface="Arial" panose="020B0604020202020204" pitchFamily="34" charset="0"/>
                        </a:rPr>
                        <a:t>09/04/1959</a:t>
                      </a:r>
                    </a:p>
                  </a:txBody>
                  <a:tcPr marL="21871" marR="21871" marT="10936" marB="10936">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3160585090"/>
                  </a:ext>
                </a:extLst>
              </a:tr>
              <a:tr h="407593">
                <a:tc>
                  <a:txBody>
                    <a:bodyPr/>
                    <a:lstStyle/>
                    <a:p>
                      <a:pPr algn="l" fontAlgn="t"/>
                      <a:r>
                        <a:rPr lang="es-ES" sz="1400" kern="1200" dirty="0">
                          <a:solidFill>
                            <a:schemeClr val="tx1"/>
                          </a:solidFill>
                          <a:effectLst/>
                          <a:latin typeface="Arial" panose="020B0604020202020204" pitchFamily="34" charset="0"/>
                          <a:ea typeface="+mn-ea"/>
                          <a:cs typeface="Arial" panose="020B0604020202020204" pitchFamily="34" charset="0"/>
                        </a:rPr>
                        <a:t>Convención sobre el comercio internacional de especies amenazadas de fauna y flora silvestres, adoptada en la ciudad de Washington D.C., el 3 de marzo de 1973</a:t>
                      </a:r>
                    </a:p>
                  </a:txBody>
                  <a:tcPr marL="21871" marR="21871" marT="10936" marB="10936">
                    <a:lnL w="9525" cap="flat" cmpd="sng" algn="ctr">
                      <a:solidFill>
                        <a:srgbClr val="DDDDDD"/>
                      </a:solidFill>
                      <a:prstDash val="solid"/>
                      <a:round/>
                      <a:headEnd type="none" w="med" len="med"/>
                      <a:tailEnd type="none" w="med" len="med"/>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l" fontAlgn="t"/>
                      <a:r>
                        <a:rPr lang="es-MX" sz="1400" kern="1200">
                          <a:solidFill>
                            <a:schemeClr val="tx1"/>
                          </a:solidFill>
                          <a:effectLst/>
                          <a:latin typeface="Arial" panose="020B0604020202020204" pitchFamily="34" charset="0"/>
                          <a:ea typeface="+mn-ea"/>
                          <a:cs typeface="Arial" panose="020B0604020202020204" pitchFamily="34" charset="0"/>
                        </a:rPr>
                        <a:t>06/03/1992</a:t>
                      </a:r>
                    </a:p>
                  </a:txBody>
                  <a:tcPr marL="21871" marR="21871" marT="10936" marB="10936">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675889918"/>
                  </a:ext>
                </a:extLst>
              </a:tr>
              <a:tr h="236577">
                <a:tc>
                  <a:txBody>
                    <a:bodyPr/>
                    <a:lstStyle/>
                    <a:p>
                      <a:pPr algn="l" fontAlgn="t"/>
                      <a:r>
                        <a:rPr lang="es-ES" sz="1400" kern="1200">
                          <a:solidFill>
                            <a:schemeClr val="tx1"/>
                          </a:solidFill>
                          <a:effectLst/>
                          <a:latin typeface="Arial" panose="020B0604020202020204" pitchFamily="34" charset="0"/>
                          <a:ea typeface="+mn-ea"/>
                          <a:cs typeface="Arial" panose="020B0604020202020204" pitchFamily="34" charset="0"/>
                        </a:rPr>
                        <a:t>Convenio sobre la diversidad biológica, adoptado en Río de Janeiro, Brasil, el 5 de junio de 1992</a:t>
                      </a:r>
                    </a:p>
                  </a:txBody>
                  <a:tcPr marL="21871" marR="21871" marT="10936" marB="10936">
                    <a:lnL w="9525" cap="flat" cmpd="sng" algn="ctr">
                      <a:solidFill>
                        <a:srgbClr val="DDDDDD"/>
                      </a:solidFill>
                      <a:prstDash val="solid"/>
                      <a:round/>
                      <a:headEnd type="none" w="med" len="med"/>
                      <a:tailEnd type="none" w="med" len="med"/>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l" fontAlgn="t"/>
                      <a:r>
                        <a:rPr lang="es-MX" sz="1400" kern="1200">
                          <a:solidFill>
                            <a:schemeClr val="tx1"/>
                          </a:solidFill>
                          <a:effectLst/>
                          <a:latin typeface="Arial" panose="020B0604020202020204" pitchFamily="34" charset="0"/>
                          <a:ea typeface="+mn-ea"/>
                          <a:cs typeface="Arial" panose="020B0604020202020204" pitchFamily="34" charset="0"/>
                        </a:rPr>
                        <a:t>07/05/1993</a:t>
                      </a:r>
                    </a:p>
                  </a:txBody>
                  <a:tcPr marL="21871" marR="21871" marT="10936" marB="10936">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671150394"/>
                  </a:ext>
                </a:extLst>
              </a:tr>
              <a:tr h="454958">
                <a:tc>
                  <a:txBody>
                    <a:bodyPr/>
                    <a:lstStyle/>
                    <a:p>
                      <a:pPr algn="l" fontAlgn="t"/>
                      <a:r>
                        <a:rPr lang="es-ES" sz="1400" kern="1200" dirty="0">
                          <a:solidFill>
                            <a:schemeClr val="tx1"/>
                          </a:solidFill>
                          <a:effectLst/>
                          <a:latin typeface="Arial" panose="020B0604020202020204" pitchFamily="34" charset="0"/>
                          <a:ea typeface="+mn-ea"/>
                          <a:cs typeface="Arial" panose="020B0604020202020204" pitchFamily="34" charset="0"/>
                        </a:rPr>
                        <a:t>Acuerdo sobre el Programa Internacional para la Conservación de los Delfines, adoptado en la ciudad de Washington, D.C., Estados Unidos de América, el veintiuno de mayo de mil novecientos noventa y ocho</a:t>
                      </a:r>
                    </a:p>
                  </a:txBody>
                  <a:tcPr marL="21871" marR="21871" marT="10936" marB="10936">
                    <a:lnL w="9525" cap="flat" cmpd="sng" algn="ctr">
                      <a:solidFill>
                        <a:srgbClr val="DDDDDD"/>
                      </a:solidFill>
                      <a:prstDash val="solid"/>
                      <a:round/>
                      <a:headEnd type="none" w="med" len="med"/>
                      <a:tailEnd type="none" w="med" len="med"/>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l" fontAlgn="t"/>
                      <a:r>
                        <a:rPr lang="es-MX" sz="1400" kern="1200">
                          <a:solidFill>
                            <a:schemeClr val="tx1"/>
                          </a:solidFill>
                          <a:effectLst/>
                          <a:latin typeface="Arial" panose="020B0604020202020204" pitchFamily="34" charset="0"/>
                          <a:ea typeface="+mn-ea"/>
                          <a:cs typeface="Arial" panose="020B0604020202020204" pitchFamily="34" charset="0"/>
                        </a:rPr>
                        <a:t>17/05/1999</a:t>
                      </a:r>
                    </a:p>
                  </a:txBody>
                  <a:tcPr marL="21871" marR="21871" marT="10936" marB="10936">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1862519627"/>
                  </a:ext>
                </a:extLst>
              </a:tr>
              <a:tr h="407593">
                <a:tc>
                  <a:txBody>
                    <a:bodyPr/>
                    <a:lstStyle/>
                    <a:p>
                      <a:pPr algn="l" fontAlgn="t"/>
                      <a:r>
                        <a:rPr lang="es-ES" sz="1400" kern="1200" dirty="0">
                          <a:solidFill>
                            <a:schemeClr val="tx1"/>
                          </a:solidFill>
                          <a:effectLst/>
                          <a:latin typeface="Arial" panose="020B0604020202020204" pitchFamily="34" charset="0"/>
                          <a:ea typeface="+mn-ea"/>
                          <a:cs typeface="Arial" panose="020B0604020202020204" pitchFamily="34" charset="0"/>
                        </a:rPr>
                        <a:t>Protocolo de Cartagena sobre Seguridad de la Biotecnología del Convenio sobre la Diversidad Biológica, adoptado en Montreal, el 29 de enero del 2000</a:t>
                      </a:r>
                    </a:p>
                  </a:txBody>
                  <a:tcPr marL="21871" marR="21871" marT="10936" marB="10936">
                    <a:lnL w="9525" cap="flat" cmpd="sng" algn="ctr">
                      <a:solidFill>
                        <a:srgbClr val="DDDDDD"/>
                      </a:solidFill>
                      <a:prstDash val="solid"/>
                      <a:round/>
                      <a:headEnd type="none" w="med" len="med"/>
                      <a:tailEnd type="none" w="med" len="med"/>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l" fontAlgn="t"/>
                      <a:r>
                        <a:rPr lang="es-MX" sz="1400" kern="1200">
                          <a:solidFill>
                            <a:schemeClr val="tx1"/>
                          </a:solidFill>
                          <a:effectLst/>
                          <a:latin typeface="Arial" panose="020B0604020202020204" pitchFamily="34" charset="0"/>
                          <a:ea typeface="+mn-ea"/>
                          <a:cs typeface="Arial" panose="020B0604020202020204" pitchFamily="34" charset="0"/>
                        </a:rPr>
                        <a:t>28/10/2003</a:t>
                      </a:r>
                    </a:p>
                  </a:txBody>
                  <a:tcPr marL="21871" marR="21871" marT="10936" marB="10936">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2582260917"/>
                  </a:ext>
                </a:extLst>
              </a:tr>
              <a:tr h="454958">
                <a:tc>
                  <a:txBody>
                    <a:bodyPr/>
                    <a:lstStyle/>
                    <a:p>
                      <a:pPr algn="l" fontAlgn="t"/>
                      <a:r>
                        <a:rPr lang="es-ES" sz="1400" kern="1200">
                          <a:solidFill>
                            <a:schemeClr val="tx1"/>
                          </a:solidFill>
                          <a:effectLst/>
                          <a:latin typeface="Arial" panose="020B0604020202020204" pitchFamily="34" charset="0"/>
                          <a:ea typeface="+mn-ea"/>
                          <a:cs typeface="Arial" panose="020B0604020202020204" pitchFamily="34" charset="0"/>
                        </a:rPr>
                        <a:t>Protocolo de Nagoya sobre acceso a los recursos genéticos y participación justa y equitativa en los beneficios que se deriven de su utilización al Convenio sobre la diversidad biológica (Multilateral 2010)</a:t>
                      </a:r>
                    </a:p>
                  </a:txBody>
                  <a:tcPr marL="21871" marR="21871" marT="10936" marB="10936">
                    <a:lnL w="9525" cap="flat" cmpd="sng" algn="ctr">
                      <a:solidFill>
                        <a:srgbClr val="DDDDDD"/>
                      </a:solidFill>
                      <a:prstDash val="solid"/>
                      <a:round/>
                      <a:headEnd type="none" w="med" len="med"/>
                      <a:tailEnd type="none" w="med" len="med"/>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l" fontAlgn="t"/>
                      <a:r>
                        <a:rPr lang="es-MX" sz="1400" kern="1200">
                          <a:solidFill>
                            <a:schemeClr val="tx1"/>
                          </a:solidFill>
                          <a:effectLst/>
                          <a:latin typeface="Arial" panose="020B0604020202020204" pitchFamily="34" charset="0"/>
                          <a:ea typeface="+mn-ea"/>
                          <a:cs typeface="Arial" panose="020B0604020202020204" pitchFamily="34" charset="0"/>
                        </a:rPr>
                        <a:t>10/10/2014</a:t>
                      </a:r>
                    </a:p>
                  </a:txBody>
                  <a:tcPr marL="21871" marR="21871" marT="10936" marB="10936">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1750876136"/>
                  </a:ext>
                </a:extLst>
              </a:tr>
              <a:tr h="509552">
                <a:tc>
                  <a:txBody>
                    <a:bodyPr/>
                    <a:lstStyle/>
                    <a:p>
                      <a:pPr algn="l" fontAlgn="t"/>
                      <a:r>
                        <a:rPr lang="es-ES" sz="1400" kern="1200" dirty="0">
                          <a:solidFill>
                            <a:schemeClr val="tx1"/>
                          </a:solidFill>
                          <a:effectLst/>
                          <a:latin typeface="Arial" panose="020B0604020202020204" pitchFamily="34" charset="0"/>
                          <a:ea typeface="+mn-ea"/>
                          <a:cs typeface="Arial" panose="020B0604020202020204" pitchFamily="34" charset="0"/>
                        </a:rPr>
                        <a:t>Protocolo de Nagoya-Kuala Lumpur sobre Responsabilidad y Compensación Suplementario al Protocolo de Cartagena sobre Seguridad de la Biotecnología, hecho en Nagoya el 15 de octubre de 2010</a:t>
                      </a:r>
                    </a:p>
                  </a:txBody>
                  <a:tcPr marL="21871" marR="21871" marT="10936" marB="10936">
                    <a:lnL w="9525" cap="flat" cmpd="sng" algn="ctr">
                      <a:solidFill>
                        <a:srgbClr val="DDDDDD"/>
                      </a:solidFill>
                      <a:prstDash val="solid"/>
                      <a:round/>
                      <a:headEnd type="none" w="med" len="med"/>
                      <a:tailEnd type="none" w="med" len="med"/>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l" fontAlgn="t"/>
                      <a:r>
                        <a:rPr lang="es-MX" sz="1400" kern="1200" dirty="0">
                          <a:solidFill>
                            <a:schemeClr val="tx1"/>
                          </a:solidFill>
                          <a:effectLst/>
                          <a:latin typeface="Arial" panose="020B0604020202020204" pitchFamily="34" charset="0"/>
                          <a:ea typeface="+mn-ea"/>
                          <a:cs typeface="Arial" panose="020B0604020202020204" pitchFamily="34" charset="0"/>
                        </a:rPr>
                        <a:t>26/02/2018</a:t>
                      </a:r>
                    </a:p>
                    <a:p>
                      <a:pPr algn="l" fontAlgn="t"/>
                      <a:endParaRPr lang="es-MX" sz="1400" kern="1200" dirty="0">
                        <a:solidFill>
                          <a:schemeClr val="tx1"/>
                        </a:solidFill>
                        <a:effectLst/>
                        <a:latin typeface="Arial" panose="020B0604020202020204" pitchFamily="34" charset="0"/>
                        <a:ea typeface="+mn-ea"/>
                        <a:cs typeface="Arial" panose="020B0604020202020204" pitchFamily="34" charset="0"/>
                      </a:endParaRPr>
                    </a:p>
                  </a:txBody>
                  <a:tcPr marL="21871" marR="21871" marT="10936" marB="10936">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1587257732"/>
                  </a:ext>
                </a:extLst>
              </a:tr>
              <a:tr h="509552">
                <a:tc>
                  <a:txBody>
                    <a:bodyPr/>
                    <a:lstStyle/>
                    <a:p>
                      <a:pPr algn="l" fontAlgn="t"/>
                      <a:r>
                        <a:rPr lang="es-ES" sz="1400" kern="1200" dirty="0">
                          <a:solidFill>
                            <a:schemeClr val="tx1"/>
                          </a:solidFill>
                          <a:effectLst/>
                          <a:latin typeface="Arial" panose="020B0604020202020204" pitchFamily="34" charset="0"/>
                          <a:ea typeface="+mn-ea"/>
                          <a:cs typeface="Arial" panose="020B0604020202020204" pitchFamily="34" charset="0"/>
                        </a:rPr>
                        <a:t>Convención para la protección de la flora, la fauna y las bellezas escénicas naturales de los países de América, fue suscrita en Washington, E. U. A., el 20 de noviembre de 1940</a:t>
                      </a:r>
                    </a:p>
                  </a:txBody>
                  <a:tcPr marL="21871" marR="21871" marT="10936" marB="10936">
                    <a:lnL w="9525" cap="flat" cmpd="sng" algn="ctr">
                      <a:solidFill>
                        <a:srgbClr val="DDDDDD"/>
                      </a:solidFill>
                      <a:prstDash val="solid"/>
                      <a:round/>
                      <a:headEnd type="none" w="med" len="med"/>
                      <a:tailEnd type="none" w="med" len="med"/>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l" fontAlgn="t"/>
                      <a:r>
                        <a:rPr lang="es-MX" sz="1400" kern="1200" dirty="0">
                          <a:solidFill>
                            <a:schemeClr val="tx1"/>
                          </a:solidFill>
                          <a:effectLst/>
                          <a:latin typeface="Arial" panose="020B0604020202020204" pitchFamily="34" charset="0"/>
                          <a:ea typeface="+mn-ea"/>
                          <a:cs typeface="Arial" panose="020B0604020202020204" pitchFamily="34" charset="0"/>
                        </a:rPr>
                        <a:t>29/05/1942</a:t>
                      </a:r>
                    </a:p>
                  </a:txBody>
                  <a:tcPr marL="21871" marR="21871" marT="10936" marB="10936">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1342152862"/>
                  </a:ext>
                </a:extLst>
              </a:tr>
              <a:tr h="509552">
                <a:tc>
                  <a:txBody>
                    <a:bodyPr/>
                    <a:lstStyle/>
                    <a:p>
                      <a:pPr algn="l" fontAlgn="t"/>
                      <a:r>
                        <a:rPr lang="es-ES" sz="1400" kern="1200" dirty="0">
                          <a:solidFill>
                            <a:schemeClr val="tx1"/>
                          </a:solidFill>
                          <a:effectLst/>
                          <a:latin typeface="Arial" panose="020B0604020202020204" pitchFamily="34" charset="0"/>
                          <a:ea typeface="+mn-ea"/>
                          <a:cs typeface="Arial" panose="020B0604020202020204" pitchFamily="34" charset="0"/>
                        </a:rPr>
                        <a:t>Convenio Internacional de lucha contra la langosta, firmado en la ciudad de Montevideo el 19 de septiembre de 1946</a:t>
                      </a:r>
                    </a:p>
                  </a:txBody>
                  <a:tcPr marL="21871" marR="21871" marT="10936" marB="10936">
                    <a:lnL w="9525" cap="flat" cmpd="sng" algn="ctr">
                      <a:solidFill>
                        <a:srgbClr val="DDDDDD"/>
                      </a:solidFill>
                      <a:prstDash val="solid"/>
                      <a:round/>
                      <a:headEnd type="none" w="med" len="med"/>
                      <a:tailEnd type="none" w="med" len="med"/>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l" fontAlgn="t"/>
                      <a:r>
                        <a:rPr lang="es-MX" sz="1400" kern="1200" dirty="0">
                          <a:solidFill>
                            <a:schemeClr val="tx1"/>
                          </a:solidFill>
                          <a:effectLst/>
                          <a:latin typeface="Arial" panose="020B0604020202020204" pitchFamily="34" charset="0"/>
                          <a:ea typeface="+mn-ea"/>
                          <a:cs typeface="Arial" panose="020B0604020202020204" pitchFamily="34" charset="0"/>
                        </a:rPr>
                        <a:t>26/02/1948</a:t>
                      </a:r>
                    </a:p>
                  </a:txBody>
                  <a:tcPr marL="21871" marR="21871" marT="10936" marB="10936">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3228253701"/>
                  </a:ext>
                </a:extLst>
              </a:tr>
              <a:tr h="509552">
                <a:tc>
                  <a:txBody>
                    <a:bodyPr/>
                    <a:lstStyle/>
                    <a:p>
                      <a:pPr algn="l" fontAlgn="t"/>
                      <a:r>
                        <a:rPr lang="es-ES" sz="1400" kern="1200" dirty="0">
                          <a:solidFill>
                            <a:schemeClr val="tx1"/>
                          </a:solidFill>
                          <a:effectLst/>
                          <a:latin typeface="Arial" panose="020B0604020202020204" pitchFamily="34" charset="0"/>
                          <a:ea typeface="+mn-ea"/>
                          <a:cs typeface="Arial" panose="020B0604020202020204" pitchFamily="34" charset="0"/>
                        </a:rPr>
                        <a:t>Convención Interamericana para la Protección y Conservación de las Tortugas Marinas, adoptada en Caracas, el 1° de diciembre de 1996</a:t>
                      </a:r>
                    </a:p>
                  </a:txBody>
                  <a:tcPr marL="21871" marR="21871" marT="10936" marB="10936">
                    <a:lnL w="9525" cap="flat" cmpd="sng" algn="ctr">
                      <a:solidFill>
                        <a:srgbClr val="DDDDDD"/>
                      </a:solidFill>
                      <a:prstDash val="solid"/>
                      <a:round/>
                      <a:headEnd type="none" w="med" len="med"/>
                      <a:tailEnd type="none" w="med" len="med"/>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l" fontAlgn="t"/>
                      <a:r>
                        <a:rPr lang="es-MX" sz="1400" kern="1200" dirty="0">
                          <a:solidFill>
                            <a:schemeClr val="tx1"/>
                          </a:solidFill>
                          <a:effectLst/>
                          <a:latin typeface="Arial" panose="020B0604020202020204" pitchFamily="34" charset="0"/>
                          <a:ea typeface="+mn-ea"/>
                          <a:cs typeface="Arial" panose="020B0604020202020204" pitchFamily="34" charset="0"/>
                        </a:rPr>
                        <a:t>29/11/2000</a:t>
                      </a:r>
                    </a:p>
                  </a:txBody>
                  <a:tcPr marL="21871" marR="21871" marT="10936" marB="10936">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181516922"/>
                  </a:ext>
                </a:extLst>
              </a:tr>
            </a:tbl>
          </a:graphicData>
        </a:graphic>
      </p:graphicFrame>
    </p:spTree>
    <p:extLst>
      <p:ext uri="{BB962C8B-B14F-4D97-AF65-F5344CB8AC3E}">
        <p14:creationId xmlns:p14="http://schemas.microsoft.com/office/powerpoint/2010/main" val="41875926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927932-9168-4562-8862-034362CB54D8}"/>
              </a:ext>
            </a:extLst>
          </p:cNvPr>
          <p:cNvSpPr>
            <a:spLocks noGrp="1"/>
          </p:cNvSpPr>
          <p:nvPr>
            <p:ph type="title"/>
          </p:nvPr>
        </p:nvSpPr>
        <p:spPr/>
        <p:txBody>
          <a:bodyPr/>
          <a:lstStyle/>
          <a:p>
            <a:r>
              <a:rPr lang="es-MX" dirty="0"/>
              <a:t>Cambio Climático</a:t>
            </a:r>
          </a:p>
        </p:txBody>
      </p:sp>
      <p:graphicFrame>
        <p:nvGraphicFramePr>
          <p:cNvPr id="4" name="Marcador de contenido 3">
            <a:extLst>
              <a:ext uri="{FF2B5EF4-FFF2-40B4-BE49-F238E27FC236}">
                <a16:creationId xmlns:a16="http://schemas.microsoft.com/office/drawing/2014/main" id="{BC19A5D9-1CF2-43D8-3647-F074A2EF4BA2}"/>
              </a:ext>
            </a:extLst>
          </p:cNvPr>
          <p:cNvGraphicFramePr>
            <a:graphicFrameLocks noGrp="1"/>
          </p:cNvGraphicFramePr>
          <p:nvPr>
            <p:ph idx="1"/>
            <p:extLst>
              <p:ext uri="{D42A27DB-BD31-4B8C-83A1-F6EECF244321}">
                <p14:modId xmlns:p14="http://schemas.microsoft.com/office/powerpoint/2010/main" val="3743560440"/>
              </p:ext>
            </p:extLst>
          </p:nvPr>
        </p:nvGraphicFramePr>
        <p:xfrm>
          <a:off x="801665" y="1891686"/>
          <a:ext cx="10496812" cy="4423904"/>
        </p:xfrm>
        <a:graphic>
          <a:graphicData uri="http://schemas.openxmlformats.org/drawingml/2006/table">
            <a:tbl>
              <a:tblPr/>
              <a:tblGrid>
                <a:gridCol w="9043793">
                  <a:extLst>
                    <a:ext uri="{9D8B030D-6E8A-4147-A177-3AD203B41FA5}">
                      <a16:colId xmlns:a16="http://schemas.microsoft.com/office/drawing/2014/main" val="2755593531"/>
                    </a:ext>
                  </a:extLst>
                </a:gridCol>
                <a:gridCol w="1453019">
                  <a:extLst>
                    <a:ext uri="{9D8B030D-6E8A-4147-A177-3AD203B41FA5}">
                      <a16:colId xmlns:a16="http://schemas.microsoft.com/office/drawing/2014/main" val="420415368"/>
                    </a:ext>
                  </a:extLst>
                </a:gridCol>
              </a:tblGrid>
              <a:tr h="198732">
                <a:tc>
                  <a:txBody>
                    <a:bodyPr/>
                    <a:lstStyle/>
                    <a:p>
                      <a:pPr algn="ctr" fontAlgn="ctr"/>
                      <a:r>
                        <a:rPr lang="es-MX" sz="1800" b="1" dirty="0">
                          <a:solidFill>
                            <a:srgbClr val="FFFFFF"/>
                          </a:solidFill>
                          <a:effectLst/>
                        </a:rPr>
                        <a:t>Nombre</a:t>
                      </a:r>
                    </a:p>
                  </a:txBody>
                  <a:tcPr marL="49683" marR="49683" marT="24841" marB="24841" anchor="ctr">
                    <a:lnL>
                      <a:noFill/>
                    </a:lnL>
                    <a:lnR w="9525" cap="flat" cmpd="sng" algn="ctr">
                      <a:solidFill>
                        <a:srgbClr val="FFFFFF"/>
                      </a:solidFill>
                      <a:prstDash val="solid"/>
                      <a:round/>
                      <a:headEnd type="none" w="med" len="med"/>
                      <a:tailEnd type="none" w="med" len="med"/>
                    </a:lnR>
                    <a:lnT>
                      <a:noFill/>
                    </a:lnT>
                    <a:lnB>
                      <a:noFill/>
                    </a:lnB>
                    <a:solidFill>
                      <a:srgbClr val="003A70"/>
                    </a:solidFill>
                  </a:tcPr>
                </a:tc>
                <a:tc>
                  <a:txBody>
                    <a:bodyPr/>
                    <a:lstStyle/>
                    <a:p>
                      <a:pPr algn="ctr" fontAlgn="ctr"/>
                      <a:r>
                        <a:rPr lang="es-MX" sz="1800" b="1" dirty="0">
                          <a:solidFill>
                            <a:srgbClr val="FFFFFF"/>
                          </a:solidFill>
                          <a:effectLst/>
                        </a:rPr>
                        <a:t>Publicación en DOF</a:t>
                      </a:r>
                    </a:p>
                  </a:txBody>
                  <a:tcPr marL="49683" marR="49683" marT="24841" marB="24841"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a:noFill/>
                    </a:lnT>
                    <a:lnB>
                      <a:noFill/>
                    </a:lnB>
                    <a:solidFill>
                      <a:srgbClr val="003A70"/>
                    </a:solidFill>
                  </a:tcPr>
                </a:tc>
                <a:extLst>
                  <a:ext uri="{0D108BD9-81ED-4DB2-BD59-A6C34878D82A}">
                    <a16:rowId xmlns:a16="http://schemas.microsoft.com/office/drawing/2014/main" val="2733400366"/>
                  </a:ext>
                </a:extLst>
              </a:tr>
              <a:tr h="794926">
                <a:tc>
                  <a:txBody>
                    <a:bodyPr/>
                    <a:lstStyle/>
                    <a:p>
                      <a:pPr algn="l" fontAlgn="t"/>
                      <a:r>
                        <a:rPr lang="es-ES" sz="1800" dirty="0">
                          <a:effectLst/>
                        </a:rPr>
                        <a:t>Convenio de Viena para la protección de la capa de ozono, adoptado en la ciudad de Viena, el día 22 del mes de marzo del año de 1985</a:t>
                      </a:r>
                    </a:p>
                  </a:txBody>
                  <a:tcPr marL="49683" marR="49683" marT="24841" marB="24841">
                    <a:lnL w="9525" cap="flat" cmpd="sng" algn="ctr">
                      <a:solidFill>
                        <a:srgbClr val="DDDDDD"/>
                      </a:solidFill>
                      <a:prstDash val="solid"/>
                      <a:round/>
                      <a:headEnd type="none" w="med" len="med"/>
                      <a:tailEnd type="none" w="med" len="med"/>
                    </a:lnL>
                    <a:lnR>
                      <a:noFill/>
                    </a:lnR>
                    <a:lnT>
                      <a:noFill/>
                    </a:lnT>
                    <a:lnB w="9525" cap="flat" cmpd="sng" algn="ctr">
                      <a:solidFill>
                        <a:srgbClr val="DDDDDD"/>
                      </a:solidFill>
                      <a:prstDash val="solid"/>
                      <a:round/>
                      <a:headEnd type="none" w="med" len="med"/>
                      <a:tailEnd type="none" w="med" len="med"/>
                    </a:lnB>
                    <a:solidFill>
                      <a:srgbClr val="FFFFFF"/>
                    </a:solidFill>
                  </a:tcPr>
                </a:tc>
                <a:tc>
                  <a:txBody>
                    <a:bodyPr/>
                    <a:lstStyle/>
                    <a:p>
                      <a:pPr algn="l" fontAlgn="t"/>
                      <a:r>
                        <a:rPr lang="es-MX" sz="1800">
                          <a:effectLst/>
                        </a:rPr>
                        <a:t>22/12/1987</a:t>
                      </a:r>
                    </a:p>
                  </a:txBody>
                  <a:tcPr marL="49683" marR="49683" marT="24841" marB="24841">
                    <a:lnL>
                      <a:noFill/>
                    </a:lnL>
                    <a:lnR>
                      <a:noFill/>
                    </a:lnR>
                    <a:lnT>
                      <a:noFill/>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756373131"/>
                  </a:ext>
                </a:extLst>
              </a:tr>
              <a:tr h="943975">
                <a:tc>
                  <a:txBody>
                    <a:bodyPr/>
                    <a:lstStyle/>
                    <a:p>
                      <a:pPr algn="l" fontAlgn="t"/>
                      <a:r>
                        <a:rPr lang="es-ES" sz="1800" dirty="0">
                          <a:effectLst/>
                        </a:rPr>
                        <a:t>Protocolo de Montreal relativo a las sustancias agotadoras de la capa de ozono, adoptado en Montreal, Canadá, el 16 de septiembre de 1987</a:t>
                      </a:r>
                    </a:p>
                  </a:txBody>
                  <a:tcPr marL="49683" marR="49683" marT="24841" marB="24841">
                    <a:lnL w="9525" cap="flat" cmpd="sng" algn="ctr">
                      <a:solidFill>
                        <a:srgbClr val="DDDDDD"/>
                      </a:solidFill>
                      <a:prstDash val="solid"/>
                      <a:round/>
                      <a:headEnd type="none" w="med" len="med"/>
                      <a:tailEnd type="none" w="med" len="med"/>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l" fontAlgn="t"/>
                      <a:r>
                        <a:rPr lang="es-MX" sz="1800">
                          <a:effectLst/>
                        </a:rPr>
                        <a:t>12/02/1990</a:t>
                      </a:r>
                    </a:p>
                  </a:txBody>
                  <a:tcPr marL="49683" marR="49683" marT="24841" marB="2484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579462740"/>
                  </a:ext>
                </a:extLst>
              </a:tr>
              <a:tr h="794926">
                <a:tc>
                  <a:txBody>
                    <a:bodyPr/>
                    <a:lstStyle/>
                    <a:p>
                      <a:pPr algn="l" fontAlgn="t"/>
                      <a:r>
                        <a:rPr lang="es-ES" sz="1800" dirty="0">
                          <a:effectLst/>
                        </a:rPr>
                        <a:t>Convención marco de las Naciones Unidas sobre el cambio climático, adoptada en la Ciudad de Nueva York, N.Y., el 9 de mayo de 1992</a:t>
                      </a:r>
                    </a:p>
                  </a:txBody>
                  <a:tcPr marL="49683" marR="49683" marT="24841" marB="24841">
                    <a:lnL w="9525" cap="flat" cmpd="sng" algn="ctr">
                      <a:solidFill>
                        <a:srgbClr val="DDDDDD"/>
                      </a:solidFill>
                      <a:prstDash val="solid"/>
                      <a:round/>
                      <a:headEnd type="none" w="med" len="med"/>
                      <a:tailEnd type="none" w="med" len="med"/>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l" fontAlgn="t"/>
                      <a:r>
                        <a:rPr lang="es-MX" sz="1800">
                          <a:effectLst/>
                        </a:rPr>
                        <a:t>07/05/1993</a:t>
                      </a:r>
                    </a:p>
                  </a:txBody>
                  <a:tcPr marL="49683" marR="49683" marT="24841" marB="2484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2010821898"/>
                  </a:ext>
                </a:extLst>
              </a:tr>
              <a:tr h="943975">
                <a:tc>
                  <a:txBody>
                    <a:bodyPr/>
                    <a:lstStyle/>
                    <a:p>
                      <a:pPr algn="l" fontAlgn="t"/>
                      <a:r>
                        <a:rPr lang="es-ES" sz="1800" dirty="0">
                          <a:effectLst/>
                        </a:rPr>
                        <a:t>Protocolo de </a:t>
                      </a:r>
                      <a:r>
                        <a:rPr lang="es-ES" sz="1800" dirty="0" err="1">
                          <a:effectLst/>
                        </a:rPr>
                        <a:t>Kyoto</a:t>
                      </a:r>
                      <a:r>
                        <a:rPr lang="es-ES" sz="1800" dirty="0">
                          <a:effectLst/>
                        </a:rPr>
                        <a:t> de la Convención marco de las Naciones Unidas sobre el cambio climático, firmado en </a:t>
                      </a:r>
                      <a:r>
                        <a:rPr lang="es-ES" sz="1800" dirty="0" err="1">
                          <a:effectLst/>
                        </a:rPr>
                        <a:t>Kyoto</a:t>
                      </a:r>
                      <a:r>
                        <a:rPr lang="es-ES" sz="1800" dirty="0">
                          <a:effectLst/>
                        </a:rPr>
                        <a:t>, el 11 de diciembre de 1997</a:t>
                      </a:r>
                    </a:p>
                  </a:txBody>
                  <a:tcPr marL="49683" marR="49683" marT="24841" marB="24841">
                    <a:lnL w="9525" cap="flat" cmpd="sng" algn="ctr">
                      <a:solidFill>
                        <a:srgbClr val="DDDDDD"/>
                      </a:solidFill>
                      <a:prstDash val="solid"/>
                      <a:round/>
                      <a:headEnd type="none" w="med" len="med"/>
                      <a:tailEnd type="none" w="med" len="med"/>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l" fontAlgn="t"/>
                      <a:r>
                        <a:rPr lang="es-MX" sz="1800">
                          <a:effectLst/>
                        </a:rPr>
                        <a:t>24/11/2000</a:t>
                      </a:r>
                    </a:p>
                  </a:txBody>
                  <a:tcPr marL="49683" marR="49683" marT="24841" marB="2484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288795205"/>
                  </a:ext>
                </a:extLst>
              </a:tr>
              <a:tr h="347780">
                <a:tc>
                  <a:txBody>
                    <a:bodyPr/>
                    <a:lstStyle/>
                    <a:p>
                      <a:pPr algn="l" fontAlgn="t"/>
                      <a:r>
                        <a:rPr lang="es-ES" sz="1800" dirty="0">
                          <a:effectLst/>
                        </a:rPr>
                        <a:t>Acuerdo de París (multilateral, 2015)</a:t>
                      </a:r>
                    </a:p>
                  </a:txBody>
                  <a:tcPr marL="49683" marR="49683" marT="24841" marB="24841">
                    <a:lnL w="9525" cap="flat" cmpd="sng" algn="ctr">
                      <a:solidFill>
                        <a:srgbClr val="DDDDDD"/>
                      </a:solidFill>
                      <a:prstDash val="solid"/>
                      <a:round/>
                      <a:headEnd type="none" w="med" len="med"/>
                      <a:tailEnd type="none" w="med" len="med"/>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l" fontAlgn="t"/>
                      <a:r>
                        <a:rPr lang="es-MX" sz="1800" dirty="0">
                          <a:effectLst/>
                        </a:rPr>
                        <a:t>04/11/2016</a:t>
                      </a:r>
                    </a:p>
                  </a:txBody>
                  <a:tcPr marL="49683" marR="49683" marT="24841" marB="24841">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459162318"/>
                  </a:ext>
                </a:extLst>
              </a:tr>
            </a:tbl>
          </a:graphicData>
        </a:graphic>
      </p:graphicFrame>
    </p:spTree>
    <p:extLst>
      <p:ext uri="{BB962C8B-B14F-4D97-AF65-F5344CB8AC3E}">
        <p14:creationId xmlns:p14="http://schemas.microsoft.com/office/powerpoint/2010/main" val="3310449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3F112F-40EF-A1B0-AD37-E3935EA915C6}"/>
              </a:ext>
            </a:extLst>
          </p:cNvPr>
          <p:cNvSpPr>
            <a:spLocks noGrp="1"/>
          </p:cNvSpPr>
          <p:nvPr>
            <p:ph type="title"/>
          </p:nvPr>
        </p:nvSpPr>
        <p:spPr>
          <a:xfrm>
            <a:off x="867427" y="445719"/>
            <a:ext cx="9906000" cy="944670"/>
          </a:xfrm>
        </p:spPr>
        <p:txBody>
          <a:bodyPr/>
          <a:lstStyle/>
          <a:p>
            <a:r>
              <a:rPr lang="es-MX" dirty="0"/>
              <a:t>Químicos y Deshechos</a:t>
            </a:r>
          </a:p>
        </p:txBody>
      </p:sp>
      <p:graphicFrame>
        <p:nvGraphicFramePr>
          <p:cNvPr id="4" name="Marcador de contenido 3">
            <a:extLst>
              <a:ext uri="{FF2B5EF4-FFF2-40B4-BE49-F238E27FC236}">
                <a16:creationId xmlns:a16="http://schemas.microsoft.com/office/drawing/2014/main" id="{FD9E9813-CE36-DF0A-CB69-0B991AED5DEC}"/>
              </a:ext>
            </a:extLst>
          </p:cNvPr>
          <p:cNvGraphicFramePr>
            <a:graphicFrameLocks noGrp="1"/>
          </p:cNvGraphicFramePr>
          <p:nvPr>
            <p:ph idx="1"/>
            <p:extLst>
              <p:ext uri="{D42A27DB-BD31-4B8C-83A1-F6EECF244321}">
                <p14:modId xmlns:p14="http://schemas.microsoft.com/office/powerpoint/2010/main" val="3890059597"/>
              </p:ext>
            </p:extLst>
          </p:nvPr>
        </p:nvGraphicFramePr>
        <p:xfrm>
          <a:off x="548640" y="1390389"/>
          <a:ext cx="11163196" cy="5312849"/>
        </p:xfrm>
        <a:graphic>
          <a:graphicData uri="http://schemas.openxmlformats.org/drawingml/2006/table">
            <a:tbl>
              <a:tblPr/>
              <a:tblGrid>
                <a:gridCol w="9622494">
                  <a:extLst>
                    <a:ext uri="{9D8B030D-6E8A-4147-A177-3AD203B41FA5}">
                      <a16:colId xmlns:a16="http://schemas.microsoft.com/office/drawing/2014/main" val="2415744282"/>
                    </a:ext>
                  </a:extLst>
                </a:gridCol>
                <a:gridCol w="1540702">
                  <a:extLst>
                    <a:ext uri="{9D8B030D-6E8A-4147-A177-3AD203B41FA5}">
                      <a16:colId xmlns:a16="http://schemas.microsoft.com/office/drawing/2014/main" val="3109891744"/>
                    </a:ext>
                  </a:extLst>
                </a:gridCol>
              </a:tblGrid>
              <a:tr h="320542">
                <a:tc>
                  <a:txBody>
                    <a:bodyPr/>
                    <a:lstStyle/>
                    <a:p>
                      <a:pPr algn="ctr" fontAlgn="ctr"/>
                      <a:r>
                        <a:rPr lang="es-MX" sz="1400" b="1" dirty="0">
                          <a:solidFill>
                            <a:srgbClr val="FFFFFF"/>
                          </a:solidFill>
                          <a:effectLst/>
                        </a:rPr>
                        <a:t>Nombre</a:t>
                      </a:r>
                    </a:p>
                  </a:txBody>
                  <a:tcPr marL="25963" marR="25963" marT="12982" marB="12982" anchor="ctr">
                    <a:lnL>
                      <a:noFill/>
                    </a:lnL>
                    <a:lnR w="9525" cap="flat" cmpd="sng" algn="ctr">
                      <a:solidFill>
                        <a:srgbClr val="FFFFFF"/>
                      </a:solidFill>
                      <a:prstDash val="solid"/>
                      <a:round/>
                      <a:headEnd type="none" w="med" len="med"/>
                      <a:tailEnd type="none" w="med" len="med"/>
                    </a:lnR>
                    <a:lnT>
                      <a:noFill/>
                    </a:lnT>
                    <a:lnB>
                      <a:noFill/>
                    </a:lnB>
                    <a:solidFill>
                      <a:srgbClr val="003A70"/>
                    </a:solidFill>
                  </a:tcPr>
                </a:tc>
                <a:tc>
                  <a:txBody>
                    <a:bodyPr/>
                    <a:lstStyle/>
                    <a:p>
                      <a:pPr algn="ctr" fontAlgn="ctr"/>
                      <a:r>
                        <a:rPr lang="es-MX" sz="1400" b="1">
                          <a:solidFill>
                            <a:srgbClr val="FFFFFF"/>
                          </a:solidFill>
                          <a:effectLst/>
                        </a:rPr>
                        <a:t>Publicación en DOF</a:t>
                      </a:r>
                    </a:p>
                  </a:txBody>
                  <a:tcPr marL="25963" marR="25963" marT="12982" marB="12982"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a:noFill/>
                    </a:lnT>
                    <a:lnB>
                      <a:noFill/>
                    </a:lnB>
                    <a:solidFill>
                      <a:srgbClr val="003A70"/>
                    </a:solidFill>
                  </a:tcPr>
                </a:tc>
                <a:extLst>
                  <a:ext uri="{0D108BD9-81ED-4DB2-BD59-A6C34878D82A}">
                    <a16:rowId xmlns:a16="http://schemas.microsoft.com/office/drawing/2014/main" val="3483471320"/>
                  </a:ext>
                </a:extLst>
              </a:tr>
              <a:tr h="639788">
                <a:tc>
                  <a:txBody>
                    <a:bodyPr/>
                    <a:lstStyle/>
                    <a:p>
                      <a:pPr algn="l" fontAlgn="t"/>
                      <a:r>
                        <a:rPr lang="es-ES" sz="1400" dirty="0">
                          <a:effectLst/>
                        </a:rPr>
                        <a:t>Convenio sobre la prevención de la contaminación del mar por vertimiento de desechos y otras materias, abierto a firma en las ciudades de México, Londres, Moscú, y Washington, el 29 de diciembre de 1972</a:t>
                      </a:r>
                    </a:p>
                  </a:txBody>
                  <a:tcPr marL="25963" marR="25963" marT="12982" marB="12982">
                    <a:lnL w="9525" cap="flat" cmpd="sng" algn="ctr">
                      <a:solidFill>
                        <a:srgbClr val="DDDDDD"/>
                      </a:solidFill>
                      <a:prstDash val="solid"/>
                      <a:round/>
                      <a:headEnd type="none" w="med" len="med"/>
                      <a:tailEnd type="none" w="med" len="med"/>
                    </a:lnL>
                    <a:lnR>
                      <a:noFill/>
                    </a:lnR>
                    <a:lnT>
                      <a:noFill/>
                    </a:lnT>
                    <a:lnB w="9525" cap="flat" cmpd="sng" algn="ctr">
                      <a:solidFill>
                        <a:srgbClr val="DDDDDD"/>
                      </a:solidFill>
                      <a:prstDash val="solid"/>
                      <a:round/>
                      <a:headEnd type="none" w="med" len="med"/>
                      <a:tailEnd type="none" w="med" len="med"/>
                    </a:lnB>
                    <a:solidFill>
                      <a:srgbClr val="FFFFFF"/>
                    </a:solidFill>
                  </a:tcPr>
                </a:tc>
                <a:tc>
                  <a:txBody>
                    <a:bodyPr/>
                    <a:lstStyle/>
                    <a:p>
                      <a:pPr algn="l" fontAlgn="t"/>
                      <a:r>
                        <a:rPr lang="es-MX" sz="1400">
                          <a:effectLst/>
                        </a:rPr>
                        <a:t>16/07/1975</a:t>
                      </a:r>
                    </a:p>
                  </a:txBody>
                  <a:tcPr marL="25963" marR="25963" marT="12982" marB="12982">
                    <a:lnL>
                      <a:noFill/>
                    </a:lnL>
                    <a:lnR>
                      <a:noFill/>
                    </a:lnR>
                    <a:lnT>
                      <a:noFill/>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2588876956"/>
                  </a:ext>
                </a:extLst>
              </a:tr>
              <a:tr h="639788">
                <a:tc>
                  <a:txBody>
                    <a:bodyPr/>
                    <a:lstStyle/>
                    <a:p>
                      <a:pPr algn="l" fontAlgn="t"/>
                      <a:r>
                        <a:rPr lang="es-ES" sz="1400" dirty="0">
                          <a:effectLst/>
                        </a:rPr>
                        <a:t>Protocolo de 1996 relativo al Convenio sobre la prevención de la contaminación del mar por vertimiento de desechos y otras materias, 1972 adoptado en la ciudad de Londres, el 7 de noviembre de 1996</a:t>
                      </a:r>
                    </a:p>
                  </a:txBody>
                  <a:tcPr marL="25963" marR="25963" marT="12982" marB="12982">
                    <a:lnL w="9525" cap="flat" cmpd="sng" algn="ctr">
                      <a:solidFill>
                        <a:srgbClr val="DDDDDD"/>
                      </a:solidFill>
                      <a:prstDash val="solid"/>
                      <a:round/>
                      <a:headEnd type="none" w="med" len="med"/>
                      <a:tailEnd type="none" w="med" len="med"/>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l" fontAlgn="t"/>
                      <a:r>
                        <a:rPr lang="es-MX" sz="1400">
                          <a:effectLst/>
                        </a:rPr>
                        <a:t>24/03/2006</a:t>
                      </a:r>
                    </a:p>
                  </a:txBody>
                  <a:tcPr marL="25963" marR="25963" marT="12982" marB="12982">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45054589"/>
                  </a:ext>
                </a:extLst>
              </a:tr>
              <a:tr h="563014">
                <a:tc>
                  <a:txBody>
                    <a:bodyPr/>
                    <a:lstStyle/>
                    <a:p>
                      <a:pPr algn="l" fontAlgn="t"/>
                      <a:r>
                        <a:rPr lang="es-ES" sz="1400" dirty="0">
                          <a:effectLst/>
                        </a:rPr>
                        <a:t>Convenio de Basilea sobre el control de los movimientos transfronterizos de los desechos peligrosos y su eliminación, hecho en la ciudad de Basilea, Suiza, el 22 de marzo de 1989</a:t>
                      </a:r>
                    </a:p>
                  </a:txBody>
                  <a:tcPr marL="25963" marR="25963" marT="12982" marB="12982">
                    <a:lnL w="9525" cap="flat" cmpd="sng" algn="ctr">
                      <a:solidFill>
                        <a:srgbClr val="DDDDDD"/>
                      </a:solidFill>
                      <a:prstDash val="solid"/>
                      <a:round/>
                      <a:headEnd type="none" w="med" len="med"/>
                      <a:tailEnd type="none" w="med" len="med"/>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l" fontAlgn="t"/>
                      <a:r>
                        <a:rPr lang="es-MX" sz="1400">
                          <a:effectLst/>
                        </a:rPr>
                        <a:t>09/08/1991</a:t>
                      </a:r>
                    </a:p>
                  </a:txBody>
                  <a:tcPr marL="25963" marR="25963" marT="12982" marB="12982">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3349783585"/>
                  </a:ext>
                </a:extLst>
              </a:tr>
              <a:tr h="409465">
                <a:tc>
                  <a:txBody>
                    <a:bodyPr/>
                    <a:lstStyle/>
                    <a:p>
                      <a:pPr algn="l" fontAlgn="t"/>
                      <a:r>
                        <a:rPr lang="es-ES" sz="1400" dirty="0">
                          <a:effectLst/>
                        </a:rPr>
                        <a:t>Convenio de Estocolmo sobre Contaminantes Orgánicos Persistentes adoptado en Estocolmo el 22 de mayo de 2001</a:t>
                      </a:r>
                    </a:p>
                  </a:txBody>
                  <a:tcPr marL="25963" marR="25963" marT="12982" marB="12982">
                    <a:lnL w="9525" cap="flat" cmpd="sng" algn="ctr">
                      <a:solidFill>
                        <a:srgbClr val="DDDDDD"/>
                      </a:solidFill>
                      <a:prstDash val="solid"/>
                      <a:round/>
                      <a:headEnd type="none" w="med" len="med"/>
                      <a:tailEnd type="none" w="med" len="med"/>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l" fontAlgn="t"/>
                      <a:r>
                        <a:rPr lang="es-MX" sz="1400">
                          <a:effectLst/>
                        </a:rPr>
                        <a:t>17/05/2004</a:t>
                      </a:r>
                    </a:p>
                  </a:txBody>
                  <a:tcPr marL="25963" marR="25963" marT="12982" marB="12982">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909110266"/>
                  </a:ext>
                </a:extLst>
              </a:tr>
              <a:tr h="793338">
                <a:tc>
                  <a:txBody>
                    <a:bodyPr/>
                    <a:lstStyle/>
                    <a:p>
                      <a:pPr algn="l" fontAlgn="t"/>
                      <a:r>
                        <a:rPr lang="es-ES" sz="1400" dirty="0">
                          <a:effectLst/>
                        </a:rPr>
                        <a:t>Convenio de Rotterdam para la aplicación del procedimiento de consentimiento previo a ciertos plaguicidas y productos químicos peligrosos objeto de comercio internacional, hecho en Rotterdam, el 10 de septiembre de 1998</a:t>
                      </a:r>
                    </a:p>
                  </a:txBody>
                  <a:tcPr marL="25963" marR="25963" marT="12982" marB="12982">
                    <a:lnL w="9525" cap="flat" cmpd="sng" algn="ctr">
                      <a:solidFill>
                        <a:srgbClr val="DDDDDD"/>
                      </a:solidFill>
                      <a:prstDash val="solid"/>
                      <a:round/>
                      <a:headEnd type="none" w="med" len="med"/>
                      <a:tailEnd type="none" w="med" len="med"/>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l" fontAlgn="t"/>
                      <a:r>
                        <a:rPr lang="es-MX" sz="1400">
                          <a:effectLst/>
                        </a:rPr>
                        <a:t>02/08/2005</a:t>
                      </a:r>
                    </a:p>
                  </a:txBody>
                  <a:tcPr marL="25963" marR="25963" marT="12982" marB="12982">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848792768"/>
                  </a:ext>
                </a:extLst>
              </a:tr>
              <a:tr h="257872">
                <a:tc>
                  <a:txBody>
                    <a:bodyPr/>
                    <a:lstStyle/>
                    <a:p>
                      <a:pPr algn="l" fontAlgn="t"/>
                      <a:r>
                        <a:rPr lang="es-MX" sz="1400">
                          <a:effectLst/>
                        </a:rPr>
                        <a:t>Convenio de Minamata sobre el mercurio (Multilateral 2013)</a:t>
                      </a:r>
                    </a:p>
                  </a:txBody>
                  <a:tcPr marL="25963" marR="25963" marT="12982" marB="12982">
                    <a:lnL w="9525" cap="flat" cmpd="sng" algn="ctr">
                      <a:solidFill>
                        <a:srgbClr val="DDDDDD"/>
                      </a:solidFill>
                      <a:prstDash val="solid"/>
                      <a:round/>
                      <a:headEnd type="none" w="med" len="med"/>
                      <a:tailEnd type="none" w="med" len="med"/>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l" fontAlgn="t"/>
                      <a:r>
                        <a:rPr lang="es-MX" sz="1400">
                          <a:effectLst/>
                        </a:rPr>
                        <a:t>31/10/2017</a:t>
                      </a:r>
                    </a:p>
                  </a:txBody>
                  <a:tcPr marL="25963" marR="25963" marT="12982" marB="12982">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485857238"/>
                  </a:ext>
                </a:extLst>
              </a:tr>
              <a:tr h="563014">
                <a:tc>
                  <a:txBody>
                    <a:bodyPr/>
                    <a:lstStyle/>
                    <a:p>
                      <a:pPr algn="l" fontAlgn="t"/>
                      <a:r>
                        <a:rPr lang="es-ES" sz="1400">
                          <a:effectLst/>
                        </a:rPr>
                        <a:t>Convención Conjunta sobre Seguridad en la Gestión del Combustible Gastado y sobre Seguridad en la Gestión de Desechos Radiactivos, hecha en Viena el 5 de septiembre de 1997</a:t>
                      </a:r>
                    </a:p>
                  </a:txBody>
                  <a:tcPr marL="25963" marR="25963" marT="12982" marB="12982">
                    <a:lnL w="9525" cap="flat" cmpd="sng" algn="ctr">
                      <a:solidFill>
                        <a:srgbClr val="DDDDDD"/>
                      </a:solidFill>
                      <a:prstDash val="solid"/>
                      <a:round/>
                      <a:headEnd type="none" w="med" len="med"/>
                      <a:tailEnd type="none" w="med" len="med"/>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l" fontAlgn="t"/>
                      <a:r>
                        <a:rPr lang="es-MX" sz="1400" dirty="0">
                          <a:effectLst/>
                        </a:rPr>
                        <a:t>11/05/2018</a:t>
                      </a:r>
                    </a:p>
                  </a:txBody>
                  <a:tcPr marL="25963" marR="25963" marT="12982" marB="12982">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2175599202"/>
                  </a:ext>
                </a:extLst>
              </a:tr>
              <a:tr h="563014">
                <a:tc>
                  <a:txBody>
                    <a:bodyPr/>
                    <a:lstStyle/>
                    <a:p>
                      <a:pPr algn="l" fontAlgn="t"/>
                      <a:r>
                        <a:rPr lang="es-ES" sz="1400" dirty="0">
                          <a:effectLst/>
                        </a:rPr>
                        <a:t>Convenio para la protección y el desarrollo del Medio Marino en la Región del Gran Caribe</a:t>
                      </a:r>
                    </a:p>
                  </a:txBody>
                  <a:tcPr marL="25963" marR="25963" marT="12982" marB="12982">
                    <a:lnL w="9525" cap="flat" cmpd="sng" algn="ctr">
                      <a:solidFill>
                        <a:srgbClr val="DDDDDD"/>
                      </a:solidFill>
                      <a:prstDash val="solid"/>
                      <a:round/>
                      <a:headEnd type="none" w="med" len="med"/>
                      <a:tailEnd type="none" w="med" len="med"/>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l" fontAlgn="t"/>
                      <a:r>
                        <a:rPr lang="es-MX" sz="1400" dirty="0">
                          <a:effectLst/>
                        </a:rPr>
                        <a:t>02/08/1985</a:t>
                      </a:r>
                    </a:p>
                  </a:txBody>
                  <a:tcPr marL="25963" marR="25963" marT="12982" marB="12982">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3935336142"/>
                  </a:ext>
                </a:extLst>
              </a:tr>
              <a:tr h="563014">
                <a:tc>
                  <a:txBody>
                    <a:bodyPr/>
                    <a:lstStyle/>
                    <a:p>
                      <a:pPr algn="l" fontAlgn="t"/>
                      <a:r>
                        <a:rPr lang="es-ES" sz="1400" dirty="0">
                          <a:effectLst/>
                        </a:rPr>
                        <a:t>Protocolo relativo a la cooperación para combatir los derrames de hidrocarburos en la región del gran Caribe (Multilateral 1983)</a:t>
                      </a:r>
                    </a:p>
                  </a:txBody>
                  <a:tcPr marL="25963" marR="25963" marT="12982" marB="12982">
                    <a:lnL w="9525" cap="flat" cmpd="sng" algn="ctr">
                      <a:solidFill>
                        <a:srgbClr val="DDDDDD"/>
                      </a:solidFill>
                      <a:prstDash val="solid"/>
                      <a:round/>
                      <a:headEnd type="none" w="med" len="med"/>
                      <a:tailEnd type="none" w="med" len="med"/>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l" fontAlgn="t"/>
                      <a:r>
                        <a:rPr lang="es-MX" sz="1400" dirty="0">
                          <a:effectLst/>
                        </a:rPr>
                        <a:t>05/08/1985</a:t>
                      </a:r>
                    </a:p>
                  </a:txBody>
                  <a:tcPr marL="25963" marR="25963" marT="12982" marB="12982">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904272697"/>
                  </a:ext>
                </a:extLst>
              </a:tr>
            </a:tbl>
          </a:graphicData>
        </a:graphic>
      </p:graphicFrame>
    </p:spTree>
    <p:extLst>
      <p:ext uri="{BB962C8B-B14F-4D97-AF65-F5344CB8AC3E}">
        <p14:creationId xmlns:p14="http://schemas.microsoft.com/office/powerpoint/2010/main" val="38316371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361321-BC54-DE05-8E5D-98E7DD7E6131}"/>
              </a:ext>
            </a:extLst>
          </p:cNvPr>
          <p:cNvSpPr>
            <a:spLocks noGrp="1"/>
          </p:cNvSpPr>
          <p:nvPr>
            <p:ph type="title"/>
          </p:nvPr>
        </p:nvSpPr>
        <p:spPr>
          <a:xfrm>
            <a:off x="1143000" y="295407"/>
            <a:ext cx="9906000" cy="819410"/>
          </a:xfrm>
        </p:spPr>
        <p:txBody>
          <a:bodyPr/>
          <a:lstStyle/>
          <a:p>
            <a:r>
              <a:rPr lang="es-MX" dirty="0"/>
              <a:t>Tierra y agricultura</a:t>
            </a:r>
          </a:p>
        </p:txBody>
      </p:sp>
      <p:graphicFrame>
        <p:nvGraphicFramePr>
          <p:cNvPr id="4" name="Marcador de contenido 3">
            <a:extLst>
              <a:ext uri="{FF2B5EF4-FFF2-40B4-BE49-F238E27FC236}">
                <a16:creationId xmlns:a16="http://schemas.microsoft.com/office/drawing/2014/main" id="{B2266BB1-FC6D-3ECA-EA4F-3846523794B2}"/>
              </a:ext>
            </a:extLst>
          </p:cNvPr>
          <p:cNvGraphicFramePr>
            <a:graphicFrameLocks noGrp="1"/>
          </p:cNvGraphicFramePr>
          <p:nvPr>
            <p:ph idx="1"/>
            <p:extLst>
              <p:ext uri="{D42A27DB-BD31-4B8C-83A1-F6EECF244321}">
                <p14:modId xmlns:p14="http://schemas.microsoft.com/office/powerpoint/2010/main" val="2825385653"/>
              </p:ext>
            </p:extLst>
          </p:nvPr>
        </p:nvGraphicFramePr>
        <p:xfrm>
          <a:off x="889348" y="1442822"/>
          <a:ext cx="9557360" cy="1280160"/>
        </p:xfrm>
        <a:graphic>
          <a:graphicData uri="http://schemas.openxmlformats.org/drawingml/2006/table">
            <a:tbl>
              <a:tblPr/>
              <a:tblGrid>
                <a:gridCol w="7540668">
                  <a:extLst>
                    <a:ext uri="{9D8B030D-6E8A-4147-A177-3AD203B41FA5}">
                      <a16:colId xmlns:a16="http://schemas.microsoft.com/office/drawing/2014/main" val="3680566210"/>
                    </a:ext>
                  </a:extLst>
                </a:gridCol>
                <a:gridCol w="2016692">
                  <a:extLst>
                    <a:ext uri="{9D8B030D-6E8A-4147-A177-3AD203B41FA5}">
                      <a16:colId xmlns:a16="http://schemas.microsoft.com/office/drawing/2014/main" val="1698203010"/>
                    </a:ext>
                  </a:extLst>
                </a:gridCol>
              </a:tblGrid>
              <a:tr h="0">
                <a:tc>
                  <a:txBody>
                    <a:bodyPr/>
                    <a:lstStyle/>
                    <a:p>
                      <a:pPr algn="ctr" fontAlgn="ctr"/>
                      <a:r>
                        <a:rPr lang="es-MX" b="1" dirty="0">
                          <a:solidFill>
                            <a:srgbClr val="FFFFFF"/>
                          </a:solidFill>
                          <a:effectLst/>
                        </a:rPr>
                        <a:t>Nombre</a:t>
                      </a:r>
                    </a:p>
                  </a:txBody>
                  <a:tcPr anchor="ctr">
                    <a:lnL>
                      <a:noFill/>
                    </a:lnL>
                    <a:lnR w="9525" cap="flat" cmpd="sng" algn="ctr">
                      <a:solidFill>
                        <a:srgbClr val="FFFFFF"/>
                      </a:solidFill>
                      <a:prstDash val="solid"/>
                      <a:round/>
                      <a:headEnd type="none" w="med" len="med"/>
                      <a:tailEnd type="none" w="med" len="med"/>
                    </a:lnR>
                    <a:lnT>
                      <a:noFill/>
                    </a:lnT>
                    <a:lnB>
                      <a:noFill/>
                    </a:lnB>
                    <a:solidFill>
                      <a:srgbClr val="003A70"/>
                    </a:solidFill>
                  </a:tcPr>
                </a:tc>
                <a:tc>
                  <a:txBody>
                    <a:bodyPr/>
                    <a:lstStyle/>
                    <a:p>
                      <a:pPr algn="ctr" fontAlgn="ctr"/>
                      <a:r>
                        <a:rPr lang="es-MX" b="1" dirty="0">
                          <a:solidFill>
                            <a:srgbClr val="FFFFFF"/>
                          </a:solidFill>
                          <a:effectLst/>
                        </a:rPr>
                        <a:t>Publicación en DOF</a:t>
                      </a: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a:noFill/>
                    </a:lnT>
                    <a:lnB>
                      <a:noFill/>
                    </a:lnB>
                    <a:solidFill>
                      <a:srgbClr val="003A70"/>
                    </a:solidFill>
                  </a:tcPr>
                </a:tc>
                <a:extLst>
                  <a:ext uri="{0D108BD9-81ED-4DB2-BD59-A6C34878D82A}">
                    <a16:rowId xmlns:a16="http://schemas.microsoft.com/office/drawing/2014/main" val="1344110733"/>
                  </a:ext>
                </a:extLst>
              </a:tr>
              <a:tr h="0">
                <a:tc>
                  <a:txBody>
                    <a:bodyPr/>
                    <a:lstStyle/>
                    <a:p>
                      <a:pPr algn="l" fontAlgn="t"/>
                      <a:r>
                        <a:rPr lang="es-ES">
                          <a:effectLst/>
                        </a:rPr>
                        <a:t>Convención de las Naciones Unidas de lucha contra la desertificación en los países afectados por sequía grave o desertificación, en particular en África, hecha en París, el 17 de junio de 1994</a:t>
                      </a:r>
                    </a:p>
                  </a:txBody>
                  <a:tcPr>
                    <a:lnL w="9525" cap="flat" cmpd="sng" algn="ctr">
                      <a:solidFill>
                        <a:srgbClr val="DDDDDD"/>
                      </a:solidFill>
                      <a:prstDash val="solid"/>
                      <a:round/>
                      <a:headEnd type="none" w="med" len="med"/>
                      <a:tailEnd type="none" w="med" len="med"/>
                    </a:lnL>
                    <a:lnR>
                      <a:noFill/>
                    </a:lnR>
                    <a:lnT>
                      <a:noFill/>
                    </a:lnT>
                    <a:lnB w="9525" cap="flat" cmpd="sng" algn="ctr">
                      <a:solidFill>
                        <a:srgbClr val="DDDDDD"/>
                      </a:solidFill>
                      <a:prstDash val="solid"/>
                      <a:round/>
                      <a:headEnd type="none" w="med" len="med"/>
                      <a:tailEnd type="none" w="med" len="med"/>
                    </a:lnB>
                    <a:solidFill>
                      <a:srgbClr val="FFFFFF"/>
                    </a:solidFill>
                  </a:tcPr>
                </a:tc>
                <a:tc>
                  <a:txBody>
                    <a:bodyPr/>
                    <a:lstStyle/>
                    <a:p>
                      <a:pPr algn="l" fontAlgn="t"/>
                      <a:r>
                        <a:rPr lang="es-MX" dirty="0">
                          <a:effectLst/>
                        </a:rPr>
                        <a:t>01/06/1995</a:t>
                      </a:r>
                    </a:p>
                  </a:txBody>
                  <a:tcPr>
                    <a:lnL>
                      <a:noFill/>
                    </a:lnL>
                    <a:lnR>
                      <a:noFill/>
                    </a:lnR>
                    <a:lnT>
                      <a:noFill/>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3341522030"/>
                  </a:ext>
                </a:extLst>
              </a:tr>
            </a:tbl>
          </a:graphicData>
        </a:graphic>
      </p:graphicFrame>
      <p:graphicFrame>
        <p:nvGraphicFramePr>
          <p:cNvPr id="5" name="Tabla 4">
            <a:extLst>
              <a:ext uri="{FF2B5EF4-FFF2-40B4-BE49-F238E27FC236}">
                <a16:creationId xmlns:a16="http://schemas.microsoft.com/office/drawing/2014/main" id="{40BB9A50-58A4-3A0E-E264-EF1E757D1B5A}"/>
              </a:ext>
            </a:extLst>
          </p:cNvPr>
          <p:cNvGraphicFramePr>
            <a:graphicFrameLocks noGrp="1"/>
          </p:cNvGraphicFramePr>
          <p:nvPr>
            <p:extLst>
              <p:ext uri="{D42A27DB-BD31-4B8C-83A1-F6EECF244321}">
                <p14:modId xmlns:p14="http://schemas.microsoft.com/office/powerpoint/2010/main" val="2021639322"/>
              </p:ext>
            </p:extLst>
          </p:nvPr>
        </p:nvGraphicFramePr>
        <p:xfrm>
          <a:off x="889348" y="4343478"/>
          <a:ext cx="9557360" cy="2194560"/>
        </p:xfrm>
        <a:graphic>
          <a:graphicData uri="http://schemas.openxmlformats.org/drawingml/2006/table">
            <a:tbl>
              <a:tblPr/>
              <a:tblGrid>
                <a:gridCol w="7540669">
                  <a:extLst>
                    <a:ext uri="{9D8B030D-6E8A-4147-A177-3AD203B41FA5}">
                      <a16:colId xmlns:a16="http://schemas.microsoft.com/office/drawing/2014/main" val="3750959757"/>
                    </a:ext>
                  </a:extLst>
                </a:gridCol>
                <a:gridCol w="2016691">
                  <a:extLst>
                    <a:ext uri="{9D8B030D-6E8A-4147-A177-3AD203B41FA5}">
                      <a16:colId xmlns:a16="http://schemas.microsoft.com/office/drawing/2014/main" val="955827684"/>
                    </a:ext>
                  </a:extLst>
                </a:gridCol>
              </a:tblGrid>
              <a:tr h="0">
                <a:tc>
                  <a:txBody>
                    <a:bodyPr/>
                    <a:lstStyle/>
                    <a:p>
                      <a:pPr algn="ctr" fontAlgn="ctr"/>
                      <a:r>
                        <a:rPr lang="es-MX" b="1" dirty="0">
                          <a:solidFill>
                            <a:srgbClr val="FFFFFF"/>
                          </a:solidFill>
                          <a:effectLst/>
                        </a:rPr>
                        <a:t>Nombre</a:t>
                      </a:r>
                    </a:p>
                  </a:txBody>
                  <a:tcPr anchor="ctr">
                    <a:lnL>
                      <a:noFill/>
                    </a:lnL>
                    <a:lnR w="9525" cap="flat" cmpd="sng" algn="ctr">
                      <a:solidFill>
                        <a:srgbClr val="FFFFFF"/>
                      </a:solidFill>
                      <a:prstDash val="solid"/>
                      <a:round/>
                      <a:headEnd type="none" w="med" len="med"/>
                      <a:tailEnd type="none" w="med" len="med"/>
                    </a:lnR>
                    <a:lnT>
                      <a:noFill/>
                    </a:lnT>
                    <a:lnB>
                      <a:noFill/>
                    </a:lnB>
                    <a:solidFill>
                      <a:srgbClr val="003A70"/>
                    </a:solidFill>
                  </a:tcPr>
                </a:tc>
                <a:tc>
                  <a:txBody>
                    <a:bodyPr/>
                    <a:lstStyle/>
                    <a:p>
                      <a:pPr algn="ctr" fontAlgn="ctr"/>
                      <a:r>
                        <a:rPr lang="es-MX" b="1">
                          <a:solidFill>
                            <a:srgbClr val="FFFFFF"/>
                          </a:solidFill>
                          <a:effectLst/>
                        </a:rPr>
                        <a:t>Publicación en DOF</a:t>
                      </a: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a:noFill/>
                    </a:lnT>
                    <a:lnB>
                      <a:noFill/>
                    </a:lnB>
                    <a:solidFill>
                      <a:srgbClr val="003A70"/>
                    </a:solidFill>
                  </a:tcPr>
                </a:tc>
                <a:extLst>
                  <a:ext uri="{0D108BD9-81ED-4DB2-BD59-A6C34878D82A}">
                    <a16:rowId xmlns:a16="http://schemas.microsoft.com/office/drawing/2014/main" val="2192170875"/>
                  </a:ext>
                </a:extLst>
              </a:tr>
              <a:tr h="0">
                <a:tc>
                  <a:txBody>
                    <a:bodyPr/>
                    <a:lstStyle/>
                    <a:p>
                      <a:pPr algn="l" fontAlgn="t"/>
                      <a:r>
                        <a:rPr lang="es-ES" dirty="0">
                          <a:effectLst/>
                        </a:rPr>
                        <a:t>Acuerdo Regional sobre el Acceso a la Información, la Participación Pública y el Acceso a la Justicia en Asuntos Ambientales en América Latina y el Caribe, hecho en Escazú, Costa Rica, el 4 de marzo de 2018</a:t>
                      </a:r>
                    </a:p>
                  </a:txBody>
                  <a:tcPr>
                    <a:lnL w="9525" cap="flat" cmpd="sng" algn="ctr">
                      <a:solidFill>
                        <a:srgbClr val="DDDDDD"/>
                      </a:solidFill>
                      <a:prstDash val="solid"/>
                      <a:round/>
                      <a:headEnd type="none" w="med" len="med"/>
                      <a:tailEnd type="none" w="med" len="med"/>
                    </a:lnL>
                    <a:lnR>
                      <a:noFill/>
                    </a:lnR>
                    <a:lnT>
                      <a:noFill/>
                    </a:lnT>
                    <a:lnB w="9525" cap="flat" cmpd="sng" algn="ctr">
                      <a:noFill/>
                      <a:prstDash val="solid"/>
                      <a:round/>
                      <a:headEnd type="none" w="med" len="med"/>
                      <a:tailEnd type="none" w="med" len="med"/>
                    </a:lnB>
                    <a:solidFill>
                      <a:srgbClr val="FFFFFF"/>
                    </a:solidFill>
                  </a:tcPr>
                </a:tc>
                <a:tc>
                  <a:txBody>
                    <a:bodyPr/>
                    <a:lstStyle/>
                    <a:p>
                      <a:pPr algn="l" fontAlgn="t"/>
                      <a:r>
                        <a:rPr lang="es-MX" dirty="0">
                          <a:effectLst/>
                        </a:rPr>
                        <a:t>22/04/2021</a:t>
                      </a:r>
                    </a:p>
                  </a:txBody>
                  <a:tcPr>
                    <a:lnL>
                      <a:noFill/>
                    </a:lnL>
                    <a:lnR>
                      <a:noFill/>
                    </a:lnR>
                    <a:lnT>
                      <a:noFill/>
                    </a:lnT>
                    <a:lnB w="9525" cap="flat" cmpd="sng" algn="ctr">
                      <a:noFill/>
                      <a:prstDash val="solid"/>
                      <a:round/>
                      <a:headEnd type="none" w="med" len="med"/>
                      <a:tailEnd type="none" w="med" len="med"/>
                    </a:lnB>
                    <a:solidFill>
                      <a:srgbClr val="FFFFFF"/>
                    </a:solidFill>
                  </a:tcPr>
                </a:tc>
                <a:extLst>
                  <a:ext uri="{0D108BD9-81ED-4DB2-BD59-A6C34878D82A}">
                    <a16:rowId xmlns:a16="http://schemas.microsoft.com/office/drawing/2014/main" val="3363622758"/>
                  </a:ext>
                </a:extLst>
              </a:tr>
              <a:tr h="0">
                <a:tc>
                  <a:txBody>
                    <a:bodyPr/>
                    <a:lstStyle/>
                    <a:p>
                      <a:pPr algn="l" fontAlgn="t"/>
                      <a:r>
                        <a:rPr lang="es-ES" dirty="0">
                          <a:effectLst/>
                        </a:rPr>
                        <a:t>Convenio para el Establecimiento de la Zona de Turismo Sustentable del Caribe, adoptado en Isla de Margarita, República Bolivariana de Venezuela, el 12 de diciembre de 2001</a:t>
                      </a:r>
                    </a:p>
                  </a:txBody>
                  <a:tcPr>
                    <a:lnL w="9525" cap="flat" cmpd="sng" algn="ctr">
                      <a:solidFill>
                        <a:srgbClr val="DDDDDD"/>
                      </a:solidFill>
                      <a:prstDash val="solid"/>
                      <a:round/>
                      <a:headEnd type="none" w="med" len="med"/>
                      <a:tailEnd type="none" w="med" len="med"/>
                    </a:lnL>
                    <a:lnR>
                      <a:noFill/>
                    </a:lnR>
                    <a:lnT>
                      <a:noFill/>
                    </a:lnT>
                    <a:lnB w="9525" cap="flat" cmpd="sng" algn="ctr">
                      <a:solidFill>
                        <a:srgbClr val="DDDDDD"/>
                      </a:solidFill>
                      <a:prstDash val="solid"/>
                      <a:round/>
                      <a:headEnd type="none" w="med" len="med"/>
                      <a:tailEnd type="none" w="med" len="med"/>
                    </a:lnB>
                    <a:solidFill>
                      <a:srgbClr val="FFFFFF"/>
                    </a:solidFill>
                  </a:tcPr>
                </a:tc>
                <a:tc>
                  <a:txBody>
                    <a:bodyPr/>
                    <a:lstStyle/>
                    <a:p>
                      <a:pPr algn="l" fontAlgn="t"/>
                      <a:r>
                        <a:rPr lang="es-MX" sz="1800" b="0" i="0" kern="1200" dirty="0">
                          <a:solidFill>
                            <a:schemeClr val="tx1"/>
                          </a:solidFill>
                          <a:effectLst/>
                          <a:latin typeface="+mn-lt"/>
                          <a:ea typeface="+mn-ea"/>
                          <a:cs typeface="+mn-cs"/>
                        </a:rPr>
                        <a:t>05/12/2013</a:t>
                      </a:r>
                      <a:endParaRPr lang="es-MX" dirty="0">
                        <a:effectLst/>
                      </a:endParaRPr>
                    </a:p>
                  </a:txBody>
                  <a:tcPr>
                    <a:lnL>
                      <a:noFill/>
                    </a:lnL>
                    <a:lnR>
                      <a:noFill/>
                    </a:lnR>
                    <a:lnT>
                      <a:noFill/>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677153492"/>
                  </a:ext>
                </a:extLst>
              </a:tr>
            </a:tbl>
          </a:graphicData>
        </a:graphic>
      </p:graphicFrame>
      <p:sp>
        <p:nvSpPr>
          <p:cNvPr id="6" name="Título 1">
            <a:extLst>
              <a:ext uri="{FF2B5EF4-FFF2-40B4-BE49-F238E27FC236}">
                <a16:creationId xmlns:a16="http://schemas.microsoft.com/office/drawing/2014/main" id="{7E08DA05-DA94-91A3-23A1-63F3906788DD}"/>
              </a:ext>
            </a:extLst>
          </p:cNvPr>
          <p:cNvSpPr txBox="1">
            <a:spLocks/>
          </p:cNvSpPr>
          <p:nvPr/>
        </p:nvSpPr>
        <p:spPr>
          <a:xfrm>
            <a:off x="1143000" y="3239576"/>
            <a:ext cx="9906000" cy="8194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i="1" kern="1200" cap="all" baseline="0">
                <a:solidFill>
                  <a:schemeClr val="tx2"/>
                </a:solidFill>
                <a:latin typeface="+mj-lt"/>
                <a:ea typeface="+mj-ea"/>
                <a:cs typeface="+mj-cs"/>
              </a:defRPr>
            </a:lvl1pPr>
          </a:lstStyle>
          <a:p>
            <a:r>
              <a:rPr lang="es-MX" dirty="0"/>
              <a:t>Gobernanza medioambiental</a:t>
            </a:r>
          </a:p>
        </p:txBody>
      </p:sp>
    </p:spTree>
    <p:extLst>
      <p:ext uri="{BB962C8B-B14F-4D97-AF65-F5344CB8AC3E}">
        <p14:creationId xmlns:p14="http://schemas.microsoft.com/office/powerpoint/2010/main" val="12450672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71" name="Rectangle 11270">
            <a:extLst>
              <a:ext uri="{FF2B5EF4-FFF2-40B4-BE49-F238E27FC236}">
                <a16:creationId xmlns:a16="http://schemas.microsoft.com/office/drawing/2014/main" id="{22171661-0838-4942-A149-8C1B789266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7F7BE951-90E9-154C-C83A-64A6FEC5E4E6}"/>
              </a:ext>
            </a:extLst>
          </p:cNvPr>
          <p:cNvSpPr>
            <a:spLocks noGrp="1"/>
          </p:cNvSpPr>
          <p:nvPr>
            <p:ph type="title"/>
          </p:nvPr>
        </p:nvSpPr>
        <p:spPr>
          <a:xfrm>
            <a:off x="6096000" y="519111"/>
            <a:ext cx="5435010" cy="1705617"/>
          </a:xfrm>
        </p:spPr>
        <p:txBody>
          <a:bodyPr>
            <a:normAutofit/>
          </a:bodyPr>
          <a:lstStyle/>
          <a:p>
            <a:r>
              <a:rPr lang="es-MX" dirty="0"/>
              <a:t>Contribuciones</a:t>
            </a:r>
          </a:p>
        </p:txBody>
      </p:sp>
      <p:sp>
        <p:nvSpPr>
          <p:cNvPr id="11273" name="Rectangle 23">
            <a:extLst>
              <a:ext uri="{FF2B5EF4-FFF2-40B4-BE49-F238E27FC236}">
                <a16:creationId xmlns:a16="http://schemas.microsoft.com/office/drawing/2014/main" id="{4CFFC8CC-8357-4EAE-8DE4-28B285E7F6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5979"/>
            <a:ext cx="4906370" cy="6869953"/>
          </a:xfrm>
          <a:custGeom>
            <a:avLst/>
            <a:gdLst>
              <a:gd name="connsiteX0" fmla="*/ 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0 w 5803153"/>
              <a:gd name="connsiteY4" fmla="*/ 0 h 6857998"/>
              <a:gd name="connsiteX0" fmla="*/ 101600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1016000 w 5803153"/>
              <a:gd name="connsiteY4" fmla="*/ 0 h 6857998"/>
              <a:gd name="connsiteX0" fmla="*/ 133872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338729 w 6125882"/>
              <a:gd name="connsiteY4" fmla="*/ 0 h 6857998"/>
              <a:gd name="connsiteX0" fmla="*/ 1697317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697317 w 6125882"/>
              <a:gd name="connsiteY4" fmla="*/ 0 h 6857998"/>
              <a:gd name="connsiteX0" fmla="*/ 2702091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2702091 w 6125882"/>
              <a:gd name="connsiteY4" fmla="*/ 0 h 6857998"/>
              <a:gd name="connsiteX0" fmla="*/ 121508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215089 w 6125882"/>
              <a:gd name="connsiteY4" fmla="*/ 0 h 6857998"/>
              <a:gd name="connsiteX0" fmla="*/ 1222204 w 6132997"/>
              <a:gd name="connsiteY0" fmla="*/ 0 h 6881904"/>
              <a:gd name="connsiteX1" fmla="*/ 6132997 w 6132997"/>
              <a:gd name="connsiteY1" fmla="*/ 0 h 6881904"/>
              <a:gd name="connsiteX2" fmla="*/ 6132997 w 6132997"/>
              <a:gd name="connsiteY2" fmla="*/ 6857998 h 6881904"/>
              <a:gd name="connsiteX3" fmla="*/ 0 w 6132997"/>
              <a:gd name="connsiteY3" fmla="*/ 6881904 h 6881904"/>
              <a:gd name="connsiteX4" fmla="*/ 1222204 w 6132997"/>
              <a:gd name="connsiteY4" fmla="*/ 0 h 6881904"/>
              <a:gd name="connsiteX0" fmla="*/ 1348644 w 6132997"/>
              <a:gd name="connsiteY0" fmla="*/ 0 h 6893857"/>
              <a:gd name="connsiteX1" fmla="*/ 6132997 w 6132997"/>
              <a:gd name="connsiteY1" fmla="*/ 11953 h 6893857"/>
              <a:gd name="connsiteX2" fmla="*/ 6132997 w 6132997"/>
              <a:gd name="connsiteY2" fmla="*/ 6869951 h 6893857"/>
              <a:gd name="connsiteX3" fmla="*/ 0 w 6132997"/>
              <a:gd name="connsiteY3" fmla="*/ 6893857 h 6893857"/>
              <a:gd name="connsiteX4" fmla="*/ 1348644 w 6132997"/>
              <a:gd name="connsiteY4" fmla="*/ 0 h 6893857"/>
              <a:gd name="connsiteX0" fmla="*/ 1457021 w 6132997"/>
              <a:gd name="connsiteY0" fmla="*/ 0 h 6893857"/>
              <a:gd name="connsiteX1" fmla="*/ 6132997 w 6132997"/>
              <a:gd name="connsiteY1" fmla="*/ 11953 h 6893857"/>
              <a:gd name="connsiteX2" fmla="*/ 6132997 w 6132997"/>
              <a:gd name="connsiteY2" fmla="*/ 6869951 h 6893857"/>
              <a:gd name="connsiteX3" fmla="*/ 0 w 6132997"/>
              <a:gd name="connsiteY3" fmla="*/ 6893857 h 6893857"/>
              <a:gd name="connsiteX4" fmla="*/ 1457021 w 6132997"/>
              <a:gd name="connsiteY4" fmla="*/ 0 h 6893857"/>
              <a:gd name="connsiteX0" fmla="*/ 1754909 w 6430885"/>
              <a:gd name="connsiteY0" fmla="*/ 0 h 6869951"/>
              <a:gd name="connsiteX1" fmla="*/ 6430885 w 6430885"/>
              <a:gd name="connsiteY1" fmla="*/ 11953 h 6869951"/>
              <a:gd name="connsiteX2" fmla="*/ 6430885 w 6430885"/>
              <a:gd name="connsiteY2" fmla="*/ 6869951 h 6869951"/>
              <a:gd name="connsiteX3" fmla="*/ 0 w 6430885"/>
              <a:gd name="connsiteY3" fmla="*/ 6869951 h 6869951"/>
              <a:gd name="connsiteX4" fmla="*/ 1754909 w 6430885"/>
              <a:gd name="connsiteY4" fmla="*/ 0 h 6869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0885" h="6869951">
                <a:moveTo>
                  <a:pt x="1754909" y="0"/>
                </a:moveTo>
                <a:lnTo>
                  <a:pt x="6430885" y="11953"/>
                </a:lnTo>
                <a:lnTo>
                  <a:pt x="6430885" y="6869951"/>
                </a:lnTo>
                <a:lnTo>
                  <a:pt x="0" y="6869951"/>
                </a:lnTo>
                <a:lnTo>
                  <a:pt x="1754909"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275" name="Straight Connector 11274">
            <a:extLst>
              <a:ext uri="{FF2B5EF4-FFF2-40B4-BE49-F238E27FC236}">
                <a16:creationId xmlns:a16="http://schemas.microsoft.com/office/drawing/2014/main" id="{BB04A404-AF1E-4EC9-AF7D-46C68BFCEBB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2941093" y="-5979"/>
            <a:ext cx="2549950" cy="686397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pic>
        <p:nvPicPr>
          <p:cNvPr id="11266" name="Picture 2" descr="Contexto Nacional – México ante el cambio climático">
            <a:extLst>
              <a:ext uri="{FF2B5EF4-FFF2-40B4-BE49-F238E27FC236}">
                <a16:creationId xmlns:a16="http://schemas.microsoft.com/office/drawing/2014/main" id="{21EB589A-6541-9234-4E3A-12FAF8DAD2D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33399" y="1003962"/>
            <a:ext cx="5029200" cy="4850077"/>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a:extLst>
              <a:ext uri="{FF2B5EF4-FFF2-40B4-BE49-F238E27FC236}">
                <a16:creationId xmlns:a16="http://schemas.microsoft.com/office/drawing/2014/main" id="{F3C9A445-CC73-4F3E-DBE7-9B0906863552}"/>
              </a:ext>
            </a:extLst>
          </p:cNvPr>
          <p:cNvSpPr>
            <a:spLocks noGrp="1"/>
          </p:cNvSpPr>
          <p:nvPr>
            <p:ph idx="1"/>
          </p:nvPr>
        </p:nvSpPr>
        <p:spPr>
          <a:xfrm>
            <a:off x="6096001" y="2224729"/>
            <a:ext cx="5435010" cy="4099872"/>
          </a:xfrm>
        </p:spPr>
        <p:txBody>
          <a:bodyPr>
            <a:normAutofit/>
          </a:bodyPr>
          <a:lstStyle/>
          <a:p>
            <a:pPr>
              <a:lnSpc>
                <a:spcPct val="90000"/>
              </a:lnSpc>
            </a:pPr>
            <a:r>
              <a:rPr lang="es-ES" b="0" i="0">
                <a:effectLst/>
                <a:latin typeface="Montserrat" panose="00000500000000000000" pitchFamily="2" charset="0"/>
              </a:rPr>
              <a:t>Una de las contribuciones relevantes de México a nivel internacional en este tema ha sido el establecimiento de una estructura institucional con un marco legal para enfrentar el cambio climático. (2018)</a:t>
            </a:r>
          </a:p>
          <a:p>
            <a:pPr>
              <a:lnSpc>
                <a:spcPct val="90000"/>
              </a:lnSpc>
            </a:pPr>
            <a:r>
              <a:rPr lang="es-ES" b="0" i="0">
                <a:effectLst/>
                <a:latin typeface="Montserrat" panose="00000500000000000000" pitchFamily="2" charset="0"/>
              </a:rPr>
              <a:t>Sistema Nacional de Cambio Climático (SINACC)</a:t>
            </a:r>
            <a:endParaRPr lang="es-ES">
              <a:latin typeface="Montserrat" panose="00000500000000000000" pitchFamily="2" charset="0"/>
            </a:endParaRPr>
          </a:p>
          <a:p>
            <a:pPr>
              <a:lnSpc>
                <a:spcPct val="90000"/>
              </a:lnSpc>
            </a:pPr>
            <a:r>
              <a:rPr lang="es-ES" b="0" i="0">
                <a:effectLst/>
                <a:latin typeface="Montserrat" panose="00000500000000000000" pitchFamily="2" charset="0"/>
              </a:rPr>
              <a:t>Instituto Nacional de Cambio Climático (INECC)</a:t>
            </a:r>
          </a:p>
          <a:p>
            <a:pPr>
              <a:lnSpc>
                <a:spcPct val="90000"/>
              </a:lnSpc>
            </a:pPr>
            <a:endParaRPr lang="es-MX"/>
          </a:p>
        </p:txBody>
      </p:sp>
    </p:spTree>
    <p:extLst>
      <p:ext uri="{BB962C8B-B14F-4D97-AF65-F5344CB8AC3E}">
        <p14:creationId xmlns:p14="http://schemas.microsoft.com/office/powerpoint/2010/main" val="26058824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295" name="Rectangle 12294">
            <a:extLst>
              <a:ext uri="{FF2B5EF4-FFF2-40B4-BE49-F238E27FC236}">
                <a16:creationId xmlns:a16="http://schemas.microsoft.com/office/drawing/2014/main" id="{DD16DE02-C2C8-477C-9FD7-70A983BDEA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97" name="Rectangle 12296">
            <a:extLst>
              <a:ext uri="{FF2B5EF4-FFF2-40B4-BE49-F238E27FC236}">
                <a16:creationId xmlns:a16="http://schemas.microsoft.com/office/drawing/2014/main" id="{D13AF29F-D5EC-4489-BF8F-3B356C597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3"/>
            <a:ext cx="12192000" cy="20089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299" name="Straight Connector 12298">
            <a:extLst>
              <a:ext uri="{FF2B5EF4-FFF2-40B4-BE49-F238E27FC236}">
                <a16:creationId xmlns:a16="http://schemas.microsoft.com/office/drawing/2014/main" id="{60173A01-F891-430E-B39E-483E711B20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2301" name="Straight Connector 12300">
            <a:extLst>
              <a:ext uri="{FF2B5EF4-FFF2-40B4-BE49-F238E27FC236}">
                <a16:creationId xmlns:a16="http://schemas.microsoft.com/office/drawing/2014/main" id="{1E0363E9-7CD0-497E-88D7-9401364903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78117" y="0"/>
            <a:ext cx="340591" cy="200955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2303" name="Straight Connector 12302">
            <a:extLst>
              <a:ext uri="{FF2B5EF4-FFF2-40B4-BE49-F238E27FC236}">
                <a16:creationId xmlns:a16="http://schemas.microsoft.com/office/drawing/2014/main" id="{ECCD4B14-FFCC-4CE5-BC9D-DF47AA1AD7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1150" y="1171094"/>
            <a:ext cx="4860850" cy="82402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2305" name="Straight Connector 12304">
            <a:extLst>
              <a:ext uri="{FF2B5EF4-FFF2-40B4-BE49-F238E27FC236}">
                <a16:creationId xmlns:a16="http://schemas.microsoft.com/office/drawing/2014/main" id="{15DED734-54E5-48ED-AEE6-165F24827C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8968704" y="0"/>
            <a:ext cx="2147217" cy="199511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2" name="Título 1">
            <a:extLst>
              <a:ext uri="{FF2B5EF4-FFF2-40B4-BE49-F238E27FC236}">
                <a16:creationId xmlns:a16="http://schemas.microsoft.com/office/drawing/2014/main" id="{1BA8257F-65E0-07B8-1317-E2AC743B2A7B}"/>
              </a:ext>
            </a:extLst>
          </p:cNvPr>
          <p:cNvSpPr>
            <a:spLocks noGrp="1"/>
          </p:cNvSpPr>
          <p:nvPr>
            <p:ph type="title"/>
          </p:nvPr>
        </p:nvSpPr>
        <p:spPr>
          <a:xfrm>
            <a:off x="1129553" y="584791"/>
            <a:ext cx="10064376" cy="1086847"/>
          </a:xfrm>
        </p:spPr>
        <p:txBody>
          <a:bodyPr>
            <a:normAutofit/>
          </a:bodyPr>
          <a:lstStyle/>
          <a:p>
            <a:r>
              <a:rPr lang="es-MX" dirty="0"/>
              <a:t>México en 5to Lugar en MDL</a:t>
            </a:r>
          </a:p>
        </p:txBody>
      </p:sp>
      <p:cxnSp>
        <p:nvCxnSpPr>
          <p:cNvPr id="12307" name="Straight Connector 12306">
            <a:extLst>
              <a:ext uri="{FF2B5EF4-FFF2-40B4-BE49-F238E27FC236}">
                <a16:creationId xmlns:a16="http://schemas.microsoft.com/office/drawing/2014/main" id="{34222167-616B-448F-A79B-219A4FD3DDE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94353" y="0"/>
            <a:ext cx="239059" cy="200955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22260363-DE64-347D-A85A-804B74C68B71}"/>
              </a:ext>
            </a:extLst>
          </p:cNvPr>
          <p:cNvSpPr>
            <a:spLocks noGrp="1"/>
          </p:cNvSpPr>
          <p:nvPr>
            <p:ph idx="1"/>
          </p:nvPr>
        </p:nvSpPr>
        <p:spPr>
          <a:xfrm>
            <a:off x="1129554" y="2499694"/>
            <a:ext cx="5831833" cy="3824906"/>
          </a:xfrm>
        </p:spPr>
        <p:txBody>
          <a:bodyPr anchor="ctr">
            <a:normAutofit/>
          </a:bodyPr>
          <a:lstStyle/>
          <a:p>
            <a:r>
              <a:rPr lang="es-ES" b="0" i="0">
                <a:effectLst/>
                <a:latin typeface="Montserrat" panose="00000500000000000000" pitchFamily="2" charset="0"/>
              </a:rPr>
              <a:t>México tiene el quinto lugar a nivel mundial en desarrollo de proyectos MDL (Mecanismos de Desarrollo Limpio), mismos que se han desarrollado en las áreas de recuperación de metano, energías renovables, eficiencia energética, procesos industriales y manejo de desechos, entre otros. – Protocolo de Kioto 2015</a:t>
            </a:r>
            <a:endParaRPr lang="es-MX" dirty="0"/>
          </a:p>
        </p:txBody>
      </p:sp>
      <p:pic>
        <p:nvPicPr>
          <p:cNvPr id="12290" name="Picture 2" descr="Lecciones aprendidas del Mecanismo de Desarrollo Limpio (MDL)">
            <a:extLst>
              <a:ext uri="{FF2B5EF4-FFF2-40B4-BE49-F238E27FC236}">
                <a16:creationId xmlns:a16="http://schemas.microsoft.com/office/drawing/2014/main" id="{4DA65DBB-99EC-0A6C-E8E5-D422461F519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521974" y="2971983"/>
            <a:ext cx="4136627" cy="2839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38754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6309531-94CD-4CF6-AACE-80EC085E0F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C829807-7791-462F-8C59-969B0EC71A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2"/>
            <a:ext cx="12192000" cy="68573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a:extLst>
              <a:ext uri="{FF2B5EF4-FFF2-40B4-BE49-F238E27FC236}">
                <a16:creationId xmlns:a16="http://schemas.microsoft.com/office/drawing/2014/main" id="{EF726C81-34E8-8EC3-51F8-F2871DB66405}"/>
              </a:ext>
            </a:extLst>
          </p:cNvPr>
          <p:cNvSpPr>
            <a:spLocks noGrp="1"/>
          </p:cNvSpPr>
          <p:nvPr>
            <p:ph idx="1"/>
          </p:nvPr>
        </p:nvSpPr>
        <p:spPr>
          <a:xfrm>
            <a:off x="5049839" y="1754841"/>
            <a:ext cx="6481170" cy="4569758"/>
          </a:xfrm>
        </p:spPr>
        <p:txBody>
          <a:bodyPr anchor="ctr">
            <a:normAutofit/>
          </a:bodyPr>
          <a:lstStyle/>
          <a:p>
            <a:r>
              <a:rPr lang="es-ES" sz="3200" dirty="0"/>
              <a:t>En 2009 se realizó la auditoría de desempeño 09-0-05100-07-0161 </a:t>
            </a:r>
            <a:br>
              <a:rPr lang="es-ES" sz="3200" dirty="0"/>
            </a:br>
            <a:r>
              <a:rPr lang="es-ES" sz="3200" dirty="0"/>
              <a:t>a Tratados Internacionales en Materia de Medio Ambiente.</a:t>
            </a:r>
          </a:p>
          <a:p>
            <a:r>
              <a:rPr lang="es-ES" sz="3200" dirty="0"/>
              <a:t>Se determinaron 12 </a:t>
            </a:r>
            <a:r>
              <a:rPr lang="es-ES" sz="3200" dirty="0" err="1"/>
              <a:t>observaciónes</a:t>
            </a:r>
            <a:r>
              <a:rPr lang="es-ES" sz="3200" dirty="0"/>
              <a:t> que generaron: 20 a </a:t>
            </a:r>
            <a:r>
              <a:rPr lang="es-ES" sz="3200" dirty="0" err="1"/>
              <a:t>Recomendaciónes</a:t>
            </a:r>
            <a:r>
              <a:rPr lang="es-ES" sz="3200" dirty="0"/>
              <a:t> al Desempeño. </a:t>
            </a:r>
          </a:p>
          <a:p>
            <a:r>
              <a:rPr lang="es-ES" sz="3200" dirty="0"/>
              <a:t>Dictamen: </a:t>
            </a:r>
            <a:r>
              <a:rPr lang="es-ES" sz="3200" b="1" dirty="0"/>
              <a:t>negativo</a:t>
            </a:r>
          </a:p>
          <a:p>
            <a:endParaRPr lang="es-MX" sz="3200" dirty="0"/>
          </a:p>
        </p:txBody>
      </p:sp>
      <p:pic>
        <p:nvPicPr>
          <p:cNvPr id="5" name="Picture 4">
            <a:extLst>
              <a:ext uri="{FF2B5EF4-FFF2-40B4-BE49-F238E27FC236}">
                <a16:creationId xmlns:a16="http://schemas.microsoft.com/office/drawing/2014/main" id="{1A8D2CE1-26CD-F4A2-7E24-BE75E77311EF}"/>
              </a:ext>
            </a:extLst>
          </p:cNvPr>
          <p:cNvPicPr>
            <a:picLocks noChangeAspect="1"/>
          </p:cNvPicPr>
          <p:nvPr/>
        </p:nvPicPr>
        <p:blipFill rotWithShape="1">
          <a:blip r:embed="rId2"/>
          <a:srcRect l="28849" r="29732"/>
          <a:stretch/>
        </p:blipFill>
        <p:spPr>
          <a:xfrm>
            <a:off x="20" y="2"/>
            <a:ext cx="5049819" cy="6857998"/>
          </a:xfrm>
          <a:custGeom>
            <a:avLst/>
            <a:gdLst/>
            <a:ahLst/>
            <a:cxnLst/>
            <a:rect l="l" t="t" r="r" b="b"/>
            <a:pathLst>
              <a:path w="5049839" h="6857998">
                <a:moveTo>
                  <a:pt x="0" y="0"/>
                </a:moveTo>
                <a:lnTo>
                  <a:pt x="5049839" y="1331"/>
                </a:lnTo>
                <a:lnTo>
                  <a:pt x="3110749" y="6857998"/>
                </a:lnTo>
                <a:lnTo>
                  <a:pt x="0" y="6857998"/>
                </a:lnTo>
                <a:close/>
              </a:path>
            </a:pathLst>
          </a:custGeom>
        </p:spPr>
      </p:pic>
      <p:cxnSp>
        <p:nvCxnSpPr>
          <p:cNvPr id="13" name="Straight Connector 12">
            <a:extLst>
              <a:ext uri="{FF2B5EF4-FFF2-40B4-BE49-F238E27FC236}">
                <a16:creationId xmlns:a16="http://schemas.microsoft.com/office/drawing/2014/main" id="{F75BF611-D2A5-4454-8C47-95B0BC42284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845859" y="0"/>
            <a:ext cx="699247" cy="685734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C2312DA-BDBD-40EE-84AB-53293C1CDE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210" y="5788959"/>
            <a:ext cx="7396312" cy="106904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2" name="Título 1">
            <a:extLst>
              <a:ext uri="{FF2B5EF4-FFF2-40B4-BE49-F238E27FC236}">
                <a16:creationId xmlns:a16="http://schemas.microsoft.com/office/drawing/2014/main" id="{79CCA372-7732-B559-0AEA-C70CE2F005AD}"/>
              </a:ext>
            </a:extLst>
          </p:cNvPr>
          <p:cNvSpPr>
            <a:spLocks noGrp="1"/>
          </p:cNvSpPr>
          <p:nvPr>
            <p:ph type="title"/>
          </p:nvPr>
        </p:nvSpPr>
        <p:spPr>
          <a:xfrm>
            <a:off x="739036" y="341954"/>
            <a:ext cx="10330841" cy="1111254"/>
          </a:xfrm>
        </p:spPr>
        <p:txBody>
          <a:bodyPr>
            <a:normAutofit/>
          </a:bodyPr>
          <a:lstStyle/>
          <a:p>
            <a:pPr algn="r"/>
            <a:r>
              <a:rPr lang="es-MX" i="0" dirty="0">
                <a:latin typeface="Abadi" panose="020B0604020104020204" pitchFamily="34" charset="0"/>
              </a:rPr>
              <a:t>Incumplimientos  internacionales</a:t>
            </a:r>
          </a:p>
        </p:txBody>
      </p:sp>
    </p:spTree>
    <p:extLst>
      <p:ext uri="{BB962C8B-B14F-4D97-AF65-F5344CB8AC3E}">
        <p14:creationId xmlns:p14="http://schemas.microsoft.com/office/powerpoint/2010/main" val="6795567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5A5BB70-1673-4097-A7F8-BCF5F4F19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23">
            <a:extLst>
              <a:ext uri="{FF2B5EF4-FFF2-40B4-BE49-F238E27FC236}">
                <a16:creationId xmlns:a16="http://schemas.microsoft.com/office/drawing/2014/main" id="{7AA72C55-67D2-47FE-9C0B-01A954C8BF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4307196" cy="6857998"/>
          </a:xfrm>
          <a:custGeom>
            <a:avLst/>
            <a:gdLst>
              <a:gd name="connsiteX0" fmla="*/ 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0 w 5803153"/>
              <a:gd name="connsiteY4" fmla="*/ 0 h 6857998"/>
              <a:gd name="connsiteX0" fmla="*/ 101600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1016000 w 5803153"/>
              <a:gd name="connsiteY4" fmla="*/ 0 h 6857998"/>
              <a:gd name="connsiteX0" fmla="*/ 133872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338729 w 6125882"/>
              <a:gd name="connsiteY4" fmla="*/ 0 h 6857998"/>
              <a:gd name="connsiteX0" fmla="*/ 1697317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697317 w 6125882"/>
              <a:gd name="connsiteY4" fmla="*/ 0 h 6857998"/>
              <a:gd name="connsiteX0" fmla="*/ 2702091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2702091 w 6125882"/>
              <a:gd name="connsiteY4" fmla="*/ 0 h 6857998"/>
              <a:gd name="connsiteX0" fmla="*/ 2320626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2320626 w 6125882"/>
              <a:gd name="connsiteY4" fmla="*/ 0 h 6857998"/>
              <a:gd name="connsiteX0" fmla="*/ 2034528 w 5839784"/>
              <a:gd name="connsiteY0" fmla="*/ 0 h 6857998"/>
              <a:gd name="connsiteX1" fmla="*/ 5839784 w 5839784"/>
              <a:gd name="connsiteY1" fmla="*/ 0 h 6857998"/>
              <a:gd name="connsiteX2" fmla="*/ 5839784 w 5839784"/>
              <a:gd name="connsiteY2" fmla="*/ 6857998 h 6857998"/>
              <a:gd name="connsiteX3" fmla="*/ 0 w 5839784"/>
              <a:gd name="connsiteY3" fmla="*/ 6856093 h 6857998"/>
              <a:gd name="connsiteX4" fmla="*/ 2034528 w 5839784"/>
              <a:gd name="connsiteY4" fmla="*/ 0 h 685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9784" h="6857998">
                <a:moveTo>
                  <a:pt x="2034528" y="0"/>
                </a:moveTo>
                <a:lnTo>
                  <a:pt x="5839784" y="0"/>
                </a:lnTo>
                <a:lnTo>
                  <a:pt x="5839784" y="6857998"/>
                </a:lnTo>
                <a:lnTo>
                  <a:pt x="0" y="6856093"/>
                </a:lnTo>
                <a:lnTo>
                  <a:pt x="2034528"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CED23ACC-C318-4DEB-B776-570408C7FB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20896" y="4496637"/>
            <a:ext cx="3764149" cy="236136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5D9BE15-6B66-4F4C-B41A-B2A4C304902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884066"/>
            <a:ext cx="3140110" cy="497393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graphicFrame>
        <p:nvGraphicFramePr>
          <p:cNvPr id="5" name="Marcador de contenido 2">
            <a:extLst>
              <a:ext uri="{FF2B5EF4-FFF2-40B4-BE49-F238E27FC236}">
                <a16:creationId xmlns:a16="http://schemas.microsoft.com/office/drawing/2014/main" id="{7F88624B-2524-CC51-8438-5A748F50E194}"/>
              </a:ext>
            </a:extLst>
          </p:cNvPr>
          <p:cNvGraphicFramePr>
            <a:graphicFrameLocks noGrp="1"/>
          </p:cNvGraphicFramePr>
          <p:nvPr>
            <p:ph idx="1"/>
            <p:extLst>
              <p:ext uri="{D42A27DB-BD31-4B8C-83A1-F6EECF244321}">
                <p14:modId xmlns:p14="http://schemas.microsoft.com/office/powerpoint/2010/main" val="797903777"/>
              </p:ext>
            </p:extLst>
          </p:nvPr>
        </p:nvGraphicFramePr>
        <p:xfrm>
          <a:off x="4445390" y="450166"/>
          <a:ext cx="7441810" cy="61616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786819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manecer de la Tierra», tomada por Anders el 24 de diciembre de 1968">
            <a:extLst>
              <a:ext uri="{FF2B5EF4-FFF2-40B4-BE49-F238E27FC236}">
                <a16:creationId xmlns:a16="http://schemas.microsoft.com/office/drawing/2014/main" id="{5D67CD24-AB67-DCB7-7839-DE2E86CC76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307" y="307375"/>
            <a:ext cx="11541097" cy="6460052"/>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52E1AEE1-2BBC-CF3E-DA40-B517B67A53D5}"/>
              </a:ext>
            </a:extLst>
          </p:cNvPr>
          <p:cNvSpPr>
            <a:spLocks noGrp="1"/>
          </p:cNvSpPr>
          <p:nvPr>
            <p:ph type="title"/>
          </p:nvPr>
        </p:nvSpPr>
        <p:spPr>
          <a:xfrm>
            <a:off x="491646" y="483297"/>
            <a:ext cx="3566786" cy="1382156"/>
          </a:xfrm>
        </p:spPr>
        <p:txBody>
          <a:bodyPr/>
          <a:lstStyle/>
          <a:p>
            <a:r>
              <a:rPr lang="es-ES" b="0" i="1" dirty="0" err="1">
                <a:solidFill>
                  <a:schemeClr val="bg1"/>
                </a:solidFill>
                <a:effectLst/>
                <a:latin typeface="Merriweather" panose="020F0502020204030204" pitchFamily="2" charset="0"/>
              </a:rPr>
              <a:t>Earthrise</a:t>
            </a:r>
            <a:endParaRPr lang="es-MX" dirty="0">
              <a:solidFill>
                <a:schemeClr val="bg1"/>
              </a:solidFill>
            </a:endParaRPr>
          </a:p>
        </p:txBody>
      </p:sp>
      <p:sp>
        <p:nvSpPr>
          <p:cNvPr id="3" name="Marcador de contenido 2">
            <a:extLst>
              <a:ext uri="{FF2B5EF4-FFF2-40B4-BE49-F238E27FC236}">
                <a16:creationId xmlns:a16="http://schemas.microsoft.com/office/drawing/2014/main" id="{29537934-5F10-4D70-12BF-1E990F0A6C03}"/>
              </a:ext>
            </a:extLst>
          </p:cNvPr>
          <p:cNvSpPr>
            <a:spLocks noGrp="1"/>
          </p:cNvSpPr>
          <p:nvPr>
            <p:ph idx="1"/>
          </p:nvPr>
        </p:nvSpPr>
        <p:spPr>
          <a:xfrm>
            <a:off x="2023404" y="3174146"/>
            <a:ext cx="9906000" cy="4024424"/>
          </a:xfrm>
        </p:spPr>
        <p:txBody>
          <a:bodyPr>
            <a:normAutofit/>
          </a:bodyPr>
          <a:lstStyle/>
          <a:p>
            <a:r>
              <a:rPr lang="es-ES" sz="1800" dirty="0">
                <a:solidFill>
                  <a:schemeClr val="bg1"/>
                </a:solidFill>
                <a:latin typeface="Merriweather" panose="020F0502020204030204" pitchFamily="2" charset="0"/>
              </a:rPr>
              <a:t>La d</a:t>
            </a:r>
            <a:r>
              <a:rPr lang="es-ES" sz="1800" b="0" i="0" dirty="0">
                <a:solidFill>
                  <a:schemeClr val="bg1"/>
                </a:solidFill>
                <a:effectLst/>
                <a:latin typeface="Merriweather" panose="020F0502020204030204" pitchFamily="2" charset="0"/>
              </a:rPr>
              <a:t>ivulgación de la imagen conocida como </a:t>
            </a:r>
            <a:r>
              <a:rPr lang="es-ES" sz="1800" b="1" i="1" dirty="0">
                <a:solidFill>
                  <a:schemeClr val="bg1"/>
                </a:solidFill>
                <a:effectLst/>
                <a:latin typeface="Merriweather" panose="020F0502020204030204" pitchFamily="2" charset="0"/>
              </a:rPr>
              <a:t>Amanecer de la Tierra</a:t>
            </a:r>
            <a:r>
              <a:rPr lang="es-ES" sz="1800" b="0" i="0" dirty="0">
                <a:solidFill>
                  <a:schemeClr val="bg1"/>
                </a:solidFill>
                <a:effectLst/>
                <a:latin typeface="Merriweather" panose="020F0502020204030204" pitchFamily="2" charset="0"/>
              </a:rPr>
              <a:t> (</a:t>
            </a:r>
            <a:r>
              <a:rPr lang="es-ES" sz="1800" b="0" i="1" dirty="0" err="1">
                <a:solidFill>
                  <a:schemeClr val="bg1"/>
                </a:solidFill>
                <a:effectLst/>
                <a:latin typeface="Merriweather" panose="020F0502020204030204" pitchFamily="2" charset="0"/>
              </a:rPr>
              <a:t>Earthrise</a:t>
            </a:r>
            <a:r>
              <a:rPr lang="es-ES" sz="1800" b="0" i="0" dirty="0">
                <a:solidFill>
                  <a:schemeClr val="bg1"/>
                </a:solidFill>
                <a:effectLst/>
                <a:latin typeface="Merriweather" panose="020F0502020204030204" pitchFamily="2" charset="0"/>
              </a:rPr>
              <a:t>), tomada por el astronauta William </a:t>
            </a:r>
            <a:r>
              <a:rPr lang="es-ES" sz="1800" b="0" i="0" dirty="0" err="1">
                <a:solidFill>
                  <a:schemeClr val="bg1"/>
                </a:solidFill>
                <a:effectLst/>
                <a:latin typeface="Merriweather" panose="020F0502020204030204" pitchFamily="2" charset="0"/>
              </a:rPr>
              <a:t>Anders</a:t>
            </a:r>
            <a:r>
              <a:rPr lang="es-ES" sz="1800" b="0" i="0" dirty="0">
                <a:solidFill>
                  <a:schemeClr val="bg1"/>
                </a:solidFill>
                <a:effectLst/>
                <a:latin typeface="Merriweather" panose="020F0502020204030204" pitchFamily="2" charset="0"/>
              </a:rPr>
              <a:t> en 1968 durante la misión Apolo 8, es considerada de influencia icónica para el </a:t>
            </a:r>
            <a:r>
              <a:rPr lang="es-ES" sz="1800" b="1" i="0" dirty="0">
                <a:solidFill>
                  <a:schemeClr val="bg1"/>
                </a:solidFill>
                <a:effectLst/>
                <a:latin typeface="Merriweather" panose="020F0502020204030204" pitchFamily="2" charset="0"/>
              </a:rPr>
              <a:t>despertar del movimiento ambiental</a:t>
            </a:r>
            <a:r>
              <a:rPr lang="es-ES" sz="1800" b="0" i="0" dirty="0">
                <a:solidFill>
                  <a:schemeClr val="bg1"/>
                </a:solidFill>
                <a:effectLst/>
                <a:latin typeface="Merriweather" panose="020F0502020204030204" pitchFamily="2" charset="0"/>
              </a:rPr>
              <a:t> pues evidencia </a:t>
            </a:r>
            <a:r>
              <a:rPr lang="es-ES" sz="1800" b="1" i="0" dirty="0">
                <a:solidFill>
                  <a:schemeClr val="bg1"/>
                </a:solidFill>
                <a:effectLst/>
                <a:latin typeface="Merriweather" panose="020F0502020204030204" pitchFamily="2" charset="0"/>
              </a:rPr>
              <a:t>la unidad absoluta de la Tierra</a:t>
            </a:r>
            <a:r>
              <a:rPr lang="es-ES" sz="1800" b="0" i="0" dirty="0">
                <a:solidFill>
                  <a:schemeClr val="bg1"/>
                </a:solidFill>
                <a:effectLst/>
                <a:latin typeface="Merriweather" panose="020F0502020204030204" pitchFamily="2" charset="0"/>
              </a:rPr>
              <a:t> vista desde la luna.</a:t>
            </a:r>
            <a:endParaRPr lang="es-MX" sz="1800" dirty="0">
              <a:solidFill>
                <a:schemeClr val="bg1"/>
              </a:solidFill>
            </a:endParaRPr>
          </a:p>
        </p:txBody>
      </p:sp>
    </p:spTree>
    <p:extLst>
      <p:ext uri="{BB962C8B-B14F-4D97-AF65-F5344CB8AC3E}">
        <p14:creationId xmlns:p14="http://schemas.microsoft.com/office/powerpoint/2010/main" val="25975584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D16DE02-C2C8-477C-9FD7-70A983BDEA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13AF29F-D5EC-4489-BF8F-3B356C597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3"/>
            <a:ext cx="12192000" cy="20089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60173A01-F891-430E-B39E-483E711B20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E0363E9-7CD0-497E-88D7-9401364903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78117" y="0"/>
            <a:ext cx="340591" cy="200955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CCD4B14-FFCC-4CE5-BC9D-DF47AA1AD7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1150" y="1171094"/>
            <a:ext cx="4860850" cy="82402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5DED734-54E5-48ED-AEE6-165F24827C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8968704" y="0"/>
            <a:ext cx="2147217" cy="199511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2" name="Título 1">
            <a:extLst>
              <a:ext uri="{FF2B5EF4-FFF2-40B4-BE49-F238E27FC236}">
                <a16:creationId xmlns:a16="http://schemas.microsoft.com/office/drawing/2014/main" id="{011CCDBA-8873-4440-0BDB-418B74178966}"/>
              </a:ext>
            </a:extLst>
          </p:cNvPr>
          <p:cNvSpPr>
            <a:spLocks noGrp="1"/>
          </p:cNvSpPr>
          <p:nvPr>
            <p:ph type="title"/>
          </p:nvPr>
        </p:nvSpPr>
        <p:spPr>
          <a:xfrm>
            <a:off x="1129553" y="584791"/>
            <a:ext cx="10064376" cy="1086847"/>
          </a:xfrm>
        </p:spPr>
        <p:txBody>
          <a:bodyPr>
            <a:normAutofit/>
          </a:bodyPr>
          <a:lstStyle/>
          <a:p>
            <a:r>
              <a:rPr lang="es-ES" sz="2700" dirty="0"/>
              <a:t>Disposiciones Jurídicas y Normativas Incumplidas</a:t>
            </a:r>
            <a:br>
              <a:rPr lang="es-ES" sz="4400" dirty="0"/>
            </a:br>
            <a:endParaRPr lang="es-MX" dirty="0"/>
          </a:p>
        </p:txBody>
      </p:sp>
      <p:cxnSp>
        <p:nvCxnSpPr>
          <p:cNvPr id="22" name="Straight Connector 21">
            <a:extLst>
              <a:ext uri="{FF2B5EF4-FFF2-40B4-BE49-F238E27FC236}">
                <a16:creationId xmlns:a16="http://schemas.microsoft.com/office/drawing/2014/main" id="{34222167-616B-448F-A79B-219A4FD3DDE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94353" y="0"/>
            <a:ext cx="239059" cy="200955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A5BB021C-C64D-965E-09BA-F1E13515BC09}"/>
              </a:ext>
            </a:extLst>
          </p:cNvPr>
          <p:cNvSpPr>
            <a:spLocks noGrp="1"/>
          </p:cNvSpPr>
          <p:nvPr>
            <p:ph idx="1"/>
          </p:nvPr>
        </p:nvSpPr>
        <p:spPr>
          <a:xfrm>
            <a:off x="1129554" y="2499694"/>
            <a:ext cx="5831833" cy="3824906"/>
          </a:xfrm>
        </p:spPr>
        <p:txBody>
          <a:bodyPr anchor="ctr">
            <a:normAutofit/>
          </a:bodyPr>
          <a:lstStyle/>
          <a:p>
            <a:pPr lvl="1">
              <a:lnSpc>
                <a:spcPct val="90000"/>
              </a:lnSpc>
            </a:pPr>
            <a:r>
              <a:rPr lang="es-ES" sz="1700" dirty="0"/>
              <a:t>1. Ley Federal de Presupuesto y Responsabilidad Hacendaria: Art. 24, fracción I. </a:t>
            </a:r>
          </a:p>
          <a:p>
            <a:pPr lvl="1">
              <a:lnSpc>
                <a:spcPct val="90000"/>
              </a:lnSpc>
            </a:pPr>
            <a:r>
              <a:rPr lang="es-ES" sz="1700" dirty="0"/>
              <a:t>2. Reglamento de la Ley Federal de Presupuesto y Responsabilidad Hacendaria: Art. 25, fracción IV. </a:t>
            </a:r>
          </a:p>
          <a:p>
            <a:pPr lvl="1">
              <a:lnSpc>
                <a:spcPct val="90000"/>
              </a:lnSpc>
            </a:pPr>
            <a:r>
              <a:rPr lang="es-ES" sz="1700" dirty="0"/>
              <a:t>3. Otras disposiciones de carácter general, específico, estatal o municipal: Programa Sectorial de la Secretaría de Relaciones Exteriores 2007-2012, objetivo 8, "Armonizar la legislación nacional con los tratados internacionales de los que México forma parte", estrategia 8.1, "Impulsar iniciativas legislativas y jurídicas que fortalezcan el Estado de derecho en México conforme a los tratados que México ha suscrito".</a:t>
            </a:r>
          </a:p>
          <a:p>
            <a:pPr>
              <a:lnSpc>
                <a:spcPct val="90000"/>
              </a:lnSpc>
            </a:pPr>
            <a:endParaRPr lang="es-MX" sz="1700" dirty="0"/>
          </a:p>
        </p:txBody>
      </p:sp>
      <p:pic>
        <p:nvPicPr>
          <p:cNvPr id="7" name="Graphic 6" descr="Scales of Justice">
            <a:extLst>
              <a:ext uri="{FF2B5EF4-FFF2-40B4-BE49-F238E27FC236}">
                <a16:creationId xmlns:a16="http://schemas.microsoft.com/office/drawing/2014/main" id="{06EB4E82-A60A-CB03-AB98-D26ED3412E0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57252" y="2458528"/>
            <a:ext cx="3866071" cy="3866071"/>
          </a:xfrm>
          <a:prstGeom prst="rect">
            <a:avLst/>
          </a:prstGeom>
        </p:spPr>
      </p:pic>
    </p:spTree>
    <p:extLst>
      <p:ext uri="{BB962C8B-B14F-4D97-AF65-F5344CB8AC3E}">
        <p14:creationId xmlns:p14="http://schemas.microsoft.com/office/powerpoint/2010/main" val="27172616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E105210-61FE-4E9D-9076-A5618FDA8D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B31398A6-EC71-B1CE-6E88-D16539C12120}"/>
              </a:ext>
            </a:extLst>
          </p:cNvPr>
          <p:cNvSpPr>
            <a:spLocks noGrp="1"/>
          </p:cNvSpPr>
          <p:nvPr>
            <p:ph type="title"/>
          </p:nvPr>
        </p:nvSpPr>
        <p:spPr>
          <a:xfrm>
            <a:off x="1143001" y="533400"/>
            <a:ext cx="6008914" cy="1683487"/>
          </a:xfrm>
        </p:spPr>
        <p:txBody>
          <a:bodyPr>
            <a:normAutofit/>
          </a:bodyPr>
          <a:lstStyle/>
          <a:p>
            <a:r>
              <a:rPr lang="es-MX" dirty="0"/>
              <a:t>Retos y oportunidades</a:t>
            </a:r>
          </a:p>
        </p:txBody>
      </p:sp>
      <p:sp>
        <p:nvSpPr>
          <p:cNvPr id="3" name="Marcador de contenido 2">
            <a:extLst>
              <a:ext uri="{FF2B5EF4-FFF2-40B4-BE49-F238E27FC236}">
                <a16:creationId xmlns:a16="http://schemas.microsoft.com/office/drawing/2014/main" id="{D891B065-7324-22C7-81BA-CD196C293755}"/>
              </a:ext>
            </a:extLst>
          </p:cNvPr>
          <p:cNvSpPr>
            <a:spLocks noGrp="1"/>
          </p:cNvSpPr>
          <p:nvPr>
            <p:ph idx="1"/>
          </p:nvPr>
        </p:nvSpPr>
        <p:spPr>
          <a:xfrm>
            <a:off x="1143000" y="2216886"/>
            <a:ext cx="6150926" cy="3817091"/>
          </a:xfrm>
        </p:spPr>
        <p:txBody>
          <a:bodyPr>
            <a:normAutofit/>
          </a:bodyPr>
          <a:lstStyle/>
          <a:p>
            <a:pPr>
              <a:lnSpc>
                <a:spcPct val="90000"/>
              </a:lnSpc>
            </a:pPr>
            <a:r>
              <a:rPr lang="es-MX" sz="1900" dirty="0"/>
              <a:t>México se ha caracterizado por una actitud proactiva en la firma y ratificación de tratados internacionales en materia ambiental</a:t>
            </a:r>
          </a:p>
          <a:p>
            <a:pPr>
              <a:lnSpc>
                <a:spcPct val="90000"/>
              </a:lnSpc>
            </a:pPr>
            <a:r>
              <a:rPr lang="es-MX" sz="1900" dirty="0"/>
              <a:t>Países en vías de desarrollo suelen firmar tratados internacionales para declarar su preocupación sobre el tema, pero sin tener la capacidad de cumplirlos, mientras que países más desarrollados  suelen primero instrumentar y asegurar su capacidad de cumplimiento antes de firmar. (Biol. Hesiquio Benítez, 2012)</a:t>
            </a:r>
          </a:p>
          <a:p>
            <a:pPr>
              <a:lnSpc>
                <a:spcPct val="90000"/>
              </a:lnSpc>
            </a:pPr>
            <a:r>
              <a:rPr lang="es-MX" sz="1900" dirty="0"/>
              <a:t>¿Más firmas de nuevos acuerdos o un mejor seguimiento y cumplimiento a los y adquiridos?</a:t>
            </a:r>
          </a:p>
          <a:p>
            <a:pPr>
              <a:lnSpc>
                <a:spcPct val="90000"/>
              </a:lnSpc>
            </a:pPr>
            <a:r>
              <a:rPr lang="es-MX" sz="1900" dirty="0"/>
              <a:t>¿Cómo se modifican las relaciones internacionales por la crisis ambiental y cómo pueden aportar nuevas soluciones?</a:t>
            </a:r>
          </a:p>
          <a:p>
            <a:pPr>
              <a:lnSpc>
                <a:spcPct val="90000"/>
              </a:lnSpc>
            </a:pPr>
            <a:endParaRPr lang="es-MX" sz="1900" dirty="0"/>
          </a:p>
          <a:p>
            <a:pPr>
              <a:lnSpc>
                <a:spcPct val="90000"/>
              </a:lnSpc>
            </a:pPr>
            <a:endParaRPr lang="es-MX" sz="1900" dirty="0"/>
          </a:p>
        </p:txBody>
      </p:sp>
      <p:cxnSp>
        <p:nvCxnSpPr>
          <p:cNvPr id="11" name="Straight Connector 10">
            <a:extLst>
              <a:ext uri="{FF2B5EF4-FFF2-40B4-BE49-F238E27FC236}">
                <a16:creationId xmlns:a16="http://schemas.microsoft.com/office/drawing/2014/main" id="{8C1DF613-CD5C-4D37-9F6C-843AFBBBDEF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0" y="5197929"/>
            <a:ext cx="2875207" cy="1660072"/>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CB56F5D-A737-4E56-BCDD-0F992B89C8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0" y="6033977"/>
            <a:ext cx="7151914" cy="82402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Sobres coloridos">
            <a:extLst>
              <a:ext uri="{FF2B5EF4-FFF2-40B4-BE49-F238E27FC236}">
                <a16:creationId xmlns:a16="http://schemas.microsoft.com/office/drawing/2014/main" id="{57B281AB-7D5B-12EF-5FD2-DCEACD28C5F9}"/>
              </a:ext>
            </a:extLst>
          </p:cNvPr>
          <p:cNvPicPr>
            <a:picLocks noChangeAspect="1"/>
          </p:cNvPicPr>
          <p:nvPr/>
        </p:nvPicPr>
        <p:blipFill rotWithShape="1">
          <a:blip r:embed="rId2"/>
          <a:srcRect l="30257" r="28588" b="-1"/>
          <a:stretch/>
        </p:blipFill>
        <p:spPr>
          <a:xfrm>
            <a:off x="7963785" y="10"/>
            <a:ext cx="4228215" cy="6857990"/>
          </a:xfrm>
          <a:prstGeom prst="rect">
            <a:avLst/>
          </a:prstGeom>
        </p:spPr>
      </p:pic>
    </p:spTree>
    <p:extLst>
      <p:ext uri="{BB962C8B-B14F-4D97-AF65-F5344CB8AC3E}">
        <p14:creationId xmlns:p14="http://schemas.microsoft.com/office/powerpoint/2010/main" val="15226261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4436E0F2-A64B-471E-93C0-8DFE08CC57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C1E3AB1-2A8C-4607-9FAE-D8BDB280FE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66059-832F-40B6-A35F-F56C8F38A1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515E2ED-7EA9-448D-83FA-54C3DF9723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595356-EABD-4767-AC9D-EA21FF115E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8CD9F06-9628-469C-B788-A894E3E0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550A431-0B61-421B-B4B7-24C0CFF0F9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useBgFill="1">
        <p:nvSpPr>
          <p:cNvPr id="27" name="Rectangle 26">
            <a:extLst>
              <a:ext uri="{FF2B5EF4-FFF2-40B4-BE49-F238E27FC236}">
                <a16:creationId xmlns:a16="http://schemas.microsoft.com/office/drawing/2014/main" id="{EA3B6404-C37D-4FE3-8124-9FC5ECE562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C64A9919-C77B-4DEE-B7F8-B9A289E9E66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7289975" cy="133894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F67B5ED5-2C08-4519-B88A-E933BAA847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827850"/>
            <a:ext cx="12192000" cy="205405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a:extLst>
              <a:ext uri="{FF2B5EF4-FFF2-40B4-BE49-F238E27FC236}">
                <a16:creationId xmlns:a16="http://schemas.microsoft.com/office/drawing/2014/main" id="{4BB9CE4F-048D-4320-B7EF-E5AEA4020CE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60990" y="0"/>
            <a:ext cx="863010" cy="485029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17DE3F0-E5A7-4C2D-927E-5663808678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632375"/>
            <a:ext cx="3875314" cy="11954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E9EA87C-793F-4321-A0BC-4DB860289DD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763624" y="1392865"/>
            <a:ext cx="1428376" cy="3457432"/>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EE00FC4-5601-4185-8A23-E15BD4D7B4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0367404" y="0"/>
            <a:ext cx="1824596" cy="4338918"/>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pic>
        <p:nvPicPr>
          <p:cNvPr id="8" name="Marcador de contenido 4">
            <a:extLst>
              <a:ext uri="{FF2B5EF4-FFF2-40B4-BE49-F238E27FC236}">
                <a16:creationId xmlns:a16="http://schemas.microsoft.com/office/drawing/2014/main" id="{177BFF39-863B-CD67-EA2A-BA11A7652836}"/>
              </a:ext>
            </a:extLst>
          </p:cNvPr>
          <p:cNvPicPr>
            <a:picLocks noGrp="1" noChangeAspect="1"/>
          </p:cNvPicPr>
          <p:nvPr>
            <p:ph idx="1"/>
          </p:nvPr>
        </p:nvPicPr>
        <p:blipFill rotWithShape="1">
          <a:blip r:embed="rId2"/>
          <a:srcRect l="31067" t="22769" r="14296" b="25145"/>
          <a:stretch/>
        </p:blipFill>
        <p:spPr>
          <a:xfrm>
            <a:off x="1117923" y="955554"/>
            <a:ext cx="9953433" cy="5337397"/>
          </a:xfrm>
          <a:prstGeom prst="rect">
            <a:avLst/>
          </a:prstGeom>
        </p:spPr>
      </p:pic>
    </p:spTree>
    <p:extLst>
      <p:ext uri="{BB962C8B-B14F-4D97-AF65-F5344CB8AC3E}">
        <p14:creationId xmlns:p14="http://schemas.microsoft.com/office/powerpoint/2010/main" val="15410875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82950D9A-4705-4314-961A-4F88B2CE41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7CD3524F-D42A-4A5B-EAF4-9C6ACE169EF8}"/>
              </a:ext>
            </a:extLst>
          </p:cNvPr>
          <p:cNvSpPr>
            <a:spLocks noGrp="1"/>
          </p:cNvSpPr>
          <p:nvPr>
            <p:ph type="ctrTitle"/>
          </p:nvPr>
        </p:nvSpPr>
        <p:spPr>
          <a:xfrm>
            <a:off x="1104899" y="2355112"/>
            <a:ext cx="6933112" cy="3237615"/>
          </a:xfrm>
        </p:spPr>
        <p:txBody>
          <a:bodyPr>
            <a:normAutofit/>
          </a:bodyPr>
          <a:lstStyle/>
          <a:p>
            <a:pPr algn="l"/>
            <a:r>
              <a:rPr lang="es-ES" sz="6100" b="1" i="0"/>
              <a:t>Crisis climática en la agenda internacional: </a:t>
            </a:r>
            <a:endParaRPr lang="es-MX" sz="6100"/>
          </a:p>
        </p:txBody>
      </p:sp>
      <p:sp>
        <p:nvSpPr>
          <p:cNvPr id="3" name="Subtítulo 2">
            <a:extLst>
              <a:ext uri="{FF2B5EF4-FFF2-40B4-BE49-F238E27FC236}">
                <a16:creationId xmlns:a16="http://schemas.microsoft.com/office/drawing/2014/main" id="{E3746C83-721A-3730-B632-687D0B99347D}"/>
              </a:ext>
            </a:extLst>
          </p:cNvPr>
          <p:cNvSpPr>
            <a:spLocks noGrp="1"/>
          </p:cNvSpPr>
          <p:nvPr>
            <p:ph type="subTitle" idx="1"/>
          </p:nvPr>
        </p:nvSpPr>
        <p:spPr>
          <a:xfrm>
            <a:off x="1104899" y="1265273"/>
            <a:ext cx="5916873" cy="1066522"/>
          </a:xfrm>
        </p:spPr>
        <p:txBody>
          <a:bodyPr>
            <a:normAutofit/>
          </a:bodyPr>
          <a:lstStyle/>
          <a:p>
            <a:pPr algn="l"/>
            <a:r>
              <a:rPr lang="es-MX" dirty="0"/>
              <a:t>GRACIAS</a:t>
            </a:r>
          </a:p>
        </p:txBody>
      </p:sp>
      <p:pic>
        <p:nvPicPr>
          <p:cNvPr id="4" name="Picture 3">
            <a:extLst>
              <a:ext uri="{FF2B5EF4-FFF2-40B4-BE49-F238E27FC236}">
                <a16:creationId xmlns:a16="http://schemas.microsoft.com/office/drawing/2014/main" id="{8CF899BE-B4F1-B5BC-04A6-C588EB4D8720}"/>
              </a:ext>
            </a:extLst>
          </p:cNvPr>
          <p:cNvPicPr>
            <a:picLocks noChangeAspect="1"/>
          </p:cNvPicPr>
          <p:nvPr/>
        </p:nvPicPr>
        <p:blipFill rotWithShape="1">
          <a:blip r:embed="rId2"/>
          <a:srcRect l="43939" r="14913"/>
          <a:stretch/>
        </p:blipFill>
        <p:spPr>
          <a:xfrm>
            <a:off x="8658226" y="-4762"/>
            <a:ext cx="3541857" cy="6886079"/>
          </a:xfrm>
          <a:custGeom>
            <a:avLst/>
            <a:gdLst/>
            <a:ahLst/>
            <a:cxnLst/>
            <a:rect l="l" t="t" r="r" b="b"/>
            <a:pathLst>
              <a:path w="3541857" h="6886079">
                <a:moveTo>
                  <a:pt x="1248072" y="0"/>
                </a:moveTo>
                <a:lnTo>
                  <a:pt x="3541857" y="0"/>
                </a:lnTo>
                <a:lnTo>
                  <a:pt x="3541857" y="6886079"/>
                </a:lnTo>
                <a:lnTo>
                  <a:pt x="0" y="6864521"/>
                </a:lnTo>
                <a:close/>
              </a:path>
            </a:pathLst>
          </a:custGeom>
        </p:spPr>
      </p:pic>
      <p:cxnSp>
        <p:nvCxnSpPr>
          <p:cNvPr id="22" name="Straight Connector 21">
            <a:extLst>
              <a:ext uri="{FF2B5EF4-FFF2-40B4-BE49-F238E27FC236}">
                <a16:creationId xmlns:a16="http://schemas.microsoft.com/office/drawing/2014/main" id="{13AC671C-E66F-43C5-A66A-C477339DD2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8878186" y="1"/>
            <a:ext cx="345294" cy="688131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EE10AC2-20ED-4628-9A8E-14F8437B55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794205" y="-4764"/>
            <a:ext cx="5397796" cy="1041438"/>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6" name="Subtítulo 2">
            <a:extLst>
              <a:ext uri="{FF2B5EF4-FFF2-40B4-BE49-F238E27FC236}">
                <a16:creationId xmlns:a16="http://schemas.microsoft.com/office/drawing/2014/main" id="{56EEE3C5-26C5-9127-CF03-679F852A1602}"/>
              </a:ext>
            </a:extLst>
          </p:cNvPr>
          <p:cNvSpPr txBox="1">
            <a:spLocks/>
          </p:cNvSpPr>
          <p:nvPr/>
        </p:nvSpPr>
        <p:spPr>
          <a:xfrm>
            <a:off x="2121138" y="5692102"/>
            <a:ext cx="5916873" cy="1066522"/>
          </a:xfrm>
          <a:prstGeom prst="rect">
            <a:avLst/>
          </a:prstGeom>
        </p:spPr>
        <p:txBody>
          <a:bodyPr vert="horz" lIns="91440" tIns="45720" rIns="91440" bIns="45720" rtlCol="0">
            <a:normAutofit/>
          </a:bodyPr>
          <a:lstStyle>
            <a:lvl1pPr marL="0" indent="0" algn="ctr" defTabSz="914400" rtl="0" eaLnBrk="1" latinLnBrk="0" hangingPunct="1">
              <a:lnSpc>
                <a:spcPct val="120000"/>
              </a:lnSpc>
              <a:spcBef>
                <a:spcPts val="1000"/>
              </a:spcBef>
              <a:buSzPct val="80000"/>
              <a:buFont typeface="Arial" panose="020B0604020202020204" pitchFamily="34" charset="0"/>
              <a:buNone/>
              <a:defRPr sz="1800" b="1" kern="1200" cap="all" spc="30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SzPct val="80000"/>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buSzPct val="80000"/>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buSzPct val="80000"/>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MX" dirty="0"/>
              <a:t>México como caso de estudio</a:t>
            </a:r>
          </a:p>
        </p:txBody>
      </p:sp>
    </p:spTree>
    <p:extLst>
      <p:ext uri="{BB962C8B-B14F-4D97-AF65-F5344CB8AC3E}">
        <p14:creationId xmlns:p14="http://schemas.microsoft.com/office/powerpoint/2010/main" val="4245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7" name="Rectangle 2056">
            <a:extLst>
              <a:ext uri="{FF2B5EF4-FFF2-40B4-BE49-F238E27FC236}">
                <a16:creationId xmlns:a16="http://schemas.microsoft.com/office/drawing/2014/main" id="{D6309531-94CD-4CF6-AACE-80EC085E0F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3394590D-244F-D9BB-50F9-9809721EF6F0}"/>
              </a:ext>
            </a:extLst>
          </p:cNvPr>
          <p:cNvSpPr>
            <a:spLocks noGrp="1"/>
          </p:cNvSpPr>
          <p:nvPr>
            <p:ph type="title"/>
          </p:nvPr>
        </p:nvSpPr>
        <p:spPr>
          <a:xfrm>
            <a:off x="5146159" y="685800"/>
            <a:ext cx="6238688" cy="1382233"/>
          </a:xfrm>
        </p:spPr>
        <p:txBody>
          <a:bodyPr>
            <a:normAutofit/>
          </a:bodyPr>
          <a:lstStyle/>
          <a:p>
            <a:r>
              <a:rPr lang="es-MX" dirty="0">
                <a:latin typeface="Arial" panose="020B0604020202020204" pitchFamily="34" charset="0"/>
                <a:cs typeface="Arial" panose="020B0604020202020204" pitchFamily="34" charset="0"/>
              </a:rPr>
              <a:t>Crisis Climática y ambiental</a:t>
            </a:r>
          </a:p>
        </p:txBody>
      </p:sp>
      <p:pic>
        <p:nvPicPr>
          <p:cNvPr id="2052" name="Picture 4" descr="CUMBRES DEL MEDIO AMBIENTE timeline | Timetoast timelines">
            <a:extLst>
              <a:ext uri="{FF2B5EF4-FFF2-40B4-BE49-F238E27FC236}">
                <a16:creationId xmlns:a16="http://schemas.microsoft.com/office/drawing/2014/main" id="{7FD95D99-DECE-7FA4-F626-1926D78E6E9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9881"/>
          <a:stretch/>
        </p:blipFill>
        <p:spPr bwMode="auto">
          <a:xfrm>
            <a:off x="20" y="-7444"/>
            <a:ext cx="4966427" cy="6874330"/>
          </a:xfrm>
          <a:custGeom>
            <a:avLst/>
            <a:gdLst/>
            <a:ahLst/>
            <a:cxnLst/>
            <a:rect l="l" t="t" r="r" b="b"/>
            <a:pathLst>
              <a:path w="4966447" h="6874330">
                <a:moveTo>
                  <a:pt x="0" y="0"/>
                </a:moveTo>
                <a:lnTo>
                  <a:pt x="4966447" y="0"/>
                </a:lnTo>
                <a:lnTo>
                  <a:pt x="3355712" y="6874330"/>
                </a:lnTo>
                <a:lnTo>
                  <a:pt x="0" y="6874330"/>
                </a:lnTo>
                <a:close/>
              </a:path>
            </a:pathLst>
          </a:custGeom>
          <a:noFill/>
          <a:extLst>
            <a:ext uri="{909E8E84-426E-40DD-AFC4-6F175D3DCCD1}">
              <a14:hiddenFill xmlns:a14="http://schemas.microsoft.com/office/drawing/2010/main">
                <a:solidFill>
                  <a:srgbClr val="FFFFFF"/>
                </a:solidFill>
              </a14:hiddenFill>
            </a:ext>
          </a:extLst>
        </p:spPr>
      </p:pic>
      <p:sp>
        <p:nvSpPr>
          <p:cNvPr id="3" name="Marcador de contenido 2">
            <a:extLst>
              <a:ext uri="{FF2B5EF4-FFF2-40B4-BE49-F238E27FC236}">
                <a16:creationId xmlns:a16="http://schemas.microsoft.com/office/drawing/2014/main" id="{B7ABD14A-66EA-B8CD-EECA-DBC7BAACA73A}"/>
              </a:ext>
            </a:extLst>
          </p:cNvPr>
          <p:cNvSpPr>
            <a:spLocks noGrp="1"/>
          </p:cNvSpPr>
          <p:nvPr>
            <p:ph idx="1"/>
          </p:nvPr>
        </p:nvSpPr>
        <p:spPr>
          <a:xfrm>
            <a:off x="5146158" y="2301949"/>
            <a:ext cx="6238687" cy="4022650"/>
          </a:xfrm>
        </p:spPr>
        <p:txBody>
          <a:bodyPr>
            <a:normAutofit/>
          </a:bodyPr>
          <a:lstStyle/>
          <a:p>
            <a:r>
              <a:rPr lang="es-ES" b="0" i="0" dirty="0">
                <a:effectLst/>
                <a:latin typeface="GeorgiaIFAD"/>
              </a:rPr>
              <a:t>Hace 51 años (junio 1972), los países del mundo convinieron que era hora de cambiar. (Cumbre de la Tierra, Estocolmo)</a:t>
            </a:r>
          </a:p>
          <a:p>
            <a:r>
              <a:rPr lang="es-ES" b="0" i="0" dirty="0">
                <a:effectLst/>
                <a:latin typeface="GeorgiaIFAD"/>
              </a:rPr>
              <a:t>Primera conferencia dedicada a la protección del medio ambiente. </a:t>
            </a:r>
          </a:p>
          <a:p>
            <a:r>
              <a:rPr lang="es-ES" dirty="0">
                <a:latin typeface="GeorgiaIFAD"/>
              </a:rPr>
              <a:t>Se crea el Programa de las Naciones Unidas para el Medio Ambiente (PNUMA).</a:t>
            </a:r>
            <a:endParaRPr lang="es-ES" b="0" i="0" dirty="0">
              <a:effectLst/>
              <a:latin typeface="GeorgiaIFAD"/>
            </a:endParaRPr>
          </a:p>
          <a:p>
            <a:r>
              <a:rPr lang="es-ES" b="0" i="0" dirty="0">
                <a:effectLst/>
                <a:latin typeface="GeorgiaIFAD"/>
              </a:rPr>
              <a:t>“Una sola Tierra”</a:t>
            </a:r>
          </a:p>
        </p:txBody>
      </p:sp>
      <p:cxnSp>
        <p:nvCxnSpPr>
          <p:cNvPr id="2059" name="Straight Connector 2058">
            <a:extLst>
              <a:ext uri="{FF2B5EF4-FFF2-40B4-BE49-F238E27FC236}">
                <a16:creationId xmlns:a16="http://schemas.microsoft.com/office/drawing/2014/main" id="{F75BF611-D2A5-4454-8C47-95B0BC42284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627455" y="-19394"/>
            <a:ext cx="806149" cy="6877392"/>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88316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13D646-8421-61FA-1B51-11E4E641FA29}"/>
              </a:ext>
            </a:extLst>
          </p:cNvPr>
          <p:cNvSpPr>
            <a:spLocks noGrp="1"/>
          </p:cNvSpPr>
          <p:nvPr>
            <p:ph type="title"/>
          </p:nvPr>
        </p:nvSpPr>
        <p:spPr/>
        <p:txBody>
          <a:bodyPr>
            <a:normAutofit fontScale="90000"/>
          </a:bodyPr>
          <a:lstStyle/>
          <a:p>
            <a:r>
              <a:rPr lang="es-MX" dirty="0">
                <a:latin typeface="Abadi" panose="020B0604020104020204" pitchFamily="34" charset="0"/>
              </a:rPr>
              <a:t>Nobel mexicano </a:t>
            </a:r>
            <a:br>
              <a:rPr lang="es-MX" dirty="0">
                <a:latin typeface="Abadi" panose="020B0604020104020204" pitchFamily="34" charset="0"/>
              </a:rPr>
            </a:br>
            <a:r>
              <a:rPr lang="es-MX" sz="3600" dirty="0">
                <a:latin typeface="Abadi" panose="020B0604020104020204" pitchFamily="34" charset="0"/>
              </a:rPr>
              <a:t>decisivo para la regulación internacional</a:t>
            </a:r>
            <a:endParaRPr lang="es-MX" dirty="0">
              <a:latin typeface="Abadi" panose="020B0604020104020204" pitchFamily="34" charset="0"/>
            </a:endParaRPr>
          </a:p>
        </p:txBody>
      </p:sp>
      <p:sp>
        <p:nvSpPr>
          <p:cNvPr id="3" name="Marcador de contenido 2">
            <a:extLst>
              <a:ext uri="{FF2B5EF4-FFF2-40B4-BE49-F238E27FC236}">
                <a16:creationId xmlns:a16="http://schemas.microsoft.com/office/drawing/2014/main" id="{7D103AAE-D06D-7424-E3AC-06899BC1E48D}"/>
              </a:ext>
            </a:extLst>
          </p:cNvPr>
          <p:cNvSpPr>
            <a:spLocks noGrp="1"/>
          </p:cNvSpPr>
          <p:nvPr>
            <p:ph idx="1"/>
          </p:nvPr>
        </p:nvSpPr>
        <p:spPr/>
        <p:txBody>
          <a:bodyPr/>
          <a:lstStyle/>
          <a:p>
            <a:r>
              <a:rPr lang="es-ES" dirty="0">
                <a:latin typeface="GeorgiaIFAD"/>
              </a:rPr>
              <a:t>Mario Molina y Frank Sherwood Publican estudio sobre la degradación del Ozono en la revista </a:t>
            </a:r>
            <a:r>
              <a:rPr lang="es-ES" dirty="0" err="1">
                <a:latin typeface="GeorgiaIFAD"/>
              </a:rPr>
              <a:t>Nature</a:t>
            </a:r>
            <a:r>
              <a:rPr lang="es-ES" dirty="0">
                <a:latin typeface="GeorgiaIFAD"/>
              </a:rPr>
              <a:t> de 1974, por el que recibieron el Nobel de Química en 1995</a:t>
            </a:r>
            <a:endParaRPr lang="es-MX" dirty="0">
              <a:latin typeface="GeorgiaIFAD"/>
            </a:endParaRPr>
          </a:p>
          <a:p>
            <a:endParaRPr lang="es-MX" dirty="0"/>
          </a:p>
        </p:txBody>
      </p:sp>
      <p:pic>
        <p:nvPicPr>
          <p:cNvPr id="3074" name="Picture 2" descr="Semblanza | Centro Mario Molina">
            <a:extLst>
              <a:ext uri="{FF2B5EF4-FFF2-40B4-BE49-F238E27FC236}">
                <a16:creationId xmlns:a16="http://schemas.microsoft.com/office/drawing/2014/main" id="{1B6B8A80-85FB-8A1B-43F6-6D2FCF0CB9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500" y="3934626"/>
            <a:ext cx="10501164" cy="2769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2877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4436E0F2-A64B-471E-93C0-8DFE08CC57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C1E3AB1-2A8C-4607-9FAE-D8BDB280FE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6D66059-832F-40B6-A35F-F56C8F38A1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515E2ED-7EA9-448D-83FA-54C3DF9723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0595356-EABD-4767-AC9D-EA21FF115E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8CD9F06-9628-469C-B788-A894E3E0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550A431-0B61-421B-B4B7-24C0CFF0F9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useBgFill="1">
        <p:nvSpPr>
          <p:cNvPr id="23" name="Rectangle 22">
            <a:extLst>
              <a:ext uri="{FF2B5EF4-FFF2-40B4-BE49-F238E27FC236}">
                <a16:creationId xmlns:a16="http://schemas.microsoft.com/office/drawing/2014/main" id="{10A34275-CD0A-499C-9600-C96742FACE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1852546B-EF97-46E8-A930-3A033410668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7587" y="2720800"/>
            <a:ext cx="3470809" cy="413266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2801F4A-0A74-45E0-8E5A-65A65252A3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4540"/>
            <a:ext cx="1274412" cy="496722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D245F29-ABE7-4BB1-8164-5F4C4604B2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5257800" y="0"/>
            <a:ext cx="6926614" cy="112236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2" name="Título 1">
            <a:extLst>
              <a:ext uri="{FF2B5EF4-FFF2-40B4-BE49-F238E27FC236}">
                <a16:creationId xmlns:a16="http://schemas.microsoft.com/office/drawing/2014/main" id="{4F4D835F-FDAC-7622-EDB2-E6709AC0CF04}"/>
              </a:ext>
            </a:extLst>
          </p:cNvPr>
          <p:cNvSpPr>
            <a:spLocks noGrp="1"/>
          </p:cNvSpPr>
          <p:nvPr>
            <p:ph type="title"/>
          </p:nvPr>
        </p:nvSpPr>
        <p:spPr>
          <a:xfrm>
            <a:off x="8286014" y="1375759"/>
            <a:ext cx="3316463" cy="3110280"/>
          </a:xfrm>
        </p:spPr>
        <p:txBody>
          <a:bodyPr vert="horz" lIns="91440" tIns="45720" rIns="91440" bIns="45720" rtlCol="0" anchor="b">
            <a:normAutofit/>
          </a:bodyPr>
          <a:lstStyle/>
          <a:p>
            <a:r>
              <a:rPr lang="en-US" sz="2400" cap="none" dirty="0">
                <a:latin typeface="Arial" panose="020B0604020202020204" pitchFamily="34" charset="0"/>
                <a:cs typeface="Arial" panose="020B0604020202020204" pitchFamily="34" charset="0"/>
              </a:rPr>
              <a:t>A</a:t>
            </a:r>
            <a:r>
              <a:rPr lang="en-US" sz="2400" b="0" cap="none" dirty="0">
                <a:effectLst/>
                <a:latin typeface="Arial" panose="020B0604020202020204" pitchFamily="34" charset="0"/>
                <a:cs typeface="Arial" panose="020B0604020202020204" pitchFamily="34" charset="0"/>
              </a:rPr>
              <a:t> </a:t>
            </a:r>
            <a:r>
              <a:rPr lang="en-US" sz="2400" b="0" cap="none" dirty="0" err="1">
                <a:effectLst/>
                <a:latin typeface="Arial" panose="020B0604020202020204" pitchFamily="34" charset="0"/>
                <a:cs typeface="Arial" panose="020B0604020202020204" pitchFamily="34" charset="0"/>
              </a:rPr>
              <a:t>principios</a:t>
            </a:r>
            <a:r>
              <a:rPr lang="en-US" sz="2400" b="0" cap="none" dirty="0">
                <a:effectLst/>
                <a:latin typeface="Arial" panose="020B0604020202020204" pitchFamily="34" charset="0"/>
                <a:cs typeface="Arial" panose="020B0604020202020204" pitchFamily="34" charset="0"/>
              </a:rPr>
              <a:t> de la </a:t>
            </a:r>
            <a:r>
              <a:rPr lang="en-US" sz="2400" b="0" cap="none" dirty="0" err="1">
                <a:effectLst/>
                <a:latin typeface="Arial" panose="020B0604020202020204" pitchFamily="34" charset="0"/>
                <a:cs typeface="Arial" panose="020B0604020202020204" pitchFamily="34" charset="0"/>
              </a:rPr>
              <a:t>década</a:t>
            </a:r>
            <a:r>
              <a:rPr lang="en-US" sz="2400" b="0" cap="none" dirty="0">
                <a:effectLst/>
                <a:latin typeface="Arial" panose="020B0604020202020204" pitchFamily="34" charset="0"/>
                <a:cs typeface="Arial" panose="020B0604020202020204" pitchFamily="34" charset="0"/>
              </a:rPr>
              <a:t> de </a:t>
            </a:r>
            <a:r>
              <a:rPr lang="en-US" sz="2400" b="0" cap="none" dirty="0" err="1">
                <a:effectLst/>
                <a:latin typeface="Arial" panose="020B0604020202020204" pitchFamily="34" charset="0"/>
                <a:cs typeface="Arial" panose="020B0604020202020204" pitchFamily="34" charset="0"/>
              </a:rPr>
              <a:t>los</a:t>
            </a:r>
            <a:r>
              <a:rPr lang="en-US" sz="2400" b="0" cap="none" dirty="0">
                <a:effectLst/>
                <a:latin typeface="Arial" panose="020B0604020202020204" pitchFamily="34" charset="0"/>
                <a:cs typeface="Arial" panose="020B0604020202020204" pitchFamily="34" charset="0"/>
              </a:rPr>
              <a:t> </a:t>
            </a:r>
            <a:r>
              <a:rPr lang="en-US" sz="2400" b="0" cap="none" dirty="0" err="1">
                <a:effectLst/>
                <a:latin typeface="Arial" panose="020B0604020202020204" pitchFamily="34" charset="0"/>
                <a:cs typeface="Arial" panose="020B0604020202020204" pitchFamily="34" charset="0"/>
              </a:rPr>
              <a:t>ochenta</a:t>
            </a:r>
            <a:r>
              <a:rPr lang="en-US" sz="2400" b="0" cap="none" dirty="0">
                <a:effectLst/>
                <a:latin typeface="Arial" panose="020B0604020202020204" pitchFamily="34" charset="0"/>
                <a:cs typeface="Arial" panose="020B0604020202020204" pitchFamily="34" charset="0"/>
              </a:rPr>
              <a:t> del </a:t>
            </a:r>
            <a:r>
              <a:rPr lang="en-US" sz="2400" b="0" cap="none" dirty="0" err="1">
                <a:effectLst/>
                <a:latin typeface="Arial" panose="020B0604020202020204" pitchFamily="34" charset="0"/>
                <a:cs typeface="Arial" panose="020B0604020202020204" pitchFamily="34" charset="0"/>
              </a:rPr>
              <a:t>siglo</a:t>
            </a:r>
            <a:r>
              <a:rPr lang="en-US" sz="2400" b="0" cap="none" dirty="0">
                <a:effectLst/>
                <a:latin typeface="Arial" panose="020B0604020202020204" pitchFamily="34" charset="0"/>
                <a:cs typeface="Arial" panose="020B0604020202020204" pitchFamily="34" charset="0"/>
              </a:rPr>
              <a:t> xx, </a:t>
            </a:r>
            <a:r>
              <a:rPr lang="en-US" sz="2400" b="0" cap="none" dirty="0" err="1">
                <a:effectLst/>
                <a:latin typeface="Arial" panose="020B0604020202020204" pitchFamily="34" charset="0"/>
                <a:cs typeface="Arial" panose="020B0604020202020204" pitchFamily="34" charset="0"/>
              </a:rPr>
              <a:t>el</a:t>
            </a:r>
            <a:r>
              <a:rPr lang="en-US" sz="2400" b="0" cap="none" dirty="0">
                <a:effectLst/>
                <a:latin typeface="Arial" panose="020B0604020202020204" pitchFamily="34" charset="0"/>
                <a:cs typeface="Arial" panose="020B0604020202020204" pitchFamily="34" charset="0"/>
              </a:rPr>
              <a:t> </a:t>
            </a:r>
            <a:r>
              <a:rPr lang="en-US" sz="2400" b="0" cap="none" dirty="0" err="1">
                <a:effectLst/>
                <a:latin typeface="Arial" panose="020B0604020202020204" pitchFamily="34" charset="0"/>
                <a:cs typeface="Arial" panose="020B0604020202020204" pitchFamily="34" charset="0"/>
              </a:rPr>
              <a:t>mundo</a:t>
            </a:r>
            <a:r>
              <a:rPr lang="en-US" sz="2400" b="0" cap="none" dirty="0">
                <a:effectLst/>
                <a:latin typeface="Arial" panose="020B0604020202020204" pitchFamily="34" charset="0"/>
                <a:cs typeface="Arial" panose="020B0604020202020204" pitchFamily="34" charset="0"/>
              </a:rPr>
              <a:t> </a:t>
            </a:r>
            <a:r>
              <a:rPr lang="en-US" sz="2400" b="0" cap="none" dirty="0" err="1">
                <a:effectLst/>
                <a:latin typeface="Arial" panose="020B0604020202020204" pitchFamily="34" charset="0"/>
                <a:cs typeface="Arial" panose="020B0604020202020204" pitchFamily="34" charset="0"/>
              </a:rPr>
              <a:t>entró</a:t>
            </a:r>
            <a:r>
              <a:rPr lang="en-US" sz="2400" b="0" cap="none" dirty="0">
                <a:effectLst/>
                <a:latin typeface="Arial" panose="020B0604020202020204" pitchFamily="34" charset="0"/>
                <a:cs typeface="Arial" panose="020B0604020202020204" pitchFamily="34" charset="0"/>
              </a:rPr>
              <a:t> </a:t>
            </a:r>
            <a:r>
              <a:rPr lang="en-US" sz="2400" b="0" cap="none" dirty="0" err="1">
                <a:effectLst/>
                <a:latin typeface="Arial" panose="020B0604020202020204" pitchFamily="34" charset="0"/>
                <a:cs typeface="Arial" panose="020B0604020202020204" pitchFamily="34" charset="0"/>
              </a:rPr>
              <a:t>en</a:t>
            </a:r>
            <a:r>
              <a:rPr lang="en-US" sz="2400" b="0" cap="none" dirty="0">
                <a:effectLst/>
                <a:latin typeface="Arial" panose="020B0604020202020204" pitchFamily="34" charset="0"/>
                <a:cs typeface="Arial" panose="020B0604020202020204" pitchFamily="34" charset="0"/>
              </a:rPr>
              <a:t> </a:t>
            </a:r>
            <a:r>
              <a:rPr lang="en-US" sz="2400" b="0" cap="none" dirty="0" err="1">
                <a:effectLst/>
                <a:latin typeface="Arial" panose="020B0604020202020204" pitchFamily="34" charset="0"/>
                <a:cs typeface="Arial" panose="020B0604020202020204" pitchFamily="34" charset="0"/>
              </a:rPr>
              <a:t>alerta</a:t>
            </a:r>
            <a:r>
              <a:rPr lang="en-US" sz="2400" b="0" cap="none" dirty="0">
                <a:effectLst/>
                <a:latin typeface="Arial" panose="020B0604020202020204" pitchFamily="34" charset="0"/>
                <a:cs typeface="Arial" panose="020B0604020202020204" pitchFamily="34" charset="0"/>
              </a:rPr>
              <a:t> al </a:t>
            </a:r>
            <a:r>
              <a:rPr lang="en-US" sz="2400" b="0" cap="none" dirty="0" err="1">
                <a:effectLst/>
                <a:latin typeface="Arial" panose="020B0604020202020204" pitchFamily="34" charset="0"/>
                <a:cs typeface="Arial" panose="020B0604020202020204" pitchFamily="34" charset="0"/>
              </a:rPr>
              <a:t>comprobarse</a:t>
            </a:r>
            <a:r>
              <a:rPr lang="en-US" sz="2400" b="0" cap="none" dirty="0">
                <a:effectLst/>
                <a:latin typeface="Arial" panose="020B0604020202020204" pitchFamily="34" charset="0"/>
                <a:cs typeface="Arial" panose="020B0604020202020204" pitchFamily="34" charset="0"/>
              </a:rPr>
              <a:t> </a:t>
            </a:r>
            <a:r>
              <a:rPr lang="en-US" sz="2400" b="0" cap="none" dirty="0" err="1">
                <a:effectLst/>
                <a:latin typeface="Arial" panose="020B0604020202020204" pitchFamily="34" charset="0"/>
                <a:cs typeface="Arial" panose="020B0604020202020204" pitchFamily="34" charset="0"/>
              </a:rPr>
              <a:t>científicamente</a:t>
            </a:r>
            <a:r>
              <a:rPr lang="en-US" sz="2400" b="0" cap="none" dirty="0">
                <a:effectLst/>
                <a:latin typeface="Arial" panose="020B0604020202020204" pitchFamily="34" charset="0"/>
                <a:cs typeface="Arial" panose="020B0604020202020204" pitchFamily="34" charset="0"/>
              </a:rPr>
              <a:t> que </a:t>
            </a:r>
            <a:r>
              <a:rPr lang="en-US" sz="2400" b="0" cap="none" dirty="0" err="1">
                <a:effectLst/>
                <a:latin typeface="Arial" panose="020B0604020202020204" pitchFamily="34" charset="0"/>
                <a:cs typeface="Arial" panose="020B0604020202020204" pitchFamily="34" charset="0"/>
              </a:rPr>
              <a:t>crecía</a:t>
            </a:r>
            <a:r>
              <a:rPr lang="en-US" sz="2400" b="0" cap="none" dirty="0">
                <a:effectLst/>
                <a:latin typeface="Arial" panose="020B0604020202020204" pitchFamily="34" charset="0"/>
                <a:cs typeface="Arial" panose="020B0604020202020204" pitchFamily="34" charset="0"/>
              </a:rPr>
              <a:t> </a:t>
            </a:r>
            <a:r>
              <a:rPr lang="en-US" sz="2400" b="0" cap="none" dirty="0" err="1">
                <a:effectLst/>
                <a:latin typeface="Arial" panose="020B0604020202020204" pitchFamily="34" charset="0"/>
                <a:cs typeface="Arial" panose="020B0604020202020204" pitchFamily="34" charset="0"/>
              </a:rPr>
              <a:t>el</a:t>
            </a:r>
            <a:r>
              <a:rPr lang="en-US" sz="2400" b="0" cap="none" dirty="0">
                <a:effectLst/>
                <a:latin typeface="Arial" panose="020B0604020202020204" pitchFamily="34" charset="0"/>
                <a:cs typeface="Arial" panose="020B0604020202020204" pitchFamily="34" charset="0"/>
              </a:rPr>
              <a:t> </a:t>
            </a:r>
            <a:r>
              <a:rPr lang="en-US" sz="2400" b="0" cap="none" dirty="0" err="1">
                <a:effectLst/>
                <a:latin typeface="Arial" panose="020B0604020202020204" pitchFamily="34" charset="0"/>
                <a:cs typeface="Arial" panose="020B0604020202020204" pitchFamily="34" charset="0"/>
              </a:rPr>
              <a:t>agujero</a:t>
            </a:r>
            <a:r>
              <a:rPr lang="en-US" sz="2400" b="0" cap="none" dirty="0">
                <a:effectLst/>
                <a:latin typeface="Arial" panose="020B0604020202020204" pitchFamily="34" charset="0"/>
                <a:cs typeface="Arial" panose="020B0604020202020204" pitchFamily="34" charset="0"/>
              </a:rPr>
              <a:t> de la </a:t>
            </a:r>
            <a:r>
              <a:rPr lang="en-US" sz="2400" b="0" cap="none" dirty="0" err="1">
                <a:effectLst/>
                <a:latin typeface="Arial" panose="020B0604020202020204" pitchFamily="34" charset="0"/>
                <a:cs typeface="Arial" panose="020B0604020202020204" pitchFamily="34" charset="0"/>
              </a:rPr>
              <a:t>capa</a:t>
            </a:r>
            <a:r>
              <a:rPr lang="en-US" sz="2400" b="0" cap="none" dirty="0">
                <a:effectLst/>
                <a:latin typeface="Arial" panose="020B0604020202020204" pitchFamily="34" charset="0"/>
                <a:cs typeface="Arial" panose="020B0604020202020204" pitchFamily="34" charset="0"/>
              </a:rPr>
              <a:t> de </a:t>
            </a:r>
            <a:r>
              <a:rPr lang="en-US" sz="2400" b="0" cap="none" dirty="0" err="1">
                <a:effectLst/>
                <a:latin typeface="Arial" panose="020B0604020202020204" pitchFamily="34" charset="0"/>
                <a:cs typeface="Arial" panose="020B0604020202020204" pitchFamily="34" charset="0"/>
              </a:rPr>
              <a:t>ozono</a:t>
            </a:r>
            <a:r>
              <a:rPr lang="en-US" sz="2400" b="0" cap="none" dirty="0">
                <a:effectLst/>
                <a:latin typeface="Arial" panose="020B0604020202020204" pitchFamily="34" charset="0"/>
                <a:cs typeface="Arial" panose="020B0604020202020204" pitchFamily="34" charset="0"/>
              </a:rPr>
              <a:t>.</a:t>
            </a:r>
            <a:br>
              <a:rPr lang="en-US" sz="2400" cap="none" dirty="0">
                <a:latin typeface="Arial" panose="020B0604020202020204" pitchFamily="34" charset="0"/>
                <a:cs typeface="Arial" panose="020B0604020202020204" pitchFamily="34" charset="0"/>
              </a:rPr>
            </a:br>
            <a:endParaRPr lang="en-US" sz="2400" cap="none" dirty="0">
              <a:latin typeface="Arial" panose="020B0604020202020204" pitchFamily="34" charset="0"/>
              <a:cs typeface="Arial" panose="020B0604020202020204" pitchFamily="34" charset="0"/>
            </a:endParaRPr>
          </a:p>
        </p:txBody>
      </p:sp>
      <p:cxnSp>
        <p:nvCxnSpPr>
          <p:cNvPr id="31" name="Straight Connector 30">
            <a:extLst>
              <a:ext uri="{FF2B5EF4-FFF2-40B4-BE49-F238E27FC236}">
                <a16:creationId xmlns:a16="http://schemas.microsoft.com/office/drawing/2014/main" id="{CF00EEAF-0634-4EEB-81E5-9FBC2170F3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7102" y="6051582"/>
            <a:ext cx="4847312" cy="806418"/>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3E11676-332F-449D-9A03-6CE4ED25CC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225160" y="0"/>
            <a:ext cx="3541141" cy="68580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pic>
        <p:nvPicPr>
          <p:cNvPr id="4" name="ozone_hole_3d_2023_v08_0">
            <a:hlinkClick r:id="" action="ppaction://media"/>
            <a:extLst>
              <a:ext uri="{FF2B5EF4-FFF2-40B4-BE49-F238E27FC236}">
                <a16:creationId xmlns:a16="http://schemas.microsoft.com/office/drawing/2014/main" id="{52C99D6B-5B65-00CE-3B98-72BD4B99269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25954" y="1378029"/>
            <a:ext cx="7228091" cy="4101941"/>
          </a:xfrm>
          <a:prstGeom prst="rect">
            <a:avLst/>
          </a:prstGeom>
        </p:spPr>
      </p:pic>
      <p:sp>
        <p:nvSpPr>
          <p:cNvPr id="5" name="CuadroTexto 4">
            <a:extLst>
              <a:ext uri="{FF2B5EF4-FFF2-40B4-BE49-F238E27FC236}">
                <a16:creationId xmlns:a16="http://schemas.microsoft.com/office/drawing/2014/main" id="{12591959-33BE-26D4-270B-6291A0FBE47E}"/>
              </a:ext>
            </a:extLst>
          </p:cNvPr>
          <p:cNvSpPr txBox="1"/>
          <p:nvPr/>
        </p:nvSpPr>
        <p:spPr>
          <a:xfrm>
            <a:off x="524645" y="5516106"/>
            <a:ext cx="11808631" cy="307777"/>
          </a:xfrm>
          <a:prstGeom prst="rect">
            <a:avLst/>
          </a:prstGeom>
          <a:noFill/>
        </p:spPr>
        <p:txBody>
          <a:bodyPr wrap="square" rtlCol="0">
            <a:spAutoFit/>
          </a:bodyPr>
          <a:lstStyle/>
          <a:p>
            <a:r>
              <a:rPr lang="es-MX" sz="1400" dirty="0"/>
              <a:t>Video 1- </a:t>
            </a:r>
            <a:r>
              <a:rPr lang="en-US" sz="1400" b="0" i="1" dirty="0">
                <a:solidFill>
                  <a:srgbClr val="212529"/>
                </a:solidFill>
                <a:effectLst/>
                <a:latin typeface="Lato" panose="020F0502020204030203" pitchFamily="34" charset="0"/>
              </a:rPr>
              <a:t>CAMS total column ozone analyses over the South Pole between 01.07.2023 and 28.08.2023, Copernicus 2023</a:t>
            </a:r>
            <a:r>
              <a:rPr lang="es-MX" sz="1400" dirty="0"/>
              <a:t>, </a:t>
            </a:r>
          </a:p>
        </p:txBody>
      </p:sp>
    </p:spTree>
    <p:extLst>
      <p:ext uri="{BB962C8B-B14F-4D97-AF65-F5344CB8AC3E}">
        <p14:creationId xmlns:p14="http://schemas.microsoft.com/office/powerpoint/2010/main" val="1402625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E105210-61FE-4E9D-9076-A5618FDA8D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BF205EB1-E341-77D9-D4A8-DE4E6F41CBE1}"/>
              </a:ext>
            </a:extLst>
          </p:cNvPr>
          <p:cNvSpPr>
            <a:spLocks noGrp="1"/>
          </p:cNvSpPr>
          <p:nvPr>
            <p:ph type="title"/>
          </p:nvPr>
        </p:nvSpPr>
        <p:spPr>
          <a:xfrm>
            <a:off x="235347" y="289529"/>
            <a:ext cx="7728438" cy="1683487"/>
          </a:xfrm>
        </p:spPr>
        <p:txBody>
          <a:bodyPr>
            <a:normAutofit/>
          </a:bodyPr>
          <a:lstStyle/>
          <a:p>
            <a:pPr algn="ctr"/>
            <a:r>
              <a:rPr lang="es-ES" sz="3700" dirty="0">
                <a:latin typeface="Abadi" panose="020B0604020104020204" pitchFamily="34" charset="0"/>
              </a:rPr>
              <a:t>A problemas globales,</a:t>
            </a:r>
            <a:br>
              <a:rPr lang="es-ES" sz="3700" dirty="0">
                <a:latin typeface="Abadi" panose="020B0604020104020204" pitchFamily="34" charset="0"/>
              </a:rPr>
            </a:br>
            <a:r>
              <a:rPr lang="es-ES" sz="3700" dirty="0">
                <a:latin typeface="Abadi" panose="020B0604020104020204" pitchFamily="34" charset="0"/>
              </a:rPr>
              <a:t>Soluciones globales</a:t>
            </a:r>
            <a:endParaRPr lang="es-MX" sz="3700" dirty="0">
              <a:latin typeface="Abadi" panose="020B0604020104020204" pitchFamily="34" charset="0"/>
            </a:endParaRPr>
          </a:p>
        </p:txBody>
      </p:sp>
      <p:sp>
        <p:nvSpPr>
          <p:cNvPr id="3" name="Marcador de contenido 2">
            <a:extLst>
              <a:ext uri="{FF2B5EF4-FFF2-40B4-BE49-F238E27FC236}">
                <a16:creationId xmlns:a16="http://schemas.microsoft.com/office/drawing/2014/main" id="{3D34C394-9B90-6D74-5B83-157FF929B49D}"/>
              </a:ext>
            </a:extLst>
          </p:cNvPr>
          <p:cNvSpPr>
            <a:spLocks noGrp="1"/>
          </p:cNvSpPr>
          <p:nvPr>
            <p:ph idx="1"/>
          </p:nvPr>
        </p:nvSpPr>
        <p:spPr>
          <a:xfrm>
            <a:off x="407963" y="1973016"/>
            <a:ext cx="7151914" cy="4595455"/>
          </a:xfrm>
        </p:spPr>
        <p:txBody>
          <a:bodyPr>
            <a:normAutofit lnSpcReduction="10000"/>
          </a:bodyPr>
          <a:lstStyle/>
          <a:p>
            <a:pPr>
              <a:lnSpc>
                <a:spcPct val="90000"/>
              </a:lnSpc>
            </a:pPr>
            <a:r>
              <a:rPr lang="es-ES" sz="1800" b="0" i="0" dirty="0">
                <a:effectLst/>
                <a:latin typeface="GeorgiaIFAD"/>
              </a:rPr>
              <a:t>1987-1989 Protocolo de Montreal – Capa de Ozono</a:t>
            </a:r>
          </a:p>
          <a:p>
            <a:pPr>
              <a:lnSpc>
                <a:spcPct val="90000"/>
              </a:lnSpc>
            </a:pPr>
            <a:r>
              <a:rPr lang="es-ES" sz="1800" b="0" i="0" dirty="0">
                <a:effectLst/>
                <a:latin typeface="GeorgiaIFAD"/>
              </a:rPr>
              <a:t>hambrunas causadas por la desertificación en el Sahel, crecía la inquietud a nivel mundial por el cambio climático y la degradación ambiental.</a:t>
            </a:r>
          </a:p>
          <a:p>
            <a:pPr>
              <a:lnSpc>
                <a:spcPct val="90000"/>
              </a:lnSpc>
            </a:pPr>
            <a:r>
              <a:rPr lang="es-ES" sz="1800" dirty="0">
                <a:latin typeface="GeorgiaIFAD"/>
              </a:rPr>
              <a:t>1988-1989 Resolución ONU sobre Cambio Climático</a:t>
            </a:r>
          </a:p>
          <a:p>
            <a:pPr>
              <a:lnSpc>
                <a:spcPct val="90000"/>
              </a:lnSpc>
            </a:pPr>
            <a:r>
              <a:rPr lang="es-ES" sz="1800" dirty="0">
                <a:latin typeface="GeorgiaIFAD"/>
              </a:rPr>
              <a:t>1992 Cumbre de la Tierra – Rio de Janeiro </a:t>
            </a:r>
            <a:br>
              <a:rPr lang="es-ES" sz="1800" dirty="0">
                <a:latin typeface="GeorgiaIFAD"/>
              </a:rPr>
            </a:br>
            <a:r>
              <a:rPr lang="es-ES" sz="1800" dirty="0">
                <a:latin typeface="GeorgiaIFAD"/>
              </a:rPr>
              <a:t>(el cambio climático, la desertificación y la biodiversidad: se reconocieron oficialmente como tres de los principales desafíos ambientales.)</a:t>
            </a:r>
          </a:p>
          <a:p>
            <a:pPr>
              <a:lnSpc>
                <a:spcPct val="90000"/>
              </a:lnSpc>
            </a:pPr>
            <a:r>
              <a:rPr lang="es-ES" sz="1800" dirty="0">
                <a:latin typeface="GeorgiaIFAD"/>
              </a:rPr>
              <a:t>2000 Objetivos de Desarrollo del Milenio (ODM)</a:t>
            </a:r>
          </a:p>
          <a:p>
            <a:pPr>
              <a:lnSpc>
                <a:spcPct val="90000"/>
              </a:lnSpc>
            </a:pPr>
            <a:r>
              <a:rPr lang="es-ES" sz="1800" dirty="0">
                <a:latin typeface="GeorgiaIFAD"/>
              </a:rPr>
              <a:t>2015 Objetivos de Desarrollo Sostenible (Sustituyen ODM)</a:t>
            </a:r>
          </a:p>
          <a:p>
            <a:pPr>
              <a:lnSpc>
                <a:spcPct val="90000"/>
              </a:lnSpc>
            </a:pPr>
            <a:r>
              <a:rPr lang="es-ES" sz="1800" dirty="0">
                <a:latin typeface="GeorgiaIFAD"/>
              </a:rPr>
              <a:t>2015  Acuerdo de París se formuló el compromiso de limitar el aumento de la temperatura media mundial muy por debajo de 2 °C</a:t>
            </a:r>
          </a:p>
          <a:p>
            <a:pPr>
              <a:lnSpc>
                <a:spcPct val="90000"/>
              </a:lnSpc>
            </a:pPr>
            <a:r>
              <a:rPr lang="es-ES" sz="1800" dirty="0">
                <a:latin typeface="GeorgiaIFAD"/>
              </a:rPr>
              <a:t>2018 Acuerdo de Escazú - "Acuerdo Regional sobre el Acceso a la Información, a la Participación Pública y a la Justicia en Asuntos Ambientales"</a:t>
            </a:r>
            <a:endParaRPr lang="es-MX" sz="1800" dirty="0"/>
          </a:p>
        </p:txBody>
      </p:sp>
      <p:cxnSp>
        <p:nvCxnSpPr>
          <p:cNvPr id="11" name="Straight Connector 10">
            <a:extLst>
              <a:ext uri="{FF2B5EF4-FFF2-40B4-BE49-F238E27FC236}">
                <a16:creationId xmlns:a16="http://schemas.microsoft.com/office/drawing/2014/main" id="{8C1DF613-CD5C-4D37-9F6C-843AFBBBDEF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0" y="5197929"/>
            <a:ext cx="2875207" cy="1660072"/>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CB56F5D-A737-4E56-BCDD-0F992B89C8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0" y="6033977"/>
            <a:ext cx="7151914" cy="82402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Vista en ángulo reducido de rascacielos modernos sobre un cielo dramático">
            <a:extLst>
              <a:ext uri="{FF2B5EF4-FFF2-40B4-BE49-F238E27FC236}">
                <a16:creationId xmlns:a16="http://schemas.microsoft.com/office/drawing/2014/main" id="{F81A0117-8D9C-7B11-E2DB-058E3AE3CCAF}"/>
              </a:ext>
            </a:extLst>
          </p:cNvPr>
          <p:cNvPicPr>
            <a:picLocks noChangeAspect="1"/>
          </p:cNvPicPr>
          <p:nvPr/>
        </p:nvPicPr>
        <p:blipFill rotWithShape="1">
          <a:blip r:embed="rId2"/>
          <a:srcRect l="21066" r="37779" b="-1"/>
          <a:stretch/>
        </p:blipFill>
        <p:spPr>
          <a:xfrm>
            <a:off x="7963785" y="10"/>
            <a:ext cx="4228215" cy="6857990"/>
          </a:xfrm>
          <a:prstGeom prst="rect">
            <a:avLst/>
          </a:prstGeom>
        </p:spPr>
      </p:pic>
    </p:spTree>
    <p:extLst>
      <p:ext uri="{BB962C8B-B14F-4D97-AF65-F5344CB8AC3E}">
        <p14:creationId xmlns:p14="http://schemas.microsoft.com/office/powerpoint/2010/main" val="33310933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07593B8A-1CB9-0884-78DB-12888FB763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226" y="304287"/>
            <a:ext cx="5612271" cy="563227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ED8399B5-8EA2-9C23-A3BE-AB23445216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007672"/>
            <a:ext cx="5874414" cy="5632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8509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BB756CA4-D9C6-5EB6-CAA5-D3129B3FA1B3}"/>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8437" r="23621" b="-3146"/>
          <a:stretch/>
        </p:blipFill>
        <p:spPr bwMode="auto">
          <a:xfrm>
            <a:off x="898801" y="281355"/>
            <a:ext cx="10394398" cy="7443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84211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0">
            <a:extLst>
              <a:ext uri="{FF2B5EF4-FFF2-40B4-BE49-F238E27FC236}">
                <a16:creationId xmlns:a16="http://schemas.microsoft.com/office/drawing/2014/main" id="{A6CA7A60-8DF8-4B78-BFE3-B372B90AB9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23">
            <a:extLst>
              <a:ext uri="{FF2B5EF4-FFF2-40B4-BE49-F238E27FC236}">
                <a16:creationId xmlns:a16="http://schemas.microsoft.com/office/drawing/2014/main" id="{FF4BD241-F172-410B-B0DE-9D7344B35B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4850735" cy="6857998"/>
          </a:xfrm>
          <a:custGeom>
            <a:avLst/>
            <a:gdLst>
              <a:gd name="connsiteX0" fmla="*/ 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0 w 5803153"/>
              <a:gd name="connsiteY4" fmla="*/ 0 h 6857998"/>
              <a:gd name="connsiteX0" fmla="*/ 101600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1016000 w 5803153"/>
              <a:gd name="connsiteY4" fmla="*/ 0 h 6857998"/>
              <a:gd name="connsiteX0" fmla="*/ 133872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338729 w 6125882"/>
              <a:gd name="connsiteY4" fmla="*/ 0 h 6857998"/>
              <a:gd name="connsiteX0" fmla="*/ 1697317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697317 w 6125882"/>
              <a:gd name="connsiteY4" fmla="*/ 0 h 6857998"/>
              <a:gd name="connsiteX0" fmla="*/ 2702091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2702091 w 6125882"/>
              <a:gd name="connsiteY4" fmla="*/ 0 h 6857998"/>
              <a:gd name="connsiteX0" fmla="*/ 2320626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2320626 w 6125882"/>
              <a:gd name="connsiteY4" fmla="*/ 0 h 6857998"/>
              <a:gd name="connsiteX0" fmla="*/ 2034528 w 5839784"/>
              <a:gd name="connsiteY0" fmla="*/ 0 h 6857998"/>
              <a:gd name="connsiteX1" fmla="*/ 5839784 w 5839784"/>
              <a:gd name="connsiteY1" fmla="*/ 0 h 6857998"/>
              <a:gd name="connsiteX2" fmla="*/ 5839784 w 5839784"/>
              <a:gd name="connsiteY2" fmla="*/ 6857998 h 6857998"/>
              <a:gd name="connsiteX3" fmla="*/ 0 w 5839784"/>
              <a:gd name="connsiteY3" fmla="*/ 6856093 h 6857998"/>
              <a:gd name="connsiteX4" fmla="*/ 2034528 w 5839784"/>
              <a:gd name="connsiteY4" fmla="*/ 0 h 6857998"/>
              <a:gd name="connsiteX0" fmla="*/ 2482758 w 5839784"/>
              <a:gd name="connsiteY0" fmla="*/ 10951 h 6857998"/>
              <a:gd name="connsiteX1" fmla="*/ 5839784 w 5839784"/>
              <a:gd name="connsiteY1" fmla="*/ 0 h 6857998"/>
              <a:gd name="connsiteX2" fmla="*/ 5839784 w 5839784"/>
              <a:gd name="connsiteY2" fmla="*/ 6857998 h 6857998"/>
              <a:gd name="connsiteX3" fmla="*/ 0 w 5839784"/>
              <a:gd name="connsiteY3" fmla="*/ 6856093 h 6857998"/>
              <a:gd name="connsiteX4" fmla="*/ 2482758 w 5839784"/>
              <a:gd name="connsiteY4" fmla="*/ 10951 h 6857998"/>
              <a:gd name="connsiteX0" fmla="*/ 2495565 w 5839784"/>
              <a:gd name="connsiteY0" fmla="*/ 0 h 6857998"/>
              <a:gd name="connsiteX1" fmla="*/ 5839784 w 5839784"/>
              <a:gd name="connsiteY1" fmla="*/ 0 h 6857998"/>
              <a:gd name="connsiteX2" fmla="*/ 5839784 w 5839784"/>
              <a:gd name="connsiteY2" fmla="*/ 6857998 h 6857998"/>
              <a:gd name="connsiteX3" fmla="*/ 0 w 5839784"/>
              <a:gd name="connsiteY3" fmla="*/ 6856093 h 6857998"/>
              <a:gd name="connsiteX4" fmla="*/ 2495565 w 5839784"/>
              <a:gd name="connsiteY4" fmla="*/ 0 h 6857998"/>
              <a:gd name="connsiteX0" fmla="*/ 2328480 w 5672699"/>
              <a:gd name="connsiteY0" fmla="*/ 0 h 6857998"/>
              <a:gd name="connsiteX1" fmla="*/ 5672699 w 5672699"/>
              <a:gd name="connsiteY1" fmla="*/ 0 h 6857998"/>
              <a:gd name="connsiteX2" fmla="*/ 5672699 w 5672699"/>
              <a:gd name="connsiteY2" fmla="*/ 6857998 h 6857998"/>
              <a:gd name="connsiteX3" fmla="*/ 0 w 5672699"/>
              <a:gd name="connsiteY3" fmla="*/ 6856093 h 6857998"/>
              <a:gd name="connsiteX4" fmla="*/ 2328480 w 5672699"/>
              <a:gd name="connsiteY4" fmla="*/ 0 h 685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2699" h="6857998">
                <a:moveTo>
                  <a:pt x="2328480" y="0"/>
                </a:moveTo>
                <a:lnTo>
                  <a:pt x="5672699" y="0"/>
                </a:lnTo>
                <a:lnTo>
                  <a:pt x="5672699" y="6857998"/>
                </a:lnTo>
                <a:lnTo>
                  <a:pt x="0" y="6856093"/>
                </a:lnTo>
                <a:lnTo>
                  <a:pt x="232848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72089EFA-49EE-80EC-633A-4FF726F7F84A}"/>
              </a:ext>
            </a:extLst>
          </p:cNvPr>
          <p:cNvSpPr>
            <a:spLocks noGrp="1"/>
          </p:cNvSpPr>
          <p:nvPr>
            <p:ph type="title"/>
          </p:nvPr>
        </p:nvSpPr>
        <p:spPr>
          <a:xfrm>
            <a:off x="304800" y="367739"/>
            <a:ext cx="9628340" cy="1260645"/>
          </a:xfrm>
        </p:spPr>
        <p:txBody>
          <a:bodyPr anchor="t">
            <a:normAutofit/>
          </a:bodyPr>
          <a:lstStyle/>
          <a:p>
            <a:r>
              <a:rPr lang="es-MX" sz="3600" dirty="0">
                <a:latin typeface="Arial" panose="020B0604020202020204" pitchFamily="34" charset="0"/>
                <a:cs typeface="Arial" panose="020B0604020202020204" pitchFamily="34" charset="0"/>
              </a:rPr>
              <a:t>Tratados internacionales medioambientales</a:t>
            </a:r>
          </a:p>
        </p:txBody>
      </p:sp>
      <p:cxnSp>
        <p:nvCxnSpPr>
          <p:cNvPr id="34" name="Straight Connector 24">
            <a:extLst>
              <a:ext uri="{FF2B5EF4-FFF2-40B4-BE49-F238E27FC236}">
                <a16:creationId xmlns:a16="http://schemas.microsoft.com/office/drawing/2014/main" id="{F1CEFB97-33B1-4F90-A6B8-EAA26EEA1E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793" y="4305300"/>
            <a:ext cx="4515220" cy="25527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graphicFrame>
        <p:nvGraphicFramePr>
          <p:cNvPr id="7" name="Marcador de contenido 2">
            <a:extLst>
              <a:ext uri="{FF2B5EF4-FFF2-40B4-BE49-F238E27FC236}">
                <a16:creationId xmlns:a16="http://schemas.microsoft.com/office/drawing/2014/main" id="{54A7AEB5-D298-2E69-15EE-1F0639377772}"/>
              </a:ext>
            </a:extLst>
          </p:cNvPr>
          <p:cNvGraphicFramePr>
            <a:graphicFrameLocks noGrp="1"/>
          </p:cNvGraphicFramePr>
          <p:nvPr>
            <p:ph idx="1"/>
            <p:extLst>
              <p:ext uri="{D42A27DB-BD31-4B8C-83A1-F6EECF244321}">
                <p14:modId xmlns:p14="http://schemas.microsoft.com/office/powerpoint/2010/main" val="1954673656"/>
              </p:ext>
            </p:extLst>
          </p:nvPr>
        </p:nvGraphicFramePr>
        <p:xfrm>
          <a:off x="1129892" y="1483813"/>
          <a:ext cx="9867960" cy="56429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20470659"/>
      </p:ext>
    </p:extLst>
  </p:cSld>
  <p:clrMapOvr>
    <a:masterClrMapping/>
  </p:clrMapOvr>
</p:sld>
</file>

<file path=ppt/theme/theme1.xml><?xml version="1.0" encoding="utf-8"?>
<a:theme xmlns:a="http://schemas.openxmlformats.org/drawingml/2006/main" name="AngleLinesVTI">
  <a:themeElements>
    <a:clrScheme name="AnalogousFromRegularSeedLeftStep">
      <a:dk1>
        <a:srgbClr val="000000"/>
      </a:dk1>
      <a:lt1>
        <a:srgbClr val="FFFFFF"/>
      </a:lt1>
      <a:dk2>
        <a:srgbClr val="1B302B"/>
      </a:dk2>
      <a:lt2>
        <a:srgbClr val="F3F1F0"/>
      </a:lt2>
      <a:accent1>
        <a:srgbClr val="48ACC3"/>
      </a:accent1>
      <a:accent2>
        <a:srgbClr val="37B598"/>
      </a:accent2>
      <a:accent3>
        <a:srgbClr val="43B66C"/>
      </a:accent3>
      <a:accent4>
        <a:srgbClr val="3FB537"/>
      </a:accent4>
      <a:accent5>
        <a:srgbClr val="76AF40"/>
      </a:accent5>
      <a:accent6>
        <a:srgbClr val="9DA933"/>
      </a:accent6>
      <a:hlink>
        <a:srgbClr val="C05942"/>
      </a:hlink>
      <a:folHlink>
        <a:srgbClr val="7F7F7F"/>
      </a:folHlink>
    </a:clrScheme>
    <a:fontScheme name="Walbaum Light Univers Light">
      <a:majorFont>
        <a:latin typeface="Walbaum Display Light"/>
        <a:ea typeface=""/>
        <a:cs typeface=""/>
      </a:majorFont>
      <a:minorFont>
        <a:latin typeface="Univers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gleLinesVTI" id="{BC1FC193-C72F-4761-9899-1105EDF6BAE8}" vid="{64612625-F022-44B7-B9FA-9D26DEDBDC21}"/>
    </a:ext>
  </a:extLst>
</a:theme>
</file>

<file path=docProps/app.xml><?xml version="1.0" encoding="utf-8"?>
<Properties xmlns="http://schemas.openxmlformats.org/officeDocument/2006/extended-properties" xmlns:vt="http://schemas.openxmlformats.org/officeDocument/2006/docPropsVTypes">
  <TotalTime>444</TotalTime>
  <Words>2045</Words>
  <Application>Microsoft Office PowerPoint</Application>
  <PresentationFormat>Panorámica</PresentationFormat>
  <Paragraphs>159</Paragraphs>
  <Slides>23</Slides>
  <Notes>0</Notes>
  <HiddenSlides>0</HiddenSlides>
  <MMClips>1</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23</vt:i4>
      </vt:variant>
    </vt:vector>
  </HeadingPairs>
  <TitlesOfParts>
    <vt:vector size="32" baseType="lpstr">
      <vt:lpstr>Abadi</vt:lpstr>
      <vt:lpstr>Arial</vt:lpstr>
      <vt:lpstr>GeorgiaIFAD</vt:lpstr>
      <vt:lpstr>Lato</vt:lpstr>
      <vt:lpstr>Merriweather</vt:lpstr>
      <vt:lpstr>Montserrat</vt:lpstr>
      <vt:lpstr>Univers Condensed Light</vt:lpstr>
      <vt:lpstr>Walbaum Display Light</vt:lpstr>
      <vt:lpstr>AngleLinesVTI</vt:lpstr>
      <vt:lpstr>Crisis climática en la agenda internacional: </vt:lpstr>
      <vt:lpstr>Earthrise</vt:lpstr>
      <vt:lpstr>Crisis Climática y ambiental</vt:lpstr>
      <vt:lpstr>Nobel mexicano  decisivo para la regulación internacional</vt:lpstr>
      <vt:lpstr>A principios de la década de los ochenta del siglo xx, el mundo entró en alerta al comprobarse científicamente que crecía el agujero de la capa de ozono. </vt:lpstr>
      <vt:lpstr>A problemas globales, Soluciones globales</vt:lpstr>
      <vt:lpstr>Presentación de PowerPoint</vt:lpstr>
      <vt:lpstr>Presentación de PowerPoint</vt:lpstr>
      <vt:lpstr>Tratados internacionales medioambientales</vt:lpstr>
      <vt:lpstr>Tratados Internacionales ambientales</vt:lpstr>
      <vt:lpstr>Agua</vt:lpstr>
      <vt:lpstr>Biodiversidad</vt:lpstr>
      <vt:lpstr>Cambio Climático</vt:lpstr>
      <vt:lpstr>Químicos y Deshechos</vt:lpstr>
      <vt:lpstr>Tierra y agricultura</vt:lpstr>
      <vt:lpstr>Contribuciones</vt:lpstr>
      <vt:lpstr>México en 5to Lugar en MDL</vt:lpstr>
      <vt:lpstr>Incumplimientos  internacionales</vt:lpstr>
      <vt:lpstr>Presentación de PowerPoint</vt:lpstr>
      <vt:lpstr>Disposiciones Jurídicas y Normativas Incumplidas </vt:lpstr>
      <vt:lpstr>Retos y oportunidades</vt:lpstr>
      <vt:lpstr>Presentación de PowerPoint</vt:lpstr>
      <vt:lpstr>Crisis climática en la agenda internacional: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Crisis climática en la agenda internacional: </dc:title>
  <dc:creator>contacto@adexpertos.com</dc:creator>
  <cp:lastModifiedBy>contacto@adexpertos.com</cp:lastModifiedBy>
  <cp:revision>1</cp:revision>
  <dcterms:created xsi:type="dcterms:W3CDTF">2023-10-21T04:32:47Z</dcterms:created>
  <dcterms:modified xsi:type="dcterms:W3CDTF">2023-10-21T11:57:24Z</dcterms:modified>
</cp:coreProperties>
</file>