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9" r:id="rId3"/>
    <p:sldId id="260" r:id="rId4"/>
    <p:sldId id="257" r:id="rId5"/>
    <p:sldId id="258" r:id="rId6"/>
    <p:sldId id="261" r:id="rId7"/>
    <p:sldId id="262" r:id="rId8"/>
    <p:sldId id="264" r:id="rId9"/>
    <p:sldId id="263"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6197"/>
  </p:normalViewPr>
  <p:slideViewPr>
    <p:cSldViewPr snapToGrid="0">
      <p:cViewPr varScale="1">
        <p:scale>
          <a:sx n="121" d="100"/>
          <a:sy n="121" d="100"/>
        </p:scale>
        <p:origin x="200" y="2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MX"/>
              <a:t>Haz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MX"/>
              <a:t>Haz clic para editar el estilo de subtítulo del patrón</a:t>
            </a:r>
            <a:endParaRPr lang="en-US" dirty="0"/>
          </a:p>
        </p:txBody>
      </p:sp>
      <p:sp>
        <p:nvSpPr>
          <p:cNvPr id="4" name="Date Placeholder 3"/>
          <p:cNvSpPr>
            <a:spLocks noGrp="1"/>
          </p:cNvSpPr>
          <p:nvPr>
            <p:ph type="dt" sz="half" idx="10"/>
          </p:nvPr>
        </p:nvSpPr>
        <p:spPr/>
        <p:txBody>
          <a:bodyPr/>
          <a:lstStyle/>
          <a:p>
            <a:fld id="{0FA8B38B-0239-7F46-AA1A-77F2D69E424D}" type="datetimeFigureOut">
              <a:rPr lang="es-MX" smtClean="0"/>
              <a:t>20/10/23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FD5A7DF-8199-FE4F-A299-4FCCF088CF44}" type="slidenum">
              <a:rPr lang="es-MX" smtClean="0"/>
              <a:t>‹Nº›</a:t>
            </a:fld>
            <a:endParaRPr lang="es-MX"/>
          </a:p>
        </p:txBody>
      </p:sp>
    </p:spTree>
    <p:extLst>
      <p:ext uri="{BB962C8B-B14F-4D97-AF65-F5344CB8AC3E}">
        <p14:creationId xmlns:p14="http://schemas.microsoft.com/office/powerpoint/2010/main" val="2620503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MX"/>
              <a:t>Haz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MX"/>
              <a:t>Haga clic para modificar los estilos de texto del patrón</a:t>
            </a:r>
          </a:p>
        </p:txBody>
      </p:sp>
      <p:sp>
        <p:nvSpPr>
          <p:cNvPr id="4" name="Date Placeholder 3"/>
          <p:cNvSpPr>
            <a:spLocks noGrp="1"/>
          </p:cNvSpPr>
          <p:nvPr>
            <p:ph type="dt" sz="half" idx="10"/>
          </p:nvPr>
        </p:nvSpPr>
        <p:spPr/>
        <p:txBody>
          <a:bodyPr/>
          <a:lstStyle/>
          <a:p>
            <a:fld id="{0FA8B38B-0239-7F46-AA1A-77F2D69E424D}" type="datetimeFigureOut">
              <a:rPr lang="es-MX" smtClean="0"/>
              <a:t>20/10/23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FD5A7DF-8199-FE4F-A299-4FCCF088CF44}" type="slidenum">
              <a:rPr lang="es-MX" smtClean="0"/>
              <a:t>‹Nº›</a:t>
            </a:fld>
            <a:endParaRPr lang="es-MX"/>
          </a:p>
        </p:txBody>
      </p:sp>
    </p:spTree>
    <p:extLst>
      <p:ext uri="{BB962C8B-B14F-4D97-AF65-F5344CB8AC3E}">
        <p14:creationId xmlns:p14="http://schemas.microsoft.com/office/powerpoint/2010/main" val="2533934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MX"/>
              <a:t>Haz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MX"/>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MX"/>
              <a:t>Haga clic para modificar los estilos de texto del patrón</a:t>
            </a:r>
          </a:p>
        </p:txBody>
      </p:sp>
      <p:sp>
        <p:nvSpPr>
          <p:cNvPr id="4" name="Date Placeholder 3"/>
          <p:cNvSpPr>
            <a:spLocks noGrp="1"/>
          </p:cNvSpPr>
          <p:nvPr>
            <p:ph type="dt" sz="half" idx="10"/>
          </p:nvPr>
        </p:nvSpPr>
        <p:spPr/>
        <p:txBody>
          <a:bodyPr/>
          <a:lstStyle/>
          <a:p>
            <a:fld id="{0FA8B38B-0239-7F46-AA1A-77F2D69E424D}" type="datetimeFigureOut">
              <a:rPr lang="es-MX" smtClean="0"/>
              <a:t>20/10/23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FD5A7DF-8199-FE4F-A299-4FCCF088CF44}" type="slidenum">
              <a:rPr lang="es-MX" smtClean="0"/>
              <a:t>‹Nº›</a:t>
            </a:fld>
            <a:endParaRPr lang="es-MX"/>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596950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MX"/>
              <a:t>Haz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MX"/>
              <a:t>Haga clic para modificar los estilos de texto del patrón</a:t>
            </a:r>
          </a:p>
        </p:txBody>
      </p:sp>
      <p:sp>
        <p:nvSpPr>
          <p:cNvPr id="4" name="Date Placeholder 3"/>
          <p:cNvSpPr>
            <a:spLocks noGrp="1"/>
          </p:cNvSpPr>
          <p:nvPr>
            <p:ph type="dt" sz="half" idx="10"/>
          </p:nvPr>
        </p:nvSpPr>
        <p:spPr/>
        <p:txBody>
          <a:bodyPr/>
          <a:lstStyle/>
          <a:p>
            <a:fld id="{0FA8B38B-0239-7F46-AA1A-77F2D69E424D}" type="datetimeFigureOut">
              <a:rPr lang="es-MX" smtClean="0"/>
              <a:t>20/10/23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FD5A7DF-8199-FE4F-A299-4FCCF088CF44}" type="slidenum">
              <a:rPr lang="es-MX" smtClean="0"/>
              <a:t>‹Nº›</a:t>
            </a:fld>
            <a:endParaRPr lang="es-MX"/>
          </a:p>
        </p:txBody>
      </p:sp>
    </p:spTree>
    <p:extLst>
      <p:ext uri="{BB962C8B-B14F-4D97-AF65-F5344CB8AC3E}">
        <p14:creationId xmlns:p14="http://schemas.microsoft.com/office/powerpoint/2010/main" val="12692756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MX"/>
              <a:t>Haz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MX"/>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MX"/>
              <a:t>Haga clic para modificar los estilos de texto del patrón</a:t>
            </a:r>
          </a:p>
        </p:txBody>
      </p:sp>
      <p:sp>
        <p:nvSpPr>
          <p:cNvPr id="4" name="Date Placeholder 3"/>
          <p:cNvSpPr>
            <a:spLocks noGrp="1"/>
          </p:cNvSpPr>
          <p:nvPr>
            <p:ph type="dt" sz="half" idx="10"/>
          </p:nvPr>
        </p:nvSpPr>
        <p:spPr/>
        <p:txBody>
          <a:bodyPr/>
          <a:lstStyle/>
          <a:p>
            <a:fld id="{0FA8B38B-0239-7F46-AA1A-77F2D69E424D}" type="datetimeFigureOut">
              <a:rPr lang="es-MX" smtClean="0"/>
              <a:t>20/10/23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FD5A7DF-8199-FE4F-A299-4FCCF088CF44}" type="slidenum">
              <a:rPr lang="es-MX" smtClean="0"/>
              <a:t>‹Nº›</a:t>
            </a:fld>
            <a:endParaRPr lang="es-MX"/>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441173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MX"/>
              <a:t>Haz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MX"/>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MX"/>
              <a:t>Haga clic para modificar los estilos de texto del patrón</a:t>
            </a:r>
          </a:p>
        </p:txBody>
      </p:sp>
      <p:sp>
        <p:nvSpPr>
          <p:cNvPr id="4" name="Date Placeholder 3"/>
          <p:cNvSpPr>
            <a:spLocks noGrp="1"/>
          </p:cNvSpPr>
          <p:nvPr>
            <p:ph type="dt" sz="half" idx="10"/>
          </p:nvPr>
        </p:nvSpPr>
        <p:spPr/>
        <p:txBody>
          <a:bodyPr/>
          <a:lstStyle/>
          <a:p>
            <a:fld id="{0FA8B38B-0239-7F46-AA1A-77F2D69E424D}" type="datetimeFigureOut">
              <a:rPr lang="es-MX" smtClean="0"/>
              <a:t>20/10/23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FD5A7DF-8199-FE4F-A299-4FCCF088CF44}" type="slidenum">
              <a:rPr lang="es-MX" smtClean="0"/>
              <a:t>‹Nº›</a:t>
            </a:fld>
            <a:endParaRPr lang="es-MX"/>
          </a:p>
        </p:txBody>
      </p:sp>
    </p:spTree>
    <p:extLst>
      <p:ext uri="{BB962C8B-B14F-4D97-AF65-F5344CB8AC3E}">
        <p14:creationId xmlns:p14="http://schemas.microsoft.com/office/powerpoint/2010/main" val="7874545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0FA8B38B-0239-7F46-AA1A-77F2D69E424D}" type="datetimeFigureOut">
              <a:rPr lang="es-MX" smtClean="0"/>
              <a:t>20/10/23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FD5A7DF-8199-FE4F-A299-4FCCF088CF44}" type="slidenum">
              <a:rPr lang="es-MX" smtClean="0"/>
              <a:t>‹Nº›</a:t>
            </a:fld>
            <a:endParaRPr lang="es-MX"/>
          </a:p>
        </p:txBody>
      </p:sp>
    </p:spTree>
    <p:extLst>
      <p:ext uri="{BB962C8B-B14F-4D97-AF65-F5344CB8AC3E}">
        <p14:creationId xmlns:p14="http://schemas.microsoft.com/office/powerpoint/2010/main" val="19098290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0FA8B38B-0239-7F46-AA1A-77F2D69E424D}" type="datetimeFigureOut">
              <a:rPr lang="es-MX" smtClean="0"/>
              <a:t>20/10/23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FD5A7DF-8199-FE4F-A299-4FCCF088CF44}" type="slidenum">
              <a:rPr lang="es-MX" smtClean="0"/>
              <a:t>‹Nº›</a:t>
            </a:fld>
            <a:endParaRPr lang="es-MX"/>
          </a:p>
        </p:txBody>
      </p:sp>
    </p:spTree>
    <p:extLst>
      <p:ext uri="{BB962C8B-B14F-4D97-AF65-F5344CB8AC3E}">
        <p14:creationId xmlns:p14="http://schemas.microsoft.com/office/powerpoint/2010/main" val="676589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MX"/>
              <a:t>Haz clic para modificar el estilo de título del patrón</a:t>
            </a:r>
            <a:endParaRPr lang="en-US" dirty="0"/>
          </a:p>
        </p:txBody>
      </p:sp>
      <p:sp>
        <p:nvSpPr>
          <p:cNvPr id="3" name="Content Placeholder 2"/>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0FA8B38B-0239-7F46-AA1A-77F2D69E424D}" type="datetimeFigureOut">
              <a:rPr lang="es-MX" smtClean="0"/>
              <a:t>20/10/23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FD5A7DF-8199-FE4F-A299-4FCCF088CF44}" type="slidenum">
              <a:rPr lang="es-MX" smtClean="0"/>
              <a:t>‹Nº›</a:t>
            </a:fld>
            <a:endParaRPr lang="es-MX"/>
          </a:p>
        </p:txBody>
      </p:sp>
    </p:spTree>
    <p:extLst>
      <p:ext uri="{BB962C8B-B14F-4D97-AF65-F5344CB8AC3E}">
        <p14:creationId xmlns:p14="http://schemas.microsoft.com/office/powerpoint/2010/main" val="747491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MX"/>
              <a:t>Haz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MX"/>
              <a:t>Haga clic para modificar los estilos de texto del patrón</a:t>
            </a:r>
          </a:p>
        </p:txBody>
      </p:sp>
      <p:sp>
        <p:nvSpPr>
          <p:cNvPr id="4" name="Date Placeholder 3"/>
          <p:cNvSpPr>
            <a:spLocks noGrp="1"/>
          </p:cNvSpPr>
          <p:nvPr>
            <p:ph type="dt" sz="half" idx="10"/>
          </p:nvPr>
        </p:nvSpPr>
        <p:spPr/>
        <p:txBody>
          <a:bodyPr/>
          <a:lstStyle/>
          <a:p>
            <a:fld id="{0FA8B38B-0239-7F46-AA1A-77F2D69E424D}" type="datetimeFigureOut">
              <a:rPr lang="es-MX" smtClean="0"/>
              <a:t>20/10/23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FD5A7DF-8199-FE4F-A299-4FCCF088CF44}" type="slidenum">
              <a:rPr lang="es-MX" smtClean="0"/>
              <a:t>‹Nº›</a:t>
            </a:fld>
            <a:endParaRPr lang="es-MX"/>
          </a:p>
        </p:txBody>
      </p:sp>
    </p:spTree>
    <p:extLst>
      <p:ext uri="{BB962C8B-B14F-4D97-AF65-F5344CB8AC3E}">
        <p14:creationId xmlns:p14="http://schemas.microsoft.com/office/powerpoint/2010/main" val="282537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Date Placeholder 4"/>
          <p:cNvSpPr>
            <a:spLocks noGrp="1"/>
          </p:cNvSpPr>
          <p:nvPr>
            <p:ph type="dt" sz="half" idx="10"/>
          </p:nvPr>
        </p:nvSpPr>
        <p:spPr/>
        <p:txBody>
          <a:bodyPr/>
          <a:lstStyle/>
          <a:p>
            <a:fld id="{0FA8B38B-0239-7F46-AA1A-77F2D69E424D}" type="datetimeFigureOut">
              <a:rPr lang="es-MX" smtClean="0"/>
              <a:t>20/10/23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FFD5A7DF-8199-FE4F-A299-4FCCF088CF44}" type="slidenum">
              <a:rPr lang="es-MX" smtClean="0"/>
              <a:t>‹Nº›</a:t>
            </a:fld>
            <a:endParaRPr lang="es-MX"/>
          </a:p>
        </p:txBody>
      </p:sp>
    </p:spTree>
    <p:extLst>
      <p:ext uri="{BB962C8B-B14F-4D97-AF65-F5344CB8AC3E}">
        <p14:creationId xmlns:p14="http://schemas.microsoft.com/office/powerpoint/2010/main" val="3716966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MX"/>
              <a:t>Haz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7" name="Date Placeholder 6"/>
          <p:cNvSpPr>
            <a:spLocks noGrp="1"/>
          </p:cNvSpPr>
          <p:nvPr>
            <p:ph type="dt" sz="half" idx="10"/>
          </p:nvPr>
        </p:nvSpPr>
        <p:spPr/>
        <p:txBody>
          <a:bodyPr/>
          <a:lstStyle/>
          <a:p>
            <a:fld id="{0FA8B38B-0239-7F46-AA1A-77F2D69E424D}" type="datetimeFigureOut">
              <a:rPr lang="es-MX" smtClean="0"/>
              <a:t>20/10/23</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FFD5A7DF-8199-FE4F-A299-4FCCF088CF44}" type="slidenum">
              <a:rPr lang="es-MX" smtClean="0"/>
              <a:t>‹Nº›</a:t>
            </a:fld>
            <a:endParaRPr lang="es-MX"/>
          </a:p>
        </p:txBody>
      </p:sp>
    </p:spTree>
    <p:extLst>
      <p:ext uri="{BB962C8B-B14F-4D97-AF65-F5344CB8AC3E}">
        <p14:creationId xmlns:p14="http://schemas.microsoft.com/office/powerpoint/2010/main" val="610141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MX"/>
              <a:t>Haz clic para modificar el estilo de título del patrón</a:t>
            </a:r>
            <a:endParaRPr lang="en-US" dirty="0"/>
          </a:p>
        </p:txBody>
      </p:sp>
      <p:sp>
        <p:nvSpPr>
          <p:cNvPr id="3" name="Date Placeholder 2"/>
          <p:cNvSpPr>
            <a:spLocks noGrp="1"/>
          </p:cNvSpPr>
          <p:nvPr>
            <p:ph type="dt" sz="half" idx="10"/>
          </p:nvPr>
        </p:nvSpPr>
        <p:spPr/>
        <p:txBody>
          <a:bodyPr/>
          <a:lstStyle/>
          <a:p>
            <a:fld id="{0FA8B38B-0239-7F46-AA1A-77F2D69E424D}" type="datetimeFigureOut">
              <a:rPr lang="es-MX" smtClean="0"/>
              <a:t>20/10/23</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FFD5A7DF-8199-FE4F-A299-4FCCF088CF44}" type="slidenum">
              <a:rPr lang="es-MX" smtClean="0"/>
              <a:t>‹Nº›</a:t>
            </a:fld>
            <a:endParaRPr lang="es-MX"/>
          </a:p>
        </p:txBody>
      </p:sp>
    </p:spTree>
    <p:extLst>
      <p:ext uri="{BB962C8B-B14F-4D97-AF65-F5344CB8AC3E}">
        <p14:creationId xmlns:p14="http://schemas.microsoft.com/office/powerpoint/2010/main" val="1073095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A8B38B-0239-7F46-AA1A-77F2D69E424D}" type="datetimeFigureOut">
              <a:rPr lang="es-MX" smtClean="0"/>
              <a:t>20/10/23</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FFD5A7DF-8199-FE4F-A299-4FCCF088CF44}" type="slidenum">
              <a:rPr lang="es-MX" smtClean="0"/>
              <a:t>‹Nº›</a:t>
            </a:fld>
            <a:endParaRPr lang="es-MX"/>
          </a:p>
        </p:txBody>
      </p:sp>
    </p:spTree>
    <p:extLst>
      <p:ext uri="{BB962C8B-B14F-4D97-AF65-F5344CB8AC3E}">
        <p14:creationId xmlns:p14="http://schemas.microsoft.com/office/powerpoint/2010/main" val="3071441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MX"/>
              <a:t>Haz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MX"/>
              <a:t>Haga clic para modificar los estilos de texto del patrón</a:t>
            </a:r>
          </a:p>
        </p:txBody>
      </p:sp>
      <p:sp>
        <p:nvSpPr>
          <p:cNvPr id="5" name="Date Placeholder 4"/>
          <p:cNvSpPr>
            <a:spLocks noGrp="1"/>
          </p:cNvSpPr>
          <p:nvPr>
            <p:ph type="dt" sz="half" idx="10"/>
          </p:nvPr>
        </p:nvSpPr>
        <p:spPr/>
        <p:txBody>
          <a:bodyPr/>
          <a:lstStyle/>
          <a:p>
            <a:fld id="{0FA8B38B-0239-7F46-AA1A-77F2D69E424D}" type="datetimeFigureOut">
              <a:rPr lang="es-MX" smtClean="0"/>
              <a:t>20/10/23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FFD5A7DF-8199-FE4F-A299-4FCCF088CF44}" type="slidenum">
              <a:rPr lang="es-MX" smtClean="0"/>
              <a:t>‹Nº›</a:t>
            </a:fld>
            <a:endParaRPr lang="es-MX"/>
          </a:p>
        </p:txBody>
      </p:sp>
    </p:spTree>
    <p:extLst>
      <p:ext uri="{BB962C8B-B14F-4D97-AF65-F5344CB8AC3E}">
        <p14:creationId xmlns:p14="http://schemas.microsoft.com/office/powerpoint/2010/main" val="1735206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MX"/>
              <a:t>Haz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MX"/>
              <a:t>Haz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MX"/>
              <a:t>Haga clic para modificar los estilos de texto del patrón</a:t>
            </a:r>
          </a:p>
        </p:txBody>
      </p:sp>
      <p:sp>
        <p:nvSpPr>
          <p:cNvPr id="5" name="Date Placeholder 4"/>
          <p:cNvSpPr>
            <a:spLocks noGrp="1"/>
          </p:cNvSpPr>
          <p:nvPr>
            <p:ph type="dt" sz="half" idx="10"/>
          </p:nvPr>
        </p:nvSpPr>
        <p:spPr/>
        <p:txBody>
          <a:bodyPr/>
          <a:lstStyle/>
          <a:p>
            <a:fld id="{0FA8B38B-0239-7F46-AA1A-77F2D69E424D}" type="datetimeFigureOut">
              <a:rPr lang="es-MX" smtClean="0"/>
              <a:t>20/10/23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FFD5A7DF-8199-FE4F-A299-4FCCF088CF44}" type="slidenum">
              <a:rPr lang="es-MX" smtClean="0"/>
              <a:t>‹Nº›</a:t>
            </a:fld>
            <a:endParaRPr lang="es-MX"/>
          </a:p>
        </p:txBody>
      </p:sp>
    </p:spTree>
    <p:extLst>
      <p:ext uri="{BB962C8B-B14F-4D97-AF65-F5344CB8AC3E}">
        <p14:creationId xmlns:p14="http://schemas.microsoft.com/office/powerpoint/2010/main" val="3583240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MX"/>
              <a:t>Haz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FA8B38B-0239-7F46-AA1A-77F2D69E424D}" type="datetimeFigureOut">
              <a:rPr lang="es-MX" smtClean="0"/>
              <a:t>20/10/23</a:t>
            </a:fld>
            <a:endParaRPr lang="es-MX"/>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FD5A7DF-8199-FE4F-A299-4FCCF088CF44}" type="slidenum">
              <a:rPr lang="es-MX" smtClean="0"/>
              <a:t>‹Nº›</a:t>
            </a:fld>
            <a:endParaRPr lang="es-MX"/>
          </a:p>
        </p:txBody>
      </p:sp>
    </p:spTree>
    <p:extLst>
      <p:ext uri="{BB962C8B-B14F-4D97-AF65-F5344CB8AC3E}">
        <p14:creationId xmlns:p14="http://schemas.microsoft.com/office/powerpoint/2010/main" val="35572560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10BE40E3-5550-4CDD-B4FD-387C33EBF1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71A6B738-E50C-4653-B343-B9D6A5EA277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498768D6-B28C-40A3-B381-39306F5816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B27C15B9-7795-4321-AB30-DF1DEF65C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578EC957-1F3F-4C00-B023-C8725C217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3D642632-BBD5-46D6-A91D-9B2BF6821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BF9D518D-AFF5-4DE2-AEE2-0EC15479A9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14EF979B-B00D-460C-BD56-7EEAFB7E0F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3E40F9A1-6B82-400F-9397-26D1D36F1F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2EF7DDF1-FF86-4CA4-B08B-8939557EBD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6D7C1F89-72B2-4FDC-B9E2-04F52D5C5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ítulo 1">
            <a:extLst>
              <a:ext uri="{FF2B5EF4-FFF2-40B4-BE49-F238E27FC236}">
                <a16:creationId xmlns:a16="http://schemas.microsoft.com/office/drawing/2014/main" id="{66ED454E-2970-775A-5617-89A44F5F5641}"/>
              </a:ext>
            </a:extLst>
          </p:cNvPr>
          <p:cNvSpPr>
            <a:spLocks noGrp="1"/>
          </p:cNvSpPr>
          <p:nvPr>
            <p:ph type="ctrTitle"/>
          </p:nvPr>
        </p:nvSpPr>
        <p:spPr>
          <a:xfrm>
            <a:off x="5536734" y="609600"/>
            <a:ext cx="3737268" cy="1320800"/>
          </a:xfrm>
        </p:spPr>
        <p:txBody>
          <a:bodyPr vert="horz" lIns="91440" tIns="45720" rIns="91440" bIns="45720" rtlCol="0" anchor="t">
            <a:normAutofit/>
          </a:bodyPr>
          <a:lstStyle/>
          <a:p>
            <a:pPr algn="l">
              <a:lnSpc>
                <a:spcPct val="90000"/>
              </a:lnSpc>
            </a:pPr>
            <a:r>
              <a:rPr lang="en-US" sz="2000"/>
              <a:t>Gobernanza del desarrollo sostenible en México: el caso de la Agenda 2030 en México</a:t>
            </a:r>
            <a:br>
              <a:rPr lang="en-US" sz="2000"/>
            </a:br>
            <a:endParaRPr lang="en-US" sz="2000"/>
          </a:p>
        </p:txBody>
      </p:sp>
      <p:sp>
        <p:nvSpPr>
          <p:cNvPr id="3" name="Subtítulo 2">
            <a:extLst>
              <a:ext uri="{FF2B5EF4-FFF2-40B4-BE49-F238E27FC236}">
                <a16:creationId xmlns:a16="http://schemas.microsoft.com/office/drawing/2014/main" id="{6BBCD687-A5EC-9B35-4B0C-B6DACA0059D8}"/>
              </a:ext>
            </a:extLst>
          </p:cNvPr>
          <p:cNvSpPr>
            <a:spLocks noGrp="1"/>
          </p:cNvSpPr>
          <p:nvPr>
            <p:ph type="subTitle" idx="1"/>
          </p:nvPr>
        </p:nvSpPr>
        <p:spPr>
          <a:xfrm>
            <a:off x="5209563" y="2160589"/>
            <a:ext cx="4064439" cy="3880773"/>
          </a:xfrm>
        </p:spPr>
        <p:txBody>
          <a:bodyPr vert="horz" lIns="91440" tIns="45720" rIns="91440" bIns="45720" rtlCol="0">
            <a:normAutofit/>
          </a:bodyPr>
          <a:lstStyle/>
          <a:p>
            <a:pPr marL="0" marR="0" lvl="0" indent="0" algn="l">
              <a:buFont typeface="Wingdings 3" charset="2"/>
              <a:buChar char=""/>
            </a:pPr>
            <a:r>
              <a:rPr lang="en-US">
                <a:solidFill>
                  <a:schemeClr val="tx1">
                    <a:lumMod val="75000"/>
                    <a:lumOff val="25000"/>
                  </a:schemeClr>
                </a:solidFill>
                <a:sym typeface="Helvetica Neue"/>
              </a:rPr>
              <a:t>Lic. Elizabet Abril Díaz Envila</a:t>
            </a:r>
            <a:endParaRPr lang="en-US">
              <a:solidFill>
                <a:schemeClr val="tx1">
                  <a:lumMod val="75000"/>
                  <a:lumOff val="25000"/>
                </a:schemeClr>
              </a:solidFill>
            </a:endParaRPr>
          </a:p>
          <a:p>
            <a:pPr marL="0" marR="0" lvl="0" indent="0" algn="l">
              <a:buFont typeface="Wingdings 3" charset="2"/>
              <a:buChar char=""/>
            </a:pPr>
            <a:r>
              <a:rPr lang="en-US">
                <a:solidFill>
                  <a:schemeClr val="tx1">
                    <a:lumMod val="75000"/>
                    <a:lumOff val="25000"/>
                  </a:schemeClr>
                </a:solidFill>
                <a:sym typeface="Helvetica Neue"/>
              </a:rPr>
              <a:t>Universidad Nacional Autónoma de México- Programa de Posgrado en Ciencias Políticas y Sociales</a:t>
            </a:r>
            <a:endParaRPr lang="en-US">
              <a:solidFill>
                <a:schemeClr val="tx1">
                  <a:lumMod val="75000"/>
                  <a:lumOff val="25000"/>
                </a:schemeClr>
              </a:solidFill>
            </a:endParaRPr>
          </a:p>
          <a:p>
            <a:pPr marL="0" marR="0" lvl="0" indent="0" algn="l">
              <a:buFont typeface="Wingdings 3" charset="2"/>
              <a:buChar char=""/>
            </a:pPr>
            <a:r>
              <a:rPr lang="en-US" b="0" i="0" u="none" strike="noStrike" cap="none">
                <a:solidFill>
                  <a:schemeClr val="tx1">
                    <a:lumMod val="75000"/>
                    <a:lumOff val="25000"/>
                  </a:schemeClr>
                </a:solidFill>
                <a:sym typeface="Helvetica Neue"/>
              </a:rPr>
              <a:t>Mesa: VD08</a:t>
            </a:r>
          </a:p>
          <a:p>
            <a:pPr marL="0" marR="0" lvl="0" indent="0" algn="l">
              <a:buFont typeface="Wingdings 3" charset="2"/>
              <a:buChar char=""/>
            </a:pPr>
            <a:r>
              <a:rPr lang="en-US" b="0" i="0" u="none" strike="noStrike" cap="none">
                <a:solidFill>
                  <a:schemeClr val="tx1">
                    <a:lumMod val="75000"/>
                    <a:lumOff val="25000"/>
                  </a:schemeClr>
                </a:solidFill>
                <a:sym typeface="Helvetica Neue"/>
              </a:rPr>
              <a:t>Hacia un futuro sostenible: avances y desafíos en la implementación de la Agenda 2030 en México</a:t>
            </a:r>
          </a:p>
          <a:p>
            <a:pPr algn="l">
              <a:buFont typeface="Wingdings 3" charset="2"/>
              <a:buChar char=""/>
            </a:pPr>
            <a:endParaRPr lang="en-US">
              <a:solidFill>
                <a:schemeClr val="tx1">
                  <a:lumMod val="75000"/>
                  <a:lumOff val="25000"/>
                </a:schemeClr>
              </a:solidFill>
            </a:endParaRPr>
          </a:p>
        </p:txBody>
      </p:sp>
      <p:pic>
        <p:nvPicPr>
          <p:cNvPr id="5" name="Imagen 4">
            <a:extLst>
              <a:ext uri="{FF2B5EF4-FFF2-40B4-BE49-F238E27FC236}">
                <a16:creationId xmlns:a16="http://schemas.microsoft.com/office/drawing/2014/main" id="{4F416DC6-AA91-C509-C1B4-2B547592547A}"/>
              </a:ext>
            </a:extLst>
          </p:cNvPr>
          <p:cNvPicPr>
            <a:picLocks noChangeAspect="1"/>
          </p:cNvPicPr>
          <p:nvPr/>
        </p:nvPicPr>
        <p:blipFill rotWithShape="1">
          <a:blip r:embed="rId2"/>
          <a:srcRect l="21103" r="19897"/>
          <a:stretch/>
        </p:blipFill>
        <p:spPr>
          <a:xfrm>
            <a:off x="20" y="-1"/>
            <a:ext cx="539494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22" name="Isosceles Triangle 21">
            <a:extLst>
              <a:ext uri="{FF2B5EF4-FFF2-40B4-BE49-F238E27FC236}">
                <a16:creationId xmlns:a16="http://schemas.microsoft.com/office/drawing/2014/main" id="{3BCB5F6A-9EB0-40B0-9D13-3023E9A20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955983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9B7701-8E30-DFDE-46AC-CF3D92CDF87C}"/>
              </a:ext>
            </a:extLst>
          </p:cNvPr>
          <p:cNvSpPr>
            <a:spLocks noGrp="1"/>
          </p:cNvSpPr>
          <p:nvPr>
            <p:ph type="title"/>
          </p:nvPr>
        </p:nvSpPr>
        <p:spPr/>
        <p:txBody>
          <a:bodyPr>
            <a:normAutofit/>
          </a:bodyPr>
          <a:lstStyle/>
          <a:p>
            <a:r>
              <a:rPr lang="es-MX" sz="3200" dirty="0"/>
              <a:t>Análisis de los mecanismos de participación</a:t>
            </a:r>
          </a:p>
        </p:txBody>
      </p:sp>
      <p:sp>
        <p:nvSpPr>
          <p:cNvPr id="3" name="Marcador de contenido 2">
            <a:extLst>
              <a:ext uri="{FF2B5EF4-FFF2-40B4-BE49-F238E27FC236}">
                <a16:creationId xmlns:a16="http://schemas.microsoft.com/office/drawing/2014/main" id="{3D60D0EF-1D3B-A779-FA87-AC162931187D}"/>
              </a:ext>
            </a:extLst>
          </p:cNvPr>
          <p:cNvSpPr>
            <a:spLocks noGrp="1"/>
          </p:cNvSpPr>
          <p:nvPr>
            <p:ph idx="1"/>
          </p:nvPr>
        </p:nvSpPr>
        <p:spPr>
          <a:xfrm>
            <a:off x="593251" y="1582519"/>
            <a:ext cx="10179852" cy="4902363"/>
          </a:xfrm>
        </p:spPr>
        <p:txBody>
          <a:bodyPr>
            <a:normAutofit fontScale="92500"/>
          </a:bodyPr>
          <a:lstStyle/>
          <a:p>
            <a:pPr algn="just">
              <a:lnSpc>
                <a:spcPct val="170000"/>
              </a:lnSpc>
            </a:pPr>
            <a:r>
              <a:rPr lang="es-ES_tradnl" sz="1600" kern="0" dirty="0">
                <a:solidFill>
                  <a:schemeClr val="tx1"/>
                </a:solidFill>
                <a:effectLst/>
                <a:latin typeface="Arial" panose="020B0604020202020204" pitchFamily="34" charset="0"/>
                <a:ea typeface="Arial Unicode MS" panose="020B0604020202020204" pitchFamily="34" charset="-128"/>
                <a:cs typeface="Arial" panose="020B0604020202020204" pitchFamily="34" charset="0"/>
              </a:rPr>
              <a:t>El gobierno estableció </a:t>
            </a:r>
            <a:r>
              <a:rPr lang="it-IT" sz="1600" kern="0" dirty="0">
                <a:solidFill>
                  <a:schemeClr val="tx1"/>
                </a:solidFill>
                <a:effectLst/>
                <a:latin typeface="Arial" panose="020B0604020202020204" pitchFamily="34" charset="0"/>
                <a:ea typeface="Arial Unicode MS" panose="020B0604020202020204" pitchFamily="34" charset="-128"/>
                <a:cs typeface="Arial" panose="020B0604020202020204" pitchFamily="34" charset="0"/>
              </a:rPr>
              <a:t>un </a:t>
            </a:r>
            <a:r>
              <a:rPr lang="it-IT" sz="1600" kern="0" dirty="0" err="1">
                <a:solidFill>
                  <a:schemeClr val="tx1"/>
                </a:solidFill>
                <a:effectLst/>
                <a:latin typeface="Arial" panose="020B0604020202020204" pitchFamily="34" charset="0"/>
                <a:ea typeface="Arial Unicode MS" panose="020B0604020202020204" pitchFamily="34" charset="-128"/>
                <a:cs typeface="Arial" panose="020B0604020202020204" pitchFamily="34" charset="0"/>
              </a:rPr>
              <a:t>comité</a:t>
            </a:r>
            <a:r>
              <a:rPr lang="es-ES_tradnl" sz="1600" kern="0" dirty="0">
                <a:solidFill>
                  <a:schemeClr val="tx1"/>
                </a:solidFill>
                <a:effectLst/>
                <a:latin typeface="Arial" panose="020B0604020202020204" pitchFamily="34" charset="0"/>
                <a:ea typeface="Arial Unicode MS" panose="020B0604020202020204" pitchFamily="34" charset="-128"/>
                <a:cs typeface="Arial" panose="020B0604020202020204" pitchFamily="34" charset="0"/>
              </a:rPr>
              <a:t> intersectorial para la presentación del INV 2021 ante el Foro Político de Alto Nivel de las Naciones Unidas, por lo que se asignó a OSC como representantes de las OSC para recabar información sobre las labores de estas</a:t>
            </a:r>
            <a:r>
              <a:rPr lang="es-MX" sz="1600" dirty="0">
                <a:solidFill>
                  <a:schemeClr val="tx1"/>
                </a:solidFill>
                <a:effectLst/>
                <a:latin typeface="Arial" panose="020B0604020202020204" pitchFamily="34" charset="0"/>
                <a:cs typeface="Arial" panose="020B0604020202020204" pitchFamily="34" charset="0"/>
              </a:rPr>
              <a:t> .</a:t>
            </a:r>
          </a:p>
          <a:p>
            <a:pPr algn="just">
              <a:lnSpc>
                <a:spcPct val="170000"/>
              </a:lnSpc>
            </a:pPr>
            <a:r>
              <a:rPr lang="es-ES_tradnl" sz="1600" kern="100" dirty="0">
                <a:solidFill>
                  <a:schemeClr val="tx1"/>
                </a:solidFill>
                <a:uFill>
                  <a:solidFill>
                    <a:srgbClr val="000000"/>
                  </a:solidFill>
                </a:uFill>
                <a:latin typeface="Arial" panose="020B0604020202020204" pitchFamily="34" charset="0"/>
                <a:ea typeface="Arial Unicode MS" panose="020B0604020202020204" pitchFamily="34" charset="-128"/>
                <a:cs typeface="Arial" panose="020B0604020202020204" pitchFamily="34" charset="0"/>
              </a:rPr>
              <a:t>E</a:t>
            </a:r>
            <a:r>
              <a:rPr lang="es-ES_tradnl" sz="1600" kern="100" dirty="0">
                <a:ln>
                  <a:noFill/>
                </a:ln>
                <a:solidFill>
                  <a:schemeClr val="tx1"/>
                </a:solidFill>
                <a:effectLst/>
                <a:uFill>
                  <a:solidFill>
                    <a:srgbClr val="000000"/>
                  </a:solidFill>
                </a:uFill>
                <a:latin typeface="Arial" panose="020B0604020202020204" pitchFamily="34" charset="0"/>
                <a:ea typeface="Arial Unicode MS" panose="020B0604020202020204" pitchFamily="34" charset="-128"/>
                <a:cs typeface="Arial" panose="020B0604020202020204" pitchFamily="34" charset="0"/>
              </a:rPr>
              <a:t>l INV 2021 solo señala la consulta realizada por las OSC sin ahondar más en las recomendaciones hechas.</a:t>
            </a:r>
          </a:p>
          <a:p>
            <a:pPr algn="just">
              <a:lnSpc>
                <a:spcPct val="170000"/>
              </a:lnSpc>
            </a:pPr>
            <a:r>
              <a:rPr lang="es-ES_tradnl" sz="1600" kern="100" dirty="0">
                <a:solidFill>
                  <a:schemeClr val="tx1"/>
                </a:solidFill>
                <a:uFill>
                  <a:solidFill>
                    <a:srgbClr val="000000"/>
                  </a:solidFill>
                </a:uFill>
                <a:latin typeface="Arial" panose="020B0604020202020204" pitchFamily="34" charset="0"/>
                <a:ea typeface="Arial Unicode MS" panose="020B0604020202020204" pitchFamily="34" charset="-128"/>
                <a:cs typeface="Arial" panose="020B0604020202020204" pitchFamily="34" charset="0"/>
              </a:rPr>
              <a:t>Se observa que la participación de las OSC ha ido disminuyendo debido a que el mecanismo de participación no es accesible para más OSC.</a:t>
            </a:r>
            <a:endParaRPr lang="es-ES_tradnl" sz="1600" kern="0" dirty="0">
              <a:solidFill>
                <a:schemeClr val="tx1"/>
              </a:solidFill>
              <a:effectLst/>
              <a:latin typeface="Arial" panose="020B0604020202020204" pitchFamily="34" charset="0"/>
              <a:ea typeface="Arial Unicode MS" panose="020B0604020202020204" pitchFamily="34" charset="-128"/>
              <a:cs typeface="Arial" panose="020B0604020202020204" pitchFamily="34" charset="0"/>
            </a:endParaRPr>
          </a:p>
          <a:p>
            <a:pPr algn="just">
              <a:lnSpc>
                <a:spcPct val="170000"/>
              </a:lnSpc>
            </a:pPr>
            <a:r>
              <a:rPr lang="es-ES_tradnl" sz="1600" kern="0" dirty="0">
                <a:solidFill>
                  <a:schemeClr val="tx1"/>
                </a:solidFill>
                <a:effectLst/>
                <a:latin typeface="Arial" panose="020B0604020202020204" pitchFamily="34" charset="0"/>
                <a:ea typeface="Arial Unicode MS" panose="020B0604020202020204" pitchFamily="34" charset="-128"/>
                <a:cs typeface="Arial" panose="020B0604020202020204" pitchFamily="34" charset="0"/>
              </a:rPr>
              <a:t>Los informes sombra destacan que es necesario realizar modificaciones institucionales para la creación de instancias que contengan mecanismos de participación funcionales. Además, señala que la formalización de estos mecanismos fue un proceso lento debido a que el Consejo Nacional se instaló en 2017, empero, fue hasta 2021 que la reforma reorganizó a los comités, buscó promover la integralidad y la coordinación de acciones, así como la rendición de cuentas</a:t>
            </a:r>
            <a:r>
              <a:rPr lang="es-MX" sz="1600" kern="0" dirty="0">
                <a:solidFill>
                  <a:schemeClr val="tx1"/>
                </a:solidFill>
                <a:latin typeface="Arial" panose="020B0604020202020204" pitchFamily="34" charset="0"/>
                <a:ea typeface="Arial Unicode MS" panose="020B0604020202020204" pitchFamily="34" charset="-128"/>
                <a:cs typeface="Arial" panose="020B0604020202020204" pitchFamily="34" charset="0"/>
              </a:rPr>
              <a:t>.</a:t>
            </a:r>
          </a:p>
          <a:p>
            <a:endParaRPr lang="es-MX" sz="1200" dirty="0"/>
          </a:p>
        </p:txBody>
      </p:sp>
    </p:spTree>
    <p:extLst>
      <p:ext uri="{BB962C8B-B14F-4D97-AF65-F5344CB8AC3E}">
        <p14:creationId xmlns:p14="http://schemas.microsoft.com/office/powerpoint/2010/main" val="364873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669F56-2883-1A7B-AF63-ECD5E75D2209}"/>
              </a:ext>
            </a:extLst>
          </p:cNvPr>
          <p:cNvSpPr>
            <a:spLocks noGrp="1"/>
          </p:cNvSpPr>
          <p:nvPr>
            <p:ph type="title"/>
          </p:nvPr>
        </p:nvSpPr>
        <p:spPr/>
        <p:txBody>
          <a:bodyPr/>
          <a:lstStyle/>
          <a:p>
            <a:r>
              <a:rPr lang="es-MX" dirty="0"/>
              <a:t>Conclusiones</a:t>
            </a:r>
          </a:p>
        </p:txBody>
      </p:sp>
      <p:sp>
        <p:nvSpPr>
          <p:cNvPr id="3" name="Marcador de contenido 2">
            <a:extLst>
              <a:ext uri="{FF2B5EF4-FFF2-40B4-BE49-F238E27FC236}">
                <a16:creationId xmlns:a16="http://schemas.microsoft.com/office/drawing/2014/main" id="{BC803966-3D0B-51C4-DC85-839E1BD0B11C}"/>
              </a:ext>
            </a:extLst>
          </p:cNvPr>
          <p:cNvSpPr>
            <a:spLocks noGrp="1"/>
          </p:cNvSpPr>
          <p:nvPr>
            <p:ph idx="1"/>
          </p:nvPr>
        </p:nvSpPr>
        <p:spPr>
          <a:xfrm>
            <a:off x="677334" y="1572010"/>
            <a:ext cx="9885563" cy="3880773"/>
          </a:xfrm>
        </p:spPr>
        <p:txBody>
          <a:bodyPr>
            <a:noAutofit/>
          </a:bodyPr>
          <a:lstStyle/>
          <a:p>
            <a:pPr algn="just">
              <a:lnSpc>
                <a:spcPct val="160000"/>
              </a:lnSpc>
            </a:pPr>
            <a:r>
              <a:rPr lang="es-ES_tradnl" sz="1600" kern="100" dirty="0">
                <a:ln>
                  <a:noFill/>
                </a:ln>
                <a:solidFill>
                  <a:schemeClr val="tx1"/>
                </a:solidFill>
                <a:effectLst/>
                <a:uFill>
                  <a:solidFill>
                    <a:srgbClr val="000000"/>
                  </a:solidFill>
                </a:uFill>
                <a:latin typeface="Arial" panose="020B0604020202020204" pitchFamily="34" charset="0"/>
                <a:ea typeface="Arial Unicode MS" panose="020B0604020202020204" pitchFamily="34" charset="-128"/>
                <a:cs typeface="Arial" panose="020B0604020202020204" pitchFamily="34" charset="0"/>
              </a:rPr>
              <a:t>Los INV representan una parte del compromiso internacional de México frente al cumplimiento de la Agenda 2030. Si bien cumplen su objetivo de presentar todos los avances logrados, carecen de un apartado que profundice en el trabajo realizado en conjunto con la sociedad civil para el fortalecimiento del componente social del desarrollo sostenible expuesto en la Agenda 2030.</a:t>
            </a:r>
            <a:endParaRPr lang="es-MX" sz="1600" kern="100" dirty="0">
              <a:ln>
                <a:noFill/>
              </a:ln>
              <a:solidFill>
                <a:schemeClr val="tx1"/>
              </a:solidFill>
              <a:effectLst/>
              <a:uFill>
                <a:solidFill>
                  <a:srgbClr val="000000"/>
                </a:solidFill>
              </a:uFill>
              <a:latin typeface="Arial" panose="020B0604020202020204" pitchFamily="34" charset="0"/>
              <a:ea typeface="Arial Unicode MS" panose="020B0604020202020204" pitchFamily="34" charset="-128"/>
              <a:cs typeface="Arial" panose="020B0604020202020204" pitchFamily="34" charset="0"/>
            </a:endParaRPr>
          </a:p>
          <a:p>
            <a:pPr algn="just">
              <a:lnSpc>
                <a:spcPct val="160000"/>
              </a:lnSpc>
            </a:pPr>
            <a:r>
              <a:rPr lang="es-ES_tradnl" sz="1600" kern="0" dirty="0">
                <a:solidFill>
                  <a:schemeClr val="tx1"/>
                </a:solidFill>
                <a:effectLst/>
                <a:latin typeface="Arial" panose="020B0604020202020204" pitchFamily="34" charset="0"/>
                <a:ea typeface="Arial Unicode MS" panose="020B0604020202020204" pitchFamily="34" charset="-128"/>
                <a:cs typeface="Arial" panose="020B0604020202020204" pitchFamily="34" charset="0"/>
              </a:rPr>
              <a:t>En contraste con los INV, los informes luz/sombra presentados por las OSC son ejercicios importantes para señalar aspectos positivos y negativos del proceso de implementación de la Agenda 2030 en México. </a:t>
            </a:r>
          </a:p>
          <a:p>
            <a:pPr algn="just">
              <a:lnSpc>
                <a:spcPct val="160000"/>
              </a:lnSpc>
            </a:pPr>
            <a:r>
              <a:rPr lang="es-MX" sz="1600" kern="100" dirty="0">
                <a:solidFill>
                  <a:schemeClr val="tx1"/>
                </a:solidFill>
                <a:uFill>
                  <a:solidFill>
                    <a:srgbClr val="000000"/>
                  </a:solidFill>
                </a:uFill>
                <a:latin typeface="Arial" panose="020B0604020202020204" pitchFamily="34" charset="0"/>
                <a:ea typeface="Arial Unicode MS" panose="020B0604020202020204" pitchFamily="34" charset="-128"/>
                <a:cs typeface="Arial" panose="020B0604020202020204" pitchFamily="34" charset="0"/>
              </a:rPr>
              <a:t>L</a:t>
            </a:r>
            <a:r>
              <a:rPr lang="es-MX" sz="1600" kern="100" dirty="0">
                <a:ln>
                  <a:noFill/>
                </a:ln>
                <a:solidFill>
                  <a:schemeClr val="tx1"/>
                </a:solidFill>
                <a:effectLst/>
                <a:uFill>
                  <a:solidFill>
                    <a:srgbClr val="000000"/>
                  </a:solidFill>
                </a:uFill>
                <a:latin typeface="Arial" panose="020B0604020202020204" pitchFamily="34" charset="0"/>
                <a:ea typeface="Arial Unicode MS" panose="020B0604020202020204" pitchFamily="34" charset="-128"/>
                <a:cs typeface="Arial" panose="020B0604020202020204" pitchFamily="34" charset="0"/>
              </a:rPr>
              <a:t>a participación ciudadana en la Agenda 2030 es un aspecto importante para garantizar la implementación y seguimiento efectivo de los ODS. Sin embargo, la existencia de un mecanismo institucional no garantiza que el diálogo entre sociedad civil y gobierno sea continuo y la participación sea significativa, por lo que las futuras acciones deben subsanar esta deficiencia.</a:t>
            </a:r>
          </a:p>
          <a:p>
            <a:pPr algn="just">
              <a:lnSpc>
                <a:spcPct val="150000"/>
              </a:lnSpc>
            </a:pPr>
            <a:endParaRPr lang="es-MX" sz="1600" dirty="0"/>
          </a:p>
        </p:txBody>
      </p:sp>
    </p:spTree>
    <p:extLst>
      <p:ext uri="{BB962C8B-B14F-4D97-AF65-F5344CB8AC3E}">
        <p14:creationId xmlns:p14="http://schemas.microsoft.com/office/powerpoint/2010/main" val="2678069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EAD41CF-90DA-E459-8819-A928A6850155}"/>
              </a:ext>
            </a:extLst>
          </p:cNvPr>
          <p:cNvSpPr>
            <a:spLocks noGrp="1"/>
          </p:cNvSpPr>
          <p:nvPr>
            <p:ph idx="1"/>
          </p:nvPr>
        </p:nvSpPr>
        <p:spPr>
          <a:xfrm>
            <a:off x="1148822" y="617539"/>
            <a:ext cx="8596668" cy="3880773"/>
          </a:xfrm>
        </p:spPr>
        <p:txBody>
          <a:bodyPr/>
          <a:lstStyle/>
          <a:p>
            <a:pPr algn="ctr"/>
            <a:r>
              <a:rPr lang="es-MX" dirty="0"/>
              <a:t>GRACIAS POR SU ATENCIÓN</a:t>
            </a:r>
          </a:p>
        </p:txBody>
      </p:sp>
      <p:pic>
        <p:nvPicPr>
          <p:cNvPr id="5" name="Imagen 4">
            <a:extLst>
              <a:ext uri="{FF2B5EF4-FFF2-40B4-BE49-F238E27FC236}">
                <a16:creationId xmlns:a16="http://schemas.microsoft.com/office/drawing/2014/main" id="{187CB467-9233-36E4-2C25-A32BA259A7B7}"/>
              </a:ext>
            </a:extLst>
          </p:cNvPr>
          <p:cNvPicPr>
            <a:picLocks noChangeAspect="1"/>
          </p:cNvPicPr>
          <p:nvPr/>
        </p:nvPicPr>
        <p:blipFill>
          <a:blip r:embed="rId2"/>
          <a:stretch>
            <a:fillRect/>
          </a:stretch>
        </p:blipFill>
        <p:spPr>
          <a:xfrm>
            <a:off x="1973090" y="1920568"/>
            <a:ext cx="7772400" cy="3672459"/>
          </a:xfrm>
          <a:prstGeom prst="rect">
            <a:avLst/>
          </a:prstGeom>
        </p:spPr>
      </p:pic>
    </p:spTree>
    <p:extLst>
      <p:ext uri="{BB962C8B-B14F-4D97-AF65-F5344CB8AC3E}">
        <p14:creationId xmlns:p14="http://schemas.microsoft.com/office/powerpoint/2010/main" val="902728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A885A5-546A-EB5D-FAB4-78FC2D05D687}"/>
              </a:ext>
            </a:extLst>
          </p:cNvPr>
          <p:cNvSpPr>
            <a:spLocks noGrp="1"/>
          </p:cNvSpPr>
          <p:nvPr>
            <p:ph type="title"/>
          </p:nvPr>
        </p:nvSpPr>
        <p:spPr/>
        <p:txBody>
          <a:bodyPr>
            <a:normAutofit/>
          </a:bodyPr>
          <a:lstStyle/>
          <a:p>
            <a:r>
              <a:rPr lang="es-MX" sz="3200" dirty="0"/>
              <a:t>Problemática y Antecedentes</a:t>
            </a:r>
          </a:p>
        </p:txBody>
      </p:sp>
      <p:sp>
        <p:nvSpPr>
          <p:cNvPr id="3" name="Marcador de contenido 2">
            <a:extLst>
              <a:ext uri="{FF2B5EF4-FFF2-40B4-BE49-F238E27FC236}">
                <a16:creationId xmlns:a16="http://schemas.microsoft.com/office/drawing/2014/main" id="{479A643B-1037-9658-92D2-01A4478A4613}"/>
              </a:ext>
            </a:extLst>
          </p:cNvPr>
          <p:cNvSpPr>
            <a:spLocks noGrp="1"/>
          </p:cNvSpPr>
          <p:nvPr>
            <p:ph idx="1"/>
          </p:nvPr>
        </p:nvSpPr>
        <p:spPr>
          <a:xfrm>
            <a:off x="754117" y="1436742"/>
            <a:ext cx="10515600" cy="4351338"/>
          </a:xfrm>
        </p:spPr>
        <p:txBody>
          <a:bodyPr>
            <a:noAutofit/>
          </a:bodyPr>
          <a:lstStyle/>
          <a:p>
            <a:pPr algn="just">
              <a:lnSpc>
                <a:spcPct val="150000"/>
              </a:lnSpc>
            </a:pPr>
            <a:r>
              <a:rPr lang="es-ES" sz="1600" dirty="0">
                <a:solidFill>
                  <a:schemeClr val="tx1"/>
                </a:solidFill>
                <a:effectLst/>
                <a:latin typeface="Arial" panose="020B0604020202020204" pitchFamily="34" charset="0"/>
                <a:ea typeface="Arial Unicode MS" panose="020B0604020202020204" pitchFamily="34" charset="-128"/>
                <a:cs typeface="Arial" panose="020B0604020202020204" pitchFamily="34" charset="0"/>
              </a:rPr>
              <a:t>El concepto de desarrollo ha evolucionado a lo largo del tiempo como un paradigma que busca entender y mejorar la condición humana. En </a:t>
            </a:r>
            <a:r>
              <a:rPr lang="es-MX" sz="1600" dirty="0">
                <a:solidFill>
                  <a:schemeClr val="tx1"/>
                </a:solidFill>
                <a:effectLst/>
                <a:latin typeface="Arial" panose="020B0604020202020204" pitchFamily="34" charset="0"/>
                <a:ea typeface="Arial Unicode MS" panose="020B0604020202020204" pitchFamily="34" charset="-128"/>
                <a:cs typeface="Arial" panose="020B0604020202020204" pitchFamily="34" charset="0"/>
              </a:rPr>
              <a:t>el siglo XX</a:t>
            </a:r>
            <a:r>
              <a:rPr lang="es-ES" sz="1600" dirty="0">
                <a:solidFill>
                  <a:schemeClr val="tx1"/>
                </a:solidFill>
                <a:effectLst/>
                <a:latin typeface="Arial" panose="020B0604020202020204" pitchFamily="34" charset="0"/>
                <a:ea typeface="Arial Unicode MS" panose="020B0604020202020204" pitchFamily="34" charset="-128"/>
                <a:cs typeface="Arial" panose="020B0604020202020204" pitchFamily="34" charset="0"/>
              </a:rPr>
              <a:t>, </a:t>
            </a:r>
            <a:r>
              <a:rPr lang="es-MX" sz="1600" dirty="0">
                <a:solidFill>
                  <a:schemeClr val="tx1"/>
                </a:solidFill>
                <a:effectLst/>
                <a:latin typeface="Arial" panose="020B0604020202020204" pitchFamily="34" charset="0"/>
                <a:ea typeface="Arial Unicode MS" panose="020B0604020202020204" pitchFamily="34" charset="-128"/>
                <a:cs typeface="Arial" panose="020B0604020202020204" pitchFamily="34" charset="0"/>
              </a:rPr>
              <a:t>el desarrollo </a:t>
            </a:r>
            <a:r>
              <a:rPr lang="es-ES" sz="1600" dirty="0">
                <a:solidFill>
                  <a:schemeClr val="tx1"/>
                </a:solidFill>
                <a:effectLst/>
                <a:latin typeface="Arial" panose="020B0604020202020204" pitchFamily="34" charset="0"/>
                <a:ea typeface="Arial Unicode MS" panose="020B0604020202020204" pitchFamily="34" charset="-128"/>
                <a:cs typeface="Arial" panose="020B0604020202020204" pitchFamily="34" charset="0"/>
              </a:rPr>
              <a:t>estuvo centrado en l</a:t>
            </a:r>
            <a:r>
              <a:rPr lang="es-MX" sz="1600" dirty="0">
                <a:solidFill>
                  <a:schemeClr val="tx1"/>
                </a:solidFill>
                <a:effectLst/>
                <a:latin typeface="Arial" panose="020B0604020202020204" pitchFamily="34" charset="0"/>
                <a:ea typeface="Arial Unicode MS" panose="020B0604020202020204" pitchFamily="34" charset="-128"/>
                <a:cs typeface="Arial" panose="020B0604020202020204" pitchFamily="34" charset="0"/>
              </a:rPr>
              <a:t>a búsqueda del</a:t>
            </a:r>
            <a:r>
              <a:rPr lang="es-ES" sz="1600" dirty="0">
                <a:solidFill>
                  <a:schemeClr val="tx1"/>
                </a:solidFill>
                <a:effectLst/>
                <a:latin typeface="Arial" panose="020B0604020202020204" pitchFamily="34" charset="0"/>
                <a:ea typeface="Arial Unicode MS" panose="020B0604020202020204" pitchFamily="34" charset="-128"/>
                <a:cs typeface="Arial" panose="020B0604020202020204" pitchFamily="34" charset="0"/>
              </a:rPr>
              <a:t> crecimiento económico y el aumento de la producción, midiéndose principalmente en términos de indicadores económicos como el aumento del (PIB) y enfatizaba </a:t>
            </a:r>
            <a:r>
              <a:rPr lang="es-MX" sz="1600" dirty="0">
                <a:solidFill>
                  <a:schemeClr val="tx1"/>
                </a:solidFill>
                <a:effectLst/>
                <a:latin typeface="Arial" panose="020B0604020202020204" pitchFamily="34" charset="0"/>
                <a:ea typeface="Arial Unicode MS" panose="020B0604020202020204" pitchFamily="34" charset="-128"/>
                <a:cs typeface="Arial" panose="020B0604020202020204" pitchFamily="34" charset="0"/>
              </a:rPr>
              <a:t>cuestiones como</a:t>
            </a:r>
            <a:r>
              <a:rPr lang="es-ES" sz="1600" dirty="0">
                <a:solidFill>
                  <a:schemeClr val="tx1"/>
                </a:solidFill>
                <a:effectLst/>
                <a:latin typeface="Arial" panose="020B0604020202020204" pitchFamily="34" charset="0"/>
                <a:ea typeface="Arial Unicode MS" panose="020B0604020202020204" pitchFamily="34" charset="-128"/>
                <a:cs typeface="Arial" panose="020B0604020202020204" pitchFamily="34" charset="0"/>
              </a:rPr>
              <a:t> la industrialización y la modernización como las vías para llegar al desarrollo anhelado.</a:t>
            </a:r>
            <a:endParaRPr lang="es-MX" sz="1600" dirty="0">
              <a:solidFill>
                <a:schemeClr val="tx1"/>
              </a:solidFill>
              <a:effectLst/>
              <a:latin typeface="Arial" panose="020B0604020202020204" pitchFamily="34" charset="0"/>
              <a:ea typeface="Arial Unicode MS" panose="020B0604020202020204" pitchFamily="34" charset="-128"/>
              <a:cs typeface="Arial" panose="020B0604020202020204" pitchFamily="34" charset="0"/>
            </a:endParaRPr>
          </a:p>
          <a:p>
            <a:pPr algn="just">
              <a:lnSpc>
                <a:spcPct val="150000"/>
              </a:lnSpc>
            </a:pPr>
            <a:r>
              <a:rPr lang="es-MX" sz="1600" dirty="0">
                <a:solidFill>
                  <a:schemeClr val="tx1"/>
                </a:solidFill>
                <a:effectLst/>
                <a:latin typeface="Arial" panose="020B0604020202020204" pitchFamily="34" charset="0"/>
                <a:ea typeface="Arial Unicode MS" panose="020B0604020202020204" pitchFamily="34" charset="-128"/>
                <a:cs typeface="Arial" panose="020B0604020202020204" pitchFamily="34" charset="0"/>
              </a:rPr>
              <a:t>Con el paso del tiempo se hizo evidente que el desarrollo limitado a valores económicos no necesariamente conduce a una mejora en la calidad de vida de las personas. En respuesta a esto, surgió el enfoque del desarrollo sostenible, que busca equilibrar las necesidades económicas, sociales y ambientales de la sociedad a largo plazo.</a:t>
            </a:r>
            <a:endParaRPr lang="es-ES_tradnl" sz="1600" kern="100" dirty="0">
              <a:solidFill>
                <a:schemeClr val="tx1"/>
              </a:solidFill>
              <a:uFill>
                <a:solidFill>
                  <a:srgbClr val="000000"/>
                </a:solidFill>
              </a:uFill>
              <a:latin typeface="Arial" panose="020B0604020202020204" pitchFamily="34" charset="0"/>
              <a:ea typeface="Arial Unicode MS" panose="020B0604020202020204" pitchFamily="34" charset="-128"/>
              <a:cs typeface="Arial" panose="020B0604020202020204" pitchFamily="34" charset="0"/>
            </a:endParaRPr>
          </a:p>
          <a:p>
            <a:pPr algn="just">
              <a:lnSpc>
                <a:spcPct val="150000"/>
              </a:lnSpc>
            </a:pPr>
            <a:r>
              <a:rPr lang="es-ES_tradnl" sz="1600" kern="100" dirty="0">
                <a:solidFill>
                  <a:schemeClr val="tx1"/>
                </a:solidFill>
                <a:uFill>
                  <a:solidFill>
                    <a:srgbClr val="000000"/>
                  </a:solidFill>
                </a:uFill>
                <a:latin typeface="Arial" panose="020B0604020202020204" pitchFamily="34" charset="0"/>
                <a:ea typeface="Arial Unicode MS" panose="020B0604020202020204" pitchFamily="34" charset="-128"/>
                <a:cs typeface="Arial" panose="020B0604020202020204" pitchFamily="34" charset="0"/>
              </a:rPr>
              <a:t>E</a:t>
            </a:r>
            <a:r>
              <a:rPr lang="es-ES_tradnl" sz="1600" kern="100" dirty="0">
                <a:ln>
                  <a:noFill/>
                </a:ln>
                <a:solidFill>
                  <a:schemeClr val="tx1"/>
                </a:solidFill>
                <a:effectLst/>
                <a:uFill>
                  <a:solidFill>
                    <a:srgbClr val="000000"/>
                  </a:solidFill>
                </a:uFill>
                <a:latin typeface="Arial" panose="020B0604020202020204" pitchFamily="34" charset="0"/>
                <a:ea typeface="Arial Unicode MS" panose="020B0604020202020204" pitchFamily="34" charset="-128"/>
                <a:cs typeface="Arial" panose="020B0604020202020204" pitchFamily="34" charset="0"/>
              </a:rPr>
              <a:t>l desarrollo sostenible enfatiza la necesidad de la intervención estatal, así como de la sociedad y sus organizaciones para atender los problemas sociales (Gutiérrez, 2007) por lo tanto, se pone de manifiesto que el Estado debe enfocar tanto desde su gestión pública hasta sus políticas de desarrollo a partir del equilibrio entre el crecimiento económico, la protección medioambiental y la justicia social.</a:t>
            </a:r>
            <a:endParaRPr lang="es-MX" sz="1600" kern="100" dirty="0">
              <a:ln>
                <a:noFill/>
              </a:ln>
              <a:solidFill>
                <a:schemeClr val="tx1"/>
              </a:solidFill>
              <a:effectLst/>
              <a:uFill>
                <a:solidFill>
                  <a:srgbClr val="000000"/>
                </a:solidFill>
              </a:uFill>
              <a:latin typeface="Arial" panose="020B0604020202020204" pitchFamily="34" charset="0"/>
              <a:ea typeface="Arial Unicode MS" panose="020B0604020202020204" pitchFamily="34" charset="-128"/>
              <a:cs typeface="Arial" panose="020B0604020202020204" pitchFamily="34" charset="0"/>
            </a:endParaRPr>
          </a:p>
        </p:txBody>
      </p:sp>
    </p:spTree>
    <p:extLst>
      <p:ext uri="{BB962C8B-B14F-4D97-AF65-F5344CB8AC3E}">
        <p14:creationId xmlns:p14="http://schemas.microsoft.com/office/powerpoint/2010/main" val="2469208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FAF67A-E384-B070-D50A-C480FB648775}"/>
              </a:ext>
            </a:extLst>
          </p:cNvPr>
          <p:cNvSpPr>
            <a:spLocks noGrp="1"/>
          </p:cNvSpPr>
          <p:nvPr>
            <p:ph type="title"/>
          </p:nvPr>
        </p:nvSpPr>
        <p:spPr/>
        <p:txBody>
          <a:bodyPr>
            <a:normAutofit/>
          </a:bodyPr>
          <a:lstStyle/>
          <a:p>
            <a:r>
              <a:rPr lang="es-MX" sz="3200" dirty="0"/>
              <a:t>Problemática y Antecedentes</a:t>
            </a:r>
          </a:p>
        </p:txBody>
      </p:sp>
      <p:sp>
        <p:nvSpPr>
          <p:cNvPr id="3" name="Marcador de contenido 2">
            <a:extLst>
              <a:ext uri="{FF2B5EF4-FFF2-40B4-BE49-F238E27FC236}">
                <a16:creationId xmlns:a16="http://schemas.microsoft.com/office/drawing/2014/main" id="{E81260EF-4627-4D73-1449-7B5DABAFE0E0}"/>
              </a:ext>
            </a:extLst>
          </p:cNvPr>
          <p:cNvSpPr>
            <a:spLocks noGrp="1"/>
          </p:cNvSpPr>
          <p:nvPr>
            <p:ph idx="1"/>
          </p:nvPr>
        </p:nvSpPr>
        <p:spPr>
          <a:xfrm>
            <a:off x="677333" y="2160589"/>
            <a:ext cx="10095769" cy="3880773"/>
          </a:xfrm>
        </p:spPr>
        <p:txBody>
          <a:bodyPr>
            <a:normAutofit/>
          </a:bodyPr>
          <a:lstStyle/>
          <a:p>
            <a:pPr algn="just">
              <a:lnSpc>
                <a:spcPct val="150000"/>
              </a:lnSpc>
            </a:pPr>
            <a:r>
              <a:rPr lang="es-MX" sz="1600" dirty="0">
                <a:solidFill>
                  <a:schemeClr val="tx1"/>
                </a:solidFill>
                <a:latin typeface="Arial" panose="020B0604020202020204" pitchFamily="34" charset="0"/>
                <a:cs typeface="Arial" panose="020B0604020202020204" pitchFamily="34" charset="0"/>
              </a:rPr>
              <a:t>Los temas en la agenda internacional son complejos, dinámicos e interdependientes, por lo tanto, no pueden ser resueltos de manera individual por ningún actor del sistema sin importar cuales sean sus potencialidades (Suárez, 2014). Dada la complejidad se requiere de la acción colectiva y coordinada de todos los agentes, expresada en tanto en cooperación internacional, gobernanza multinivel y acción colectiva.</a:t>
            </a:r>
          </a:p>
          <a:p>
            <a:pPr algn="just">
              <a:lnSpc>
                <a:spcPct val="150000"/>
              </a:lnSpc>
            </a:pPr>
            <a:r>
              <a:rPr lang="es-MX" sz="1600" dirty="0">
                <a:solidFill>
                  <a:schemeClr val="tx1"/>
                </a:solidFill>
                <a:latin typeface="Arial" panose="020B0604020202020204" pitchFamily="34" charset="0"/>
                <a:cs typeface="Arial" panose="020B0604020202020204" pitchFamily="34" charset="0"/>
              </a:rPr>
              <a:t>Resultado de las preocupaciones globales surge la Agenda 2030, la cual es un plan de acción global basado en cinco dimensiones fundamentales: personas, prosperidad, planeta, participación colectiva y paz. La Agenda 2030 desde su diseño contempla y enfatiza la incorporación de la sociedad civil para lograr alcanzar los 17 objetivos de desarrollo sostenible.</a:t>
            </a:r>
          </a:p>
          <a:p>
            <a:endParaRPr lang="es-MX" dirty="0"/>
          </a:p>
          <a:p>
            <a:endParaRPr lang="es-MX" dirty="0"/>
          </a:p>
          <a:p>
            <a:endParaRPr lang="es-MX" dirty="0"/>
          </a:p>
        </p:txBody>
      </p:sp>
    </p:spTree>
    <p:extLst>
      <p:ext uri="{BB962C8B-B14F-4D97-AF65-F5344CB8AC3E}">
        <p14:creationId xmlns:p14="http://schemas.microsoft.com/office/powerpoint/2010/main" val="2757371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9E4D54-150C-D6BC-0C50-1461330039DA}"/>
              </a:ext>
            </a:extLst>
          </p:cNvPr>
          <p:cNvSpPr>
            <a:spLocks noGrp="1"/>
          </p:cNvSpPr>
          <p:nvPr>
            <p:ph type="title"/>
          </p:nvPr>
        </p:nvSpPr>
        <p:spPr/>
        <p:txBody>
          <a:bodyPr>
            <a:normAutofit/>
          </a:bodyPr>
          <a:lstStyle/>
          <a:p>
            <a:r>
              <a:rPr lang="es-MX" sz="3200" dirty="0"/>
              <a:t>Argumento principal</a:t>
            </a:r>
          </a:p>
        </p:txBody>
      </p:sp>
      <p:sp>
        <p:nvSpPr>
          <p:cNvPr id="3" name="Marcador de contenido 2">
            <a:extLst>
              <a:ext uri="{FF2B5EF4-FFF2-40B4-BE49-F238E27FC236}">
                <a16:creationId xmlns:a16="http://schemas.microsoft.com/office/drawing/2014/main" id="{650127B8-E473-9226-9DE7-1AFF5B1BAE76}"/>
              </a:ext>
            </a:extLst>
          </p:cNvPr>
          <p:cNvSpPr>
            <a:spLocks noGrp="1"/>
          </p:cNvSpPr>
          <p:nvPr>
            <p:ph idx="1"/>
          </p:nvPr>
        </p:nvSpPr>
        <p:spPr>
          <a:xfrm>
            <a:off x="649014" y="1690688"/>
            <a:ext cx="10515600" cy="4351338"/>
          </a:xfrm>
        </p:spPr>
        <p:txBody>
          <a:bodyPr>
            <a:normAutofit/>
          </a:bodyPr>
          <a:lstStyle/>
          <a:p>
            <a:pPr algn="just">
              <a:lnSpc>
                <a:spcPct val="150000"/>
              </a:lnSpc>
            </a:pPr>
            <a:r>
              <a:rPr lang="es-MX" sz="1600" dirty="0">
                <a:solidFill>
                  <a:schemeClr val="tx1"/>
                </a:solidFill>
                <a:effectLst/>
                <a:latin typeface="Arial" panose="020B0604020202020204" pitchFamily="34" charset="0"/>
                <a:ea typeface="Arial Unicode MS" panose="020B0604020202020204" pitchFamily="34" charset="-128"/>
                <a:cs typeface="Arial" panose="020B0604020202020204" pitchFamily="34" charset="0"/>
              </a:rPr>
              <a:t>El desarrollo sostenible</a:t>
            </a:r>
            <a:r>
              <a:rPr lang="es-ES" sz="1600" dirty="0">
                <a:solidFill>
                  <a:schemeClr val="tx1"/>
                </a:solidFill>
                <a:effectLst/>
                <a:latin typeface="Arial" panose="020B0604020202020204" pitchFamily="34" charset="0"/>
                <a:ea typeface="Arial Unicode MS" panose="020B0604020202020204" pitchFamily="34" charset="-128"/>
                <a:cs typeface="Arial" panose="020B0604020202020204" pitchFamily="34" charset="0"/>
              </a:rPr>
              <a:t> se ha convertido en un tema de gran relevancia en el ámbito global, en este contexto, la Agenda 2030 de Desarrollo Sostenible se ha posicionado como una hoja de ruta fundamental para alcanzar un futuro sostenible para todos</a:t>
            </a:r>
            <a:r>
              <a:rPr lang="es-MX" sz="1600" dirty="0">
                <a:solidFill>
                  <a:schemeClr val="tx1"/>
                </a:solidFill>
                <a:effectLst/>
                <a:latin typeface="Arial" panose="020B0604020202020204" pitchFamily="34" charset="0"/>
                <a:ea typeface="Arial Unicode MS" panose="020B0604020202020204" pitchFamily="34" charset="-128"/>
                <a:cs typeface="Arial" panose="020B0604020202020204" pitchFamily="34" charset="0"/>
              </a:rPr>
              <a:t>. Por ende, </a:t>
            </a:r>
            <a:r>
              <a:rPr lang="es-ES" sz="1600" dirty="0">
                <a:solidFill>
                  <a:schemeClr val="tx1"/>
                </a:solidFill>
                <a:effectLst/>
                <a:latin typeface="Arial" panose="020B0604020202020204" pitchFamily="34" charset="0"/>
                <a:ea typeface="Arial Unicode MS" panose="020B0604020202020204" pitchFamily="34" charset="-128"/>
                <a:cs typeface="Arial" panose="020B0604020202020204" pitchFamily="34" charset="0"/>
              </a:rPr>
              <a:t>la gobernanza del desarrollo y la gestión pública </a:t>
            </a:r>
            <a:r>
              <a:rPr lang="es-MX" sz="1600" dirty="0">
                <a:solidFill>
                  <a:schemeClr val="tx1"/>
                </a:solidFill>
                <a:effectLst/>
                <a:latin typeface="Arial" panose="020B0604020202020204" pitchFamily="34" charset="0"/>
                <a:ea typeface="Arial Unicode MS" panose="020B0604020202020204" pitchFamily="34" charset="-128"/>
                <a:cs typeface="Arial" panose="020B0604020202020204" pitchFamily="34" charset="0"/>
              </a:rPr>
              <a:t>tienen</a:t>
            </a:r>
            <a:r>
              <a:rPr lang="es-ES" sz="1600" dirty="0">
                <a:solidFill>
                  <a:schemeClr val="tx1"/>
                </a:solidFill>
                <a:effectLst/>
                <a:latin typeface="Arial" panose="020B0604020202020204" pitchFamily="34" charset="0"/>
                <a:ea typeface="Arial Unicode MS" panose="020B0604020202020204" pitchFamily="34" charset="-128"/>
                <a:cs typeface="Arial" panose="020B0604020202020204" pitchFamily="34" charset="0"/>
              </a:rPr>
              <a:t> un papel clave en la implementación de la Agenda 2030, ya que, </a:t>
            </a:r>
            <a:r>
              <a:rPr lang="es-MX" sz="1600" dirty="0">
                <a:solidFill>
                  <a:schemeClr val="tx1"/>
                </a:solidFill>
                <a:effectLst/>
                <a:latin typeface="Arial" panose="020B0604020202020204" pitchFamily="34" charset="0"/>
                <a:ea typeface="Arial Unicode MS" panose="020B0604020202020204" pitchFamily="34" charset="-128"/>
                <a:cs typeface="Arial" panose="020B0604020202020204" pitchFamily="34" charset="0"/>
              </a:rPr>
              <a:t>buscan garantizar la coherencia, coordinación y cooperación entre los distintos niveles de gobierno</a:t>
            </a:r>
            <a:r>
              <a:rPr lang="es-ES" sz="1600" dirty="0">
                <a:solidFill>
                  <a:schemeClr val="tx1"/>
                </a:solidFill>
                <a:effectLst/>
                <a:latin typeface="Arial" panose="020B0604020202020204" pitchFamily="34" charset="0"/>
                <a:ea typeface="Arial Unicode MS" panose="020B0604020202020204" pitchFamily="34" charset="-128"/>
                <a:cs typeface="Arial" panose="020B0604020202020204" pitchFamily="34" charset="0"/>
              </a:rPr>
              <a:t> y su éxito </a:t>
            </a:r>
            <a:r>
              <a:rPr lang="es-MX" sz="1600" dirty="0">
                <a:solidFill>
                  <a:schemeClr val="tx1"/>
                </a:solidFill>
                <a:effectLst/>
                <a:latin typeface="Arial" panose="020B0604020202020204" pitchFamily="34" charset="0"/>
                <a:ea typeface="Arial Unicode MS" panose="020B0604020202020204" pitchFamily="34" charset="-128"/>
                <a:cs typeface="Arial" panose="020B0604020202020204" pitchFamily="34" charset="0"/>
              </a:rPr>
              <a:t>dependerá en gran medida de la capacidad para gestionar de manera efectiva los recursos públicos y movilizar a la sociedad.</a:t>
            </a:r>
            <a:endParaRPr lang="es-MX" sz="1600" dirty="0">
              <a:solidFill>
                <a:schemeClr val="tx1"/>
              </a:solidFill>
              <a:latin typeface="Arial" panose="020B0604020202020204" pitchFamily="34" charset="0"/>
              <a:ea typeface="Arial Unicode MS" panose="020B0604020202020204" pitchFamily="34" charset="-128"/>
              <a:cs typeface="Arial" panose="020B0604020202020204" pitchFamily="34" charset="0"/>
            </a:endParaRPr>
          </a:p>
          <a:p>
            <a:pPr algn="just">
              <a:lnSpc>
                <a:spcPct val="150000"/>
              </a:lnSpc>
            </a:pPr>
            <a:r>
              <a:rPr lang="es-MX" sz="1600" dirty="0">
                <a:solidFill>
                  <a:schemeClr val="tx1"/>
                </a:solidFill>
                <a:effectLst/>
                <a:latin typeface="Arial" panose="020B0604020202020204" pitchFamily="34" charset="0"/>
                <a:ea typeface="Arial Unicode MS" panose="020B0604020202020204" pitchFamily="34" charset="-128"/>
                <a:cs typeface="Arial" panose="020B0604020202020204" pitchFamily="34" charset="0"/>
              </a:rPr>
              <a:t>Al abordar los problemas presentados por la Agenda 2030 desde un enfoque de gobernanza del desarrollo, esto implica la participación y acción colectiva de la sociedad civil bajo la idea de la glocalidad, la cual permite entender que los problemas globales son problemas locales. </a:t>
            </a:r>
          </a:p>
          <a:p>
            <a:pPr marL="0" indent="0">
              <a:lnSpc>
                <a:spcPct val="150000"/>
              </a:lnSpc>
              <a:buNone/>
            </a:pPr>
            <a:endParaRPr lang="es-MX" sz="1800" dirty="0">
              <a:effectLst/>
              <a:latin typeface="Times New Roman" panose="02020603050405020304" pitchFamily="18" charset="0"/>
              <a:ea typeface="Arial Unicode MS" panose="020B0604020202020204" pitchFamily="34" charset="-128"/>
            </a:endParaRPr>
          </a:p>
          <a:p>
            <a:endParaRPr lang="es-MX" dirty="0"/>
          </a:p>
        </p:txBody>
      </p:sp>
    </p:spTree>
    <p:extLst>
      <p:ext uri="{BB962C8B-B14F-4D97-AF65-F5344CB8AC3E}">
        <p14:creationId xmlns:p14="http://schemas.microsoft.com/office/powerpoint/2010/main" val="3427080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4D2B66EC-83E6-F86E-4E38-D555FEBA9D48}"/>
              </a:ext>
            </a:extLst>
          </p:cNvPr>
          <p:cNvPicPr>
            <a:picLocks noChangeAspect="1"/>
          </p:cNvPicPr>
          <p:nvPr/>
        </p:nvPicPr>
        <p:blipFill rotWithShape="1">
          <a:blip r:embed="rId2"/>
          <a:srcRect t="7909" b="7822"/>
          <a:stretch/>
        </p:blipFill>
        <p:spPr>
          <a:xfrm>
            <a:off x="93737" y="77676"/>
            <a:ext cx="2915973" cy="1640221"/>
          </a:xfrm>
          <a:prstGeom prst="rect">
            <a:avLst/>
          </a:prstGeom>
        </p:spPr>
      </p:pic>
      <p:sp>
        <p:nvSpPr>
          <p:cNvPr id="3" name="Marcador de contenido 2">
            <a:extLst>
              <a:ext uri="{FF2B5EF4-FFF2-40B4-BE49-F238E27FC236}">
                <a16:creationId xmlns:a16="http://schemas.microsoft.com/office/drawing/2014/main" id="{7C9EDDDB-BCC5-3DA0-CF69-A418C9343FC8}"/>
              </a:ext>
            </a:extLst>
          </p:cNvPr>
          <p:cNvSpPr>
            <a:spLocks noGrp="1"/>
          </p:cNvSpPr>
          <p:nvPr>
            <p:ph idx="1"/>
          </p:nvPr>
        </p:nvSpPr>
        <p:spPr>
          <a:xfrm>
            <a:off x="599089" y="1944415"/>
            <a:ext cx="10143139" cy="4435480"/>
          </a:xfrm>
        </p:spPr>
        <p:txBody>
          <a:bodyPr>
            <a:normAutofit fontScale="92500" lnSpcReduction="20000"/>
          </a:bodyPr>
          <a:lstStyle/>
          <a:p>
            <a:pPr>
              <a:lnSpc>
                <a:spcPct val="150000"/>
              </a:lnSpc>
            </a:pPr>
            <a:r>
              <a:rPr lang="es-MX" sz="1600" dirty="0">
                <a:effectLst/>
                <a:latin typeface="Arial" panose="020B0604020202020204" pitchFamily="34" charset="0"/>
                <a:ea typeface="Arial Unicode MS" panose="020B0604020202020204" pitchFamily="34" charset="-128"/>
                <a:cs typeface="Arial" panose="020B0604020202020204" pitchFamily="34" charset="0"/>
              </a:rPr>
              <a:t>El término gobernanza se refiere a las interacciones entre estructuras, procesos y tradiciones que determinan cómo se ejerce el poder y las responsabilidades, cómo se toman las decisiones y cómo intervienen los ciudadanos u otros actores. Además, incluye los mecanismos, procesos e instituciones mediante los cuales los ciudadanos expresan sus intereses, ejercen sus derechos, satisfacen sus obligaciones y resuelven sus diferencias (Iza, 2006). </a:t>
            </a:r>
          </a:p>
          <a:p>
            <a:pPr>
              <a:lnSpc>
                <a:spcPct val="150000"/>
              </a:lnSpc>
            </a:pPr>
            <a:r>
              <a:rPr lang="es-MX" sz="1600" dirty="0">
                <a:effectLst/>
                <a:latin typeface="Arial" panose="020B0604020202020204" pitchFamily="34" charset="0"/>
                <a:ea typeface="Arial Unicode MS" panose="020B0604020202020204" pitchFamily="34" charset="-128"/>
                <a:cs typeface="Arial" panose="020B0604020202020204" pitchFamily="34" charset="0"/>
              </a:rPr>
              <a:t>También puede ser descrita como el medio a través del cual la sociedad define sus metas y prioridades y avanza hacia la cooperación, ya sea global, regional, nacional o local. Los sistemas de gobernanza pueden expresarse a través de marcos políticos y jurídicos, instituciones, estrategias y planes de acción, entre otros (Burhenne-Guilmin y Scanlon, 2004).</a:t>
            </a:r>
          </a:p>
          <a:p>
            <a:pPr>
              <a:lnSpc>
                <a:spcPct val="150000"/>
              </a:lnSpc>
            </a:pPr>
            <a:r>
              <a:rPr lang="es-MX" sz="1600" dirty="0">
                <a:effectLst/>
                <a:latin typeface="Arial" panose="020B0604020202020204" pitchFamily="34" charset="0"/>
                <a:ea typeface="Arial Unicode MS" panose="020B0604020202020204" pitchFamily="34" charset="-128"/>
                <a:cs typeface="Arial" panose="020B0604020202020204" pitchFamily="34" charset="0"/>
              </a:rPr>
              <a:t>La gobernanza es más amplia que las instituciones e incluye las relaciones entre el Estado y las personas. Proporciona los mecanismos a través de los cuales se puede generar colaboración entre sectores. También aborda algunos de los obstáculos fundamentales para el desarrollo sostenible, como la exclusión y la desigualdad.</a:t>
            </a:r>
            <a:endParaRPr lang="es-MX" sz="1600" dirty="0">
              <a:effectLst/>
              <a:latin typeface="Arial" panose="020B0604020202020204" pitchFamily="34" charset="0"/>
              <a:ea typeface="Arial Unicode MS" panose="020B0604020202020204" pitchFamily="34" charset="-128"/>
            </a:endParaRPr>
          </a:p>
        </p:txBody>
      </p:sp>
    </p:spTree>
    <p:extLst>
      <p:ext uri="{BB962C8B-B14F-4D97-AF65-F5344CB8AC3E}">
        <p14:creationId xmlns:p14="http://schemas.microsoft.com/office/powerpoint/2010/main" val="2047255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D367157-8287-53FF-E0D8-A3D04E1704AD}"/>
              </a:ext>
            </a:extLst>
          </p:cNvPr>
          <p:cNvSpPr>
            <a:spLocks noGrp="1"/>
          </p:cNvSpPr>
          <p:nvPr>
            <p:ph idx="1"/>
          </p:nvPr>
        </p:nvSpPr>
        <p:spPr>
          <a:xfrm>
            <a:off x="701566" y="1688991"/>
            <a:ext cx="10515600" cy="4351338"/>
          </a:xfrm>
        </p:spPr>
        <p:txBody>
          <a:bodyPr>
            <a:normAutofit/>
          </a:bodyPr>
          <a:lstStyle/>
          <a:p>
            <a:pPr algn="just">
              <a:lnSpc>
                <a:spcPct val="150000"/>
              </a:lnSpc>
            </a:pPr>
            <a:r>
              <a:rPr lang="es-MX" sz="1600" dirty="0">
                <a:solidFill>
                  <a:schemeClr val="tx1"/>
                </a:solidFill>
                <a:effectLst/>
                <a:latin typeface="Arial" panose="020B0604020202020204" pitchFamily="34" charset="0"/>
                <a:ea typeface="Arial Unicode MS" panose="020B0604020202020204" pitchFamily="34" charset="-128"/>
                <a:cs typeface="Arial" panose="020B0604020202020204" pitchFamily="34" charset="0"/>
              </a:rPr>
              <a:t>El gobierno tiene la tarea de promover la Agenda 2030 y hacer que sea relevante para distintos contextos y actores, en tanto, una forma de lograrlo es estimulando la participación de la sociedad civil a través de la creación de espacios receptivos y favorables dentro de la toma de decisiones para que la ciudadanía conozca la importancia de atender los problemas expresados en los 17 objetivos de desarrollo sostenible.</a:t>
            </a:r>
          </a:p>
          <a:p>
            <a:pPr algn="just">
              <a:lnSpc>
                <a:spcPct val="150000"/>
              </a:lnSpc>
            </a:pPr>
            <a:r>
              <a:rPr lang="es-MX" sz="1600" dirty="0">
                <a:solidFill>
                  <a:schemeClr val="tx1"/>
                </a:solidFill>
                <a:latin typeface="Arial" panose="020B0604020202020204" pitchFamily="34" charset="0"/>
                <a:ea typeface="Arial Unicode MS" panose="020B0604020202020204" pitchFamily="34" charset="-128"/>
                <a:cs typeface="Arial" panose="020B0604020202020204" pitchFamily="34" charset="0"/>
              </a:rPr>
              <a:t>Una forma de lograrlo es a través de mecanismos de participación social dentro de las instituciones gubernamentales para incentivar el diálogo con las organizaciones de la sociedad civil.</a:t>
            </a:r>
            <a:endParaRPr lang="es-MX" sz="1600" dirty="0">
              <a:solidFill>
                <a:schemeClr val="tx1"/>
              </a:solidFill>
              <a:effectLst/>
              <a:latin typeface="Arial" panose="020B0604020202020204" pitchFamily="34" charset="0"/>
              <a:ea typeface="Arial Unicode MS" panose="020B0604020202020204" pitchFamily="34" charset="-128"/>
              <a:cs typeface="Arial" panose="020B0604020202020204" pitchFamily="34" charset="0"/>
            </a:endParaRPr>
          </a:p>
          <a:p>
            <a:endParaRPr lang="es-MX" dirty="0"/>
          </a:p>
        </p:txBody>
      </p:sp>
    </p:spTree>
    <p:extLst>
      <p:ext uri="{BB962C8B-B14F-4D97-AF65-F5344CB8AC3E}">
        <p14:creationId xmlns:p14="http://schemas.microsoft.com/office/powerpoint/2010/main" val="2249803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F77BB80-8921-D6FA-18BC-56AF688790E9}"/>
              </a:ext>
            </a:extLst>
          </p:cNvPr>
          <p:cNvSpPr>
            <a:spLocks noGrp="1"/>
          </p:cNvSpPr>
          <p:nvPr>
            <p:ph idx="1"/>
          </p:nvPr>
        </p:nvSpPr>
        <p:spPr>
          <a:xfrm>
            <a:off x="838200" y="914400"/>
            <a:ext cx="10515600" cy="5262563"/>
          </a:xfrm>
        </p:spPr>
        <p:txBody>
          <a:bodyPr>
            <a:normAutofit/>
          </a:bodyPr>
          <a:lstStyle/>
          <a:p>
            <a:pPr algn="just">
              <a:lnSpc>
                <a:spcPct val="150000"/>
              </a:lnSpc>
            </a:pPr>
            <a:r>
              <a:rPr lang="es-ES_tradnl" sz="1600" kern="100" dirty="0">
                <a:ln>
                  <a:noFill/>
                </a:ln>
                <a:solidFill>
                  <a:schemeClr val="tx1"/>
                </a:solidFill>
                <a:effectLst/>
                <a:uFill>
                  <a:solidFill>
                    <a:srgbClr val="000000"/>
                  </a:solidFill>
                </a:uFill>
                <a:latin typeface="Arial" panose="020B0604020202020204" pitchFamily="34" charset="0"/>
                <a:ea typeface="Arial Unicode MS" panose="020B0604020202020204" pitchFamily="34" charset="-128"/>
                <a:cs typeface="Arial Unicode MS" panose="020B0604020202020204" pitchFamily="34" charset="-128"/>
              </a:rPr>
              <a:t>El gobierno de México ha definido la ruta de trabajo de la Agenda 2030 desde el Consejo Nacional de la Agenda 2030 para el Desarrollo Sostenible creado en 2017 y ratificado en 2021 creada para coordinar el trabajo del gobierno con organismos internacionales, el sector privado, la academia y la sociedad civil para la implementación de la Agenda 2030 y el seguimiento de los ODS. El Consejo Nacional de la Agenda 2030 tiene la competencia de formular propuestas políticas para impulsar el logro de los ODS, proponer indicadores para el monitoreo, así como dar seguimiento a estos.</a:t>
            </a:r>
            <a:endParaRPr lang="es-MX" sz="1600" kern="100" dirty="0">
              <a:ln>
                <a:noFill/>
              </a:ln>
              <a:solidFill>
                <a:schemeClr val="tx1"/>
              </a:solidFill>
              <a:effectLst/>
              <a:uFill>
                <a:solidFill>
                  <a:srgbClr val="000000"/>
                </a:solidFill>
              </a:uFill>
              <a:latin typeface="Calibri" panose="020F0502020204030204" pitchFamily="34" charset="0"/>
              <a:ea typeface="Arial Unicode MS" panose="020B0604020202020204" pitchFamily="34" charset="-128"/>
              <a:cs typeface="Arial Unicode MS" panose="020B0604020202020204" pitchFamily="34" charset="-128"/>
            </a:endParaRPr>
          </a:p>
          <a:p>
            <a:pPr algn="just">
              <a:lnSpc>
                <a:spcPct val="150000"/>
              </a:lnSpc>
            </a:pPr>
            <a:r>
              <a:rPr lang="es-ES_tradnl" sz="1600" kern="0" dirty="0">
                <a:solidFill>
                  <a:schemeClr val="tx1"/>
                </a:solidFill>
                <a:effectLst/>
                <a:latin typeface="Arial" panose="020B0604020202020204" pitchFamily="34" charset="0"/>
                <a:ea typeface="Arial Unicode MS" panose="020B0604020202020204" pitchFamily="34" charset="-128"/>
              </a:rPr>
              <a:t>Desde la adopción de la Agenda 2030, México se comprometió a realizar un seguimiento y examen de esta a través de Informes Nacionales Voluntarios (INV) para reportar el progreso en la implementación de la Agenda, siendo el Foro Político de Alto Nivel el espacio donde los Estados miembros de Naciones Unidas presentan sus avances</a:t>
            </a:r>
            <a:r>
              <a:rPr lang="es-MX" sz="1600" kern="0" dirty="0">
                <a:solidFill>
                  <a:schemeClr val="tx1"/>
                </a:solidFill>
                <a:latin typeface="Arial" panose="020B0604020202020204" pitchFamily="34" charset="0"/>
                <a:ea typeface="Arial Unicode MS" panose="020B0604020202020204" pitchFamily="34" charset="-128"/>
              </a:rPr>
              <a:t>.</a:t>
            </a:r>
            <a:endParaRPr lang="es-MX" sz="1600" dirty="0">
              <a:solidFill>
                <a:schemeClr val="tx1"/>
              </a:solidFill>
            </a:endParaRPr>
          </a:p>
        </p:txBody>
      </p:sp>
      <p:pic>
        <p:nvPicPr>
          <p:cNvPr id="5" name="Imagen 4">
            <a:extLst>
              <a:ext uri="{FF2B5EF4-FFF2-40B4-BE49-F238E27FC236}">
                <a16:creationId xmlns:a16="http://schemas.microsoft.com/office/drawing/2014/main" id="{4EDAA8C8-9E0C-9289-B8D6-05C49CE20092}"/>
              </a:ext>
            </a:extLst>
          </p:cNvPr>
          <p:cNvPicPr>
            <a:picLocks noChangeAspect="1"/>
          </p:cNvPicPr>
          <p:nvPr/>
        </p:nvPicPr>
        <p:blipFill>
          <a:blip r:embed="rId2"/>
          <a:stretch>
            <a:fillRect/>
          </a:stretch>
        </p:blipFill>
        <p:spPr>
          <a:xfrm>
            <a:off x="1185863" y="5062538"/>
            <a:ext cx="8186737" cy="1114425"/>
          </a:xfrm>
          <a:prstGeom prst="rect">
            <a:avLst/>
          </a:prstGeom>
        </p:spPr>
      </p:pic>
    </p:spTree>
    <p:extLst>
      <p:ext uri="{BB962C8B-B14F-4D97-AF65-F5344CB8AC3E}">
        <p14:creationId xmlns:p14="http://schemas.microsoft.com/office/powerpoint/2010/main" val="2822961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4359B9-E330-6CCC-8719-63E0BB4414F4}"/>
              </a:ext>
            </a:extLst>
          </p:cNvPr>
          <p:cNvSpPr>
            <a:spLocks noGrp="1"/>
          </p:cNvSpPr>
          <p:nvPr>
            <p:ph type="title"/>
          </p:nvPr>
        </p:nvSpPr>
        <p:spPr/>
        <p:txBody>
          <a:bodyPr>
            <a:normAutofit/>
          </a:bodyPr>
          <a:lstStyle/>
          <a:p>
            <a:r>
              <a:rPr lang="es-MX" sz="3200" dirty="0"/>
              <a:t>Metodología</a:t>
            </a:r>
          </a:p>
        </p:txBody>
      </p:sp>
      <p:sp>
        <p:nvSpPr>
          <p:cNvPr id="3" name="Marcador de contenido 2">
            <a:extLst>
              <a:ext uri="{FF2B5EF4-FFF2-40B4-BE49-F238E27FC236}">
                <a16:creationId xmlns:a16="http://schemas.microsoft.com/office/drawing/2014/main" id="{4A168EA6-7E9E-DADA-3F37-587C09CEF1C4}"/>
              </a:ext>
            </a:extLst>
          </p:cNvPr>
          <p:cNvSpPr>
            <a:spLocks noGrp="1"/>
          </p:cNvSpPr>
          <p:nvPr>
            <p:ph idx="1"/>
          </p:nvPr>
        </p:nvSpPr>
        <p:spPr>
          <a:xfrm>
            <a:off x="649013" y="1690688"/>
            <a:ext cx="10515600" cy="4351338"/>
          </a:xfrm>
        </p:spPr>
        <p:txBody>
          <a:bodyPr>
            <a:normAutofit/>
          </a:bodyPr>
          <a:lstStyle/>
          <a:p>
            <a:pPr algn="just">
              <a:lnSpc>
                <a:spcPct val="150000"/>
              </a:lnSpc>
            </a:pPr>
            <a:r>
              <a:rPr lang="es-MX" sz="1600" dirty="0">
                <a:solidFill>
                  <a:schemeClr val="tx1"/>
                </a:solidFill>
                <a:latin typeface="Arial" panose="020B0604020202020204" pitchFamily="34" charset="0"/>
                <a:ea typeface="Helvetica Neue"/>
                <a:cs typeface="Arial" panose="020B0604020202020204" pitchFamily="34" charset="0"/>
                <a:sym typeface="Helvetica Neue"/>
              </a:rPr>
              <a:t>La metodología utilizada es de tipo cualitativo y el método de investigación seleccionado es un estudio de caso de tipo contemporáneo, analítico y de proceso.</a:t>
            </a:r>
          </a:p>
          <a:p>
            <a:pPr algn="just">
              <a:lnSpc>
                <a:spcPct val="150000"/>
              </a:lnSpc>
            </a:pPr>
            <a:r>
              <a:rPr lang="es-MX" sz="1600" dirty="0">
                <a:solidFill>
                  <a:schemeClr val="tx1"/>
                </a:solidFill>
                <a:latin typeface="Arial" panose="020B0604020202020204" pitchFamily="34" charset="0"/>
                <a:cs typeface="Arial" panose="020B0604020202020204" pitchFamily="34" charset="0"/>
              </a:rPr>
              <a:t>Se analizaron los Informes Nacionales Voluntarios (INV) presentados en 2016, 2018 y 2021 por el gobierno mexicano en el Foro Político de Alto Nivel. </a:t>
            </a:r>
          </a:p>
          <a:p>
            <a:pPr algn="just">
              <a:lnSpc>
                <a:spcPct val="150000"/>
              </a:lnSpc>
            </a:pPr>
            <a:r>
              <a:rPr lang="es-MX" sz="1600" dirty="0">
                <a:solidFill>
                  <a:schemeClr val="tx1"/>
                </a:solidFill>
                <a:latin typeface="Arial" panose="020B0604020202020204" pitchFamily="34" charset="0"/>
                <a:cs typeface="Arial" panose="020B0604020202020204" pitchFamily="34" charset="0"/>
              </a:rPr>
              <a:t>Se revisaron informes presentados por OSC, en particular, se consultó el Informe Luz del Espacio de Articulación de la Sociedad Civil para el Seguimiento de la Agenda 2030 en México del 2018, el Informe de avance y principales logros alcanzados durante los primeros cuatro años de implementación de la Agenda 2030 desde la perspectiva de las OSC de Latinoamérica y el Caribe del 2019 y el Informe sobre la Consulta a OSC sobre la Agenda 2030 ante el Tercer INV del gobierno de México del 2021 para contrastar la información presentada por el gobierno.</a:t>
            </a:r>
          </a:p>
          <a:p>
            <a:endParaRPr lang="es-MX" dirty="0"/>
          </a:p>
        </p:txBody>
      </p:sp>
    </p:spTree>
    <p:extLst>
      <p:ext uri="{BB962C8B-B14F-4D97-AF65-F5344CB8AC3E}">
        <p14:creationId xmlns:p14="http://schemas.microsoft.com/office/powerpoint/2010/main" val="629981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D99741-CF28-59AE-45CD-197CF4116C45}"/>
              </a:ext>
            </a:extLst>
          </p:cNvPr>
          <p:cNvSpPr>
            <a:spLocks noGrp="1"/>
          </p:cNvSpPr>
          <p:nvPr>
            <p:ph type="title"/>
          </p:nvPr>
        </p:nvSpPr>
        <p:spPr/>
        <p:txBody>
          <a:bodyPr/>
          <a:lstStyle/>
          <a:p>
            <a:r>
              <a:rPr lang="es-MX" dirty="0"/>
              <a:t>Análisis de los Informes Nacionales Voluntarios</a:t>
            </a:r>
          </a:p>
        </p:txBody>
      </p:sp>
      <p:sp>
        <p:nvSpPr>
          <p:cNvPr id="3" name="Marcador de contenido 2">
            <a:extLst>
              <a:ext uri="{FF2B5EF4-FFF2-40B4-BE49-F238E27FC236}">
                <a16:creationId xmlns:a16="http://schemas.microsoft.com/office/drawing/2014/main" id="{2DC6F33D-8E1A-3B8C-69E3-4E949E9D8EF6}"/>
              </a:ext>
            </a:extLst>
          </p:cNvPr>
          <p:cNvSpPr>
            <a:spLocks noGrp="1"/>
          </p:cNvSpPr>
          <p:nvPr>
            <p:ph idx="1"/>
          </p:nvPr>
        </p:nvSpPr>
        <p:spPr>
          <a:xfrm>
            <a:off x="677334" y="2160589"/>
            <a:ext cx="9927604" cy="3880773"/>
          </a:xfrm>
        </p:spPr>
        <p:txBody>
          <a:bodyPr>
            <a:normAutofit/>
          </a:bodyPr>
          <a:lstStyle/>
          <a:p>
            <a:pPr algn="just">
              <a:lnSpc>
                <a:spcPct val="150000"/>
              </a:lnSpc>
            </a:pPr>
            <a:r>
              <a:rPr lang="es-MX" sz="1600" dirty="0">
                <a:solidFill>
                  <a:schemeClr val="tx1"/>
                </a:solidFill>
                <a:latin typeface="Arial" panose="020B0604020202020204" pitchFamily="34" charset="0"/>
                <a:cs typeface="Arial" panose="020B0604020202020204" pitchFamily="34" charset="0"/>
              </a:rPr>
              <a:t>El gobierno ha presentado 3 INV correspodientes a 2016, 2018, 2021. -Se observa que la metodología no ha sido constante.</a:t>
            </a:r>
          </a:p>
          <a:p>
            <a:pPr algn="just">
              <a:lnSpc>
                <a:spcPct val="150000"/>
              </a:lnSpc>
            </a:pPr>
            <a:r>
              <a:rPr lang="es-MX" sz="1600" dirty="0">
                <a:solidFill>
                  <a:schemeClr val="tx1"/>
                </a:solidFill>
                <a:latin typeface="Arial" panose="020B0604020202020204" pitchFamily="34" charset="0"/>
                <a:cs typeface="Arial" panose="020B0604020202020204" pitchFamily="34" charset="0"/>
              </a:rPr>
              <a:t>No hay información clara sobre la convocatoria para ser partícipe en los foros.</a:t>
            </a:r>
          </a:p>
          <a:p>
            <a:pPr algn="just">
              <a:lnSpc>
                <a:spcPct val="150000"/>
              </a:lnSpc>
            </a:pPr>
            <a:r>
              <a:rPr lang="es-MX" sz="1600" dirty="0">
                <a:solidFill>
                  <a:schemeClr val="tx1"/>
                </a:solidFill>
                <a:latin typeface="Arial" panose="020B0604020202020204" pitchFamily="34" charset="0"/>
                <a:cs typeface="Arial" panose="020B0604020202020204" pitchFamily="34" charset="0"/>
              </a:rPr>
              <a:t>No es posible conocer el # de OSC de la sociedad civil que brindaron información, el tipo de OSC, ni lugar de procedencia.</a:t>
            </a:r>
          </a:p>
          <a:p>
            <a:pPr algn="just">
              <a:lnSpc>
                <a:spcPct val="150000"/>
              </a:lnSpc>
            </a:pPr>
            <a:r>
              <a:rPr lang="es-MX" sz="1600" dirty="0">
                <a:solidFill>
                  <a:schemeClr val="tx1"/>
                </a:solidFill>
                <a:latin typeface="Arial" panose="020B0604020202020204" pitchFamily="34" charset="0"/>
                <a:cs typeface="Arial" panose="020B0604020202020204" pitchFamily="34" charset="0"/>
              </a:rPr>
              <a:t>En 2016, se menciona la participación pero no es visible los resultados de esta. </a:t>
            </a:r>
          </a:p>
          <a:p>
            <a:pPr algn="just">
              <a:lnSpc>
                <a:spcPct val="150000"/>
              </a:lnSpc>
            </a:pPr>
            <a:r>
              <a:rPr lang="es-MX" sz="1600" dirty="0">
                <a:solidFill>
                  <a:schemeClr val="tx1"/>
                </a:solidFill>
                <a:latin typeface="Arial" panose="020B0604020202020204" pitchFamily="34" charset="0"/>
                <a:cs typeface="Arial" panose="020B0604020202020204" pitchFamily="34" charset="0"/>
              </a:rPr>
              <a:t>En 2018, se observa la integración de un apartado sobre aportaciones hechas por las OSC.</a:t>
            </a:r>
          </a:p>
          <a:p>
            <a:pPr algn="just">
              <a:lnSpc>
                <a:spcPct val="150000"/>
              </a:lnSpc>
            </a:pPr>
            <a:r>
              <a:rPr lang="es-MX" sz="1600" dirty="0">
                <a:solidFill>
                  <a:schemeClr val="tx1"/>
                </a:solidFill>
                <a:latin typeface="Arial" panose="020B0604020202020204" pitchFamily="34" charset="0"/>
                <a:cs typeface="Arial" panose="020B0604020202020204" pitchFamily="34" charset="0"/>
              </a:rPr>
              <a:t>En 2021, solo se hace una mención a las consultas realizadas desde las OSC.</a:t>
            </a:r>
          </a:p>
        </p:txBody>
      </p:sp>
    </p:spTree>
    <p:extLst>
      <p:ext uri="{BB962C8B-B14F-4D97-AF65-F5344CB8AC3E}">
        <p14:creationId xmlns:p14="http://schemas.microsoft.com/office/powerpoint/2010/main" val="3185826227"/>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{F90C5858-AF05-4E4E-AAAA-9AAA47172412}tf10001060</Template>
  <TotalTime>72</TotalTime>
  <Words>1613</Words>
  <Application>Microsoft Macintosh PowerPoint</Application>
  <PresentationFormat>Panorámica</PresentationFormat>
  <Paragraphs>44</Paragraphs>
  <Slides>12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12</vt:i4>
      </vt:variant>
    </vt:vector>
  </HeadingPairs>
  <TitlesOfParts>
    <vt:vector size="18" baseType="lpstr">
      <vt:lpstr>Arial</vt:lpstr>
      <vt:lpstr>Calibri</vt:lpstr>
      <vt:lpstr>Times New Roman</vt:lpstr>
      <vt:lpstr>Trebuchet MS</vt:lpstr>
      <vt:lpstr>Wingdings 3</vt:lpstr>
      <vt:lpstr>Faceta</vt:lpstr>
      <vt:lpstr>Gobernanza del desarrollo sostenible en México: el caso de la Agenda 2030 en México </vt:lpstr>
      <vt:lpstr>Problemática y Antecedentes</vt:lpstr>
      <vt:lpstr>Problemática y Antecedentes</vt:lpstr>
      <vt:lpstr>Argumento principal</vt:lpstr>
      <vt:lpstr>Presentación de PowerPoint</vt:lpstr>
      <vt:lpstr>Presentación de PowerPoint</vt:lpstr>
      <vt:lpstr>Presentación de PowerPoint</vt:lpstr>
      <vt:lpstr>Metodología</vt:lpstr>
      <vt:lpstr>Análisis de los Informes Nacionales Voluntarios</vt:lpstr>
      <vt:lpstr>Análisis de los mecanismos de participación</vt:lpstr>
      <vt:lpstr>Conclusiones</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Gobernanza del desarrollo sostenible en México: el caso de la Agenda 2030 en México </dc:title>
  <dc:creator>ELIZABET ABRIL DIAZ ENVILA</dc:creator>
  <cp:lastModifiedBy>ELIZABET ABRIL DIAZ ENVILA</cp:lastModifiedBy>
  <cp:revision>1</cp:revision>
  <dcterms:created xsi:type="dcterms:W3CDTF">2023-10-20T13:09:09Z</dcterms:created>
  <dcterms:modified xsi:type="dcterms:W3CDTF">2023-10-20T14:21:13Z</dcterms:modified>
</cp:coreProperties>
</file>