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AN Angleton" charset="1" panose="00000000000000000000"/>
      <p:regular r:id="rId10"/>
    </p:embeddedFont>
    <p:embeddedFont>
      <p:font typeface="TAN Angleton Italics" charset="1" panose="00000000000000000000"/>
      <p:regular r:id="rId11"/>
    </p:embeddedFont>
    <p:embeddedFont>
      <p:font typeface="Public Sans" charset="1" panose="00000000000000000000"/>
      <p:regular r:id="rId12"/>
    </p:embeddedFont>
    <p:embeddedFont>
      <p:font typeface="Public Sans Bold" charset="1" panose="00000000000000000000"/>
      <p:regular r:id="rId13"/>
    </p:embeddedFont>
    <p:embeddedFont>
      <p:font typeface="Public Sans Italics" charset="1" panose="00000000000000000000"/>
      <p:regular r:id="rId14"/>
    </p:embeddedFont>
    <p:embeddedFont>
      <p:font typeface="Public Sans Bold Italics" charset="1" panose="00000000000000000000"/>
      <p:regular r:id="rId15"/>
    </p:embeddedFont>
    <p:embeddedFont>
      <p:font typeface="Public Sans Thin" charset="1" panose="00000000000000000000"/>
      <p:regular r:id="rId16"/>
    </p:embeddedFont>
    <p:embeddedFont>
      <p:font typeface="Public Sans Thin Italics" charset="1" panose="00000000000000000000"/>
      <p:regular r:id="rId17"/>
    </p:embeddedFont>
    <p:embeddedFont>
      <p:font typeface="Public Sans Medium" charset="1" panose="00000000000000000000"/>
      <p:regular r:id="rId18"/>
    </p:embeddedFont>
    <p:embeddedFont>
      <p:font typeface="Public Sans Medium Italics" charset="1" panose="00000000000000000000"/>
      <p:regular r:id="rId19"/>
    </p:embeddedFont>
    <p:embeddedFont>
      <p:font typeface="Public Sans Heavy" charset="1" panose="00000000000000000000"/>
      <p:regular r:id="rId20"/>
    </p:embeddedFont>
    <p:embeddedFont>
      <p:font typeface="Public Sans Heavy Italics" charset="1" panose="000000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6.jpeg" Type="http://schemas.openxmlformats.org/officeDocument/2006/relationships/image"/><Relationship Id="rId4" Target="https://www.youtube.com/watch?v=05aypgAZ_uA" TargetMode="External" Type="http://schemas.openxmlformats.org/officeDocument/2006/relationships/video"/></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34.png" Type="http://schemas.openxmlformats.org/officeDocument/2006/relationships/image"/><Relationship Id="rId13" Target="../media/image35.png" Type="http://schemas.openxmlformats.org/officeDocument/2006/relationships/image"/><Relationship Id="rId2" Target="../media/image27.png" Type="http://schemas.openxmlformats.org/officeDocument/2006/relationships/image"/><Relationship Id="rId3" Target="../media/image28.png" Type="http://schemas.openxmlformats.org/officeDocument/2006/relationships/image"/><Relationship Id="rId4" Target="../media/image5.png" Type="http://schemas.openxmlformats.org/officeDocument/2006/relationships/image"/><Relationship Id="rId5" Target="../media/image29.png" Type="http://schemas.openxmlformats.org/officeDocument/2006/relationships/image"/><Relationship Id="rId6" Target="../media/image30.png" Type="http://schemas.openxmlformats.org/officeDocument/2006/relationships/image"/><Relationship Id="rId7" Target="../media/image9.png" Type="http://schemas.openxmlformats.org/officeDocument/2006/relationships/image"/><Relationship Id="rId8" Target="../media/image8.png" Type="http://schemas.openxmlformats.org/officeDocument/2006/relationships/image"/><Relationship Id="rId9" Target="../media/image31.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0">
            <a:off x="3288345" y="5506972"/>
            <a:ext cx="3081244" cy="2025918"/>
          </a:xfrm>
          <a:custGeom>
            <a:avLst/>
            <a:gdLst/>
            <a:ahLst/>
            <a:cxnLst/>
            <a:rect r="r" b="b" t="t" l="l"/>
            <a:pathLst>
              <a:path h="2025918" w="3081244">
                <a:moveTo>
                  <a:pt x="0" y="0"/>
                </a:moveTo>
                <a:lnTo>
                  <a:pt x="3081243" y="0"/>
                </a:lnTo>
                <a:lnTo>
                  <a:pt x="3081243" y="2025918"/>
                </a:lnTo>
                <a:lnTo>
                  <a:pt x="0" y="2025918"/>
                </a:lnTo>
                <a:lnTo>
                  <a:pt x="0" y="0"/>
                </a:lnTo>
                <a:close/>
              </a:path>
            </a:pathLst>
          </a:custGeom>
          <a:blipFill>
            <a:blip r:embed="rId2"/>
            <a:stretch>
              <a:fillRect l="0" t="0" r="0" b="0"/>
            </a:stretch>
          </a:blipFill>
        </p:spPr>
      </p:sp>
      <p:sp>
        <p:nvSpPr>
          <p:cNvPr name="Freeform 3" id="3"/>
          <p:cNvSpPr/>
          <p:nvPr/>
        </p:nvSpPr>
        <p:spPr>
          <a:xfrm flipH="false" flipV="false" rot="0">
            <a:off x="5197183" y="847171"/>
            <a:ext cx="8501901" cy="8448764"/>
          </a:xfrm>
          <a:custGeom>
            <a:avLst/>
            <a:gdLst/>
            <a:ahLst/>
            <a:cxnLst/>
            <a:rect r="r" b="b" t="t" l="l"/>
            <a:pathLst>
              <a:path h="8448764" w="8501901">
                <a:moveTo>
                  <a:pt x="0" y="0"/>
                </a:moveTo>
                <a:lnTo>
                  <a:pt x="8501901" y="0"/>
                </a:lnTo>
                <a:lnTo>
                  <a:pt x="8501901" y="8448764"/>
                </a:lnTo>
                <a:lnTo>
                  <a:pt x="0" y="8448764"/>
                </a:lnTo>
                <a:lnTo>
                  <a:pt x="0" y="0"/>
                </a:lnTo>
                <a:close/>
              </a:path>
            </a:pathLst>
          </a:custGeom>
          <a:blipFill>
            <a:blip r:embed="rId3"/>
            <a:stretch>
              <a:fillRect l="0" t="0" r="0" b="0"/>
            </a:stretch>
          </a:blipFill>
        </p:spPr>
      </p:sp>
      <p:sp>
        <p:nvSpPr>
          <p:cNvPr name="Freeform 4" id="4"/>
          <p:cNvSpPr/>
          <p:nvPr/>
        </p:nvSpPr>
        <p:spPr>
          <a:xfrm flipH="false" flipV="false" rot="-3888004">
            <a:off x="5518952" y="1505222"/>
            <a:ext cx="7250096" cy="7276556"/>
          </a:xfrm>
          <a:custGeom>
            <a:avLst/>
            <a:gdLst/>
            <a:ahLst/>
            <a:cxnLst/>
            <a:rect r="r" b="b" t="t" l="l"/>
            <a:pathLst>
              <a:path h="7276556" w="7250096">
                <a:moveTo>
                  <a:pt x="0" y="0"/>
                </a:moveTo>
                <a:lnTo>
                  <a:pt x="7250096" y="0"/>
                </a:lnTo>
                <a:lnTo>
                  <a:pt x="7250096" y="7276556"/>
                </a:lnTo>
                <a:lnTo>
                  <a:pt x="0" y="72765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87642" y="3361532"/>
            <a:ext cx="15665654" cy="3563936"/>
          </a:xfrm>
          <a:custGeom>
            <a:avLst/>
            <a:gdLst/>
            <a:ahLst/>
            <a:cxnLst/>
            <a:rect r="r" b="b" t="t" l="l"/>
            <a:pathLst>
              <a:path h="3563936" w="15665654">
                <a:moveTo>
                  <a:pt x="0" y="0"/>
                </a:moveTo>
                <a:lnTo>
                  <a:pt x="15665654" y="0"/>
                </a:lnTo>
                <a:lnTo>
                  <a:pt x="15665654" y="3563936"/>
                </a:lnTo>
                <a:lnTo>
                  <a:pt x="0" y="3563936"/>
                </a:lnTo>
                <a:lnTo>
                  <a:pt x="0" y="0"/>
                </a:lnTo>
                <a:close/>
              </a:path>
            </a:pathLst>
          </a:custGeom>
          <a:blipFill>
            <a:blip r:embed="rId6"/>
            <a:stretch>
              <a:fillRect l="0" t="0" r="0" b="0"/>
            </a:stretch>
          </a:blipFill>
        </p:spPr>
      </p:sp>
      <p:sp>
        <p:nvSpPr>
          <p:cNvPr name="Freeform 6" id="6"/>
          <p:cNvSpPr/>
          <p:nvPr/>
        </p:nvSpPr>
        <p:spPr>
          <a:xfrm flipH="false" flipV="false" rot="0">
            <a:off x="7778546" y="559794"/>
            <a:ext cx="10661854" cy="4651234"/>
          </a:xfrm>
          <a:custGeom>
            <a:avLst/>
            <a:gdLst/>
            <a:ahLst/>
            <a:cxnLst/>
            <a:rect r="r" b="b" t="t" l="l"/>
            <a:pathLst>
              <a:path h="4651234" w="10661854">
                <a:moveTo>
                  <a:pt x="0" y="0"/>
                </a:moveTo>
                <a:lnTo>
                  <a:pt x="10661855" y="0"/>
                </a:lnTo>
                <a:lnTo>
                  <a:pt x="10661855" y="4651234"/>
                </a:lnTo>
                <a:lnTo>
                  <a:pt x="0" y="4651234"/>
                </a:lnTo>
                <a:lnTo>
                  <a:pt x="0" y="0"/>
                </a:lnTo>
                <a:close/>
              </a:path>
            </a:pathLst>
          </a:custGeom>
          <a:blipFill>
            <a:blip r:embed="rId7"/>
            <a:stretch>
              <a:fillRect l="0" t="0" r="0" b="0"/>
            </a:stretch>
          </a:blipFill>
        </p:spPr>
      </p:sp>
      <p:sp>
        <p:nvSpPr>
          <p:cNvPr name="Freeform 7" id="7"/>
          <p:cNvSpPr/>
          <p:nvPr/>
        </p:nvSpPr>
        <p:spPr>
          <a:xfrm flipH="false" flipV="false" rot="0">
            <a:off x="2415901" y="-1441876"/>
            <a:ext cx="4140892" cy="3757859"/>
          </a:xfrm>
          <a:custGeom>
            <a:avLst/>
            <a:gdLst/>
            <a:ahLst/>
            <a:cxnLst/>
            <a:rect r="r" b="b" t="t" l="l"/>
            <a:pathLst>
              <a:path h="3757859" w="4140892">
                <a:moveTo>
                  <a:pt x="0" y="0"/>
                </a:moveTo>
                <a:lnTo>
                  <a:pt x="4140892" y="0"/>
                </a:lnTo>
                <a:lnTo>
                  <a:pt x="4140892" y="3757859"/>
                </a:lnTo>
                <a:lnTo>
                  <a:pt x="0" y="3757859"/>
                </a:lnTo>
                <a:lnTo>
                  <a:pt x="0" y="0"/>
                </a:lnTo>
                <a:close/>
              </a:path>
            </a:pathLst>
          </a:custGeom>
          <a:blipFill>
            <a:blip r:embed="rId8"/>
            <a:stretch>
              <a:fillRect l="0" t="0" r="0" b="0"/>
            </a:stretch>
          </a:blipFill>
        </p:spPr>
      </p:sp>
      <p:sp>
        <p:nvSpPr>
          <p:cNvPr name="Freeform 8" id="8"/>
          <p:cNvSpPr/>
          <p:nvPr/>
        </p:nvSpPr>
        <p:spPr>
          <a:xfrm flipH="false" flipV="false" rot="0">
            <a:off x="5454332" y="107034"/>
            <a:ext cx="2204922" cy="3254498"/>
          </a:xfrm>
          <a:custGeom>
            <a:avLst/>
            <a:gdLst/>
            <a:ahLst/>
            <a:cxnLst/>
            <a:rect r="r" b="b" t="t" l="l"/>
            <a:pathLst>
              <a:path h="3254498" w="2204922">
                <a:moveTo>
                  <a:pt x="0" y="0"/>
                </a:moveTo>
                <a:lnTo>
                  <a:pt x="2204922" y="0"/>
                </a:lnTo>
                <a:lnTo>
                  <a:pt x="2204922" y="3254498"/>
                </a:lnTo>
                <a:lnTo>
                  <a:pt x="0" y="3254498"/>
                </a:lnTo>
                <a:lnTo>
                  <a:pt x="0" y="0"/>
                </a:lnTo>
                <a:close/>
              </a:path>
            </a:pathLst>
          </a:custGeom>
          <a:blipFill>
            <a:blip r:embed="rId9"/>
            <a:stretch>
              <a:fillRect l="0" t="0" r="0" b="0"/>
            </a:stretch>
          </a:blipFill>
        </p:spPr>
      </p:sp>
      <p:sp>
        <p:nvSpPr>
          <p:cNvPr name="Freeform 9" id="9"/>
          <p:cNvSpPr/>
          <p:nvPr/>
        </p:nvSpPr>
        <p:spPr>
          <a:xfrm flipH="false" flipV="false" rot="0">
            <a:off x="9520469" y="6771039"/>
            <a:ext cx="5069707" cy="4397971"/>
          </a:xfrm>
          <a:custGeom>
            <a:avLst/>
            <a:gdLst/>
            <a:ahLst/>
            <a:cxnLst/>
            <a:rect r="r" b="b" t="t" l="l"/>
            <a:pathLst>
              <a:path h="4397971" w="5069707">
                <a:moveTo>
                  <a:pt x="0" y="0"/>
                </a:moveTo>
                <a:lnTo>
                  <a:pt x="5069707" y="0"/>
                </a:lnTo>
                <a:lnTo>
                  <a:pt x="5069707" y="4397971"/>
                </a:lnTo>
                <a:lnTo>
                  <a:pt x="0" y="4397971"/>
                </a:lnTo>
                <a:lnTo>
                  <a:pt x="0" y="0"/>
                </a:lnTo>
                <a:close/>
              </a:path>
            </a:pathLst>
          </a:custGeom>
          <a:blipFill>
            <a:blip r:embed="rId10"/>
            <a:stretch>
              <a:fillRect l="0" t="0" r="0" b="0"/>
            </a:stretch>
          </a:blipFill>
        </p:spPr>
      </p:sp>
      <p:sp>
        <p:nvSpPr>
          <p:cNvPr name="TextBox 10" id="10"/>
          <p:cNvSpPr txBox="true"/>
          <p:nvPr/>
        </p:nvSpPr>
        <p:spPr>
          <a:xfrm rot="-95085">
            <a:off x="1709622" y="3886475"/>
            <a:ext cx="14763850" cy="2151116"/>
          </a:xfrm>
          <a:prstGeom prst="rect">
            <a:avLst/>
          </a:prstGeom>
        </p:spPr>
        <p:txBody>
          <a:bodyPr anchor="t" rtlCol="false" tIns="0" lIns="0" bIns="0" rIns="0">
            <a:spAutoFit/>
          </a:bodyPr>
          <a:lstStyle/>
          <a:p>
            <a:pPr algn="ctr">
              <a:lnSpc>
                <a:spcPts val="8748"/>
              </a:lnSpc>
            </a:pPr>
            <a:r>
              <a:rPr lang="en-US" sz="5467" spc="-153">
                <a:solidFill>
                  <a:srgbClr val="000000"/>
                </a:solidFill>
                <a:latin typeface="Public Sans Heavy"/>
              </a:rPr>
              <a:t>TSMC: EL PEQUEÑO </a:t>
            </a:r>
          </a:p>
          <a:p>
            <a:pPr algn="ctr">
              <a:lnSpc>
                <a:spcPts val="8748"/>
              </a:lnSpc>
            </a:pPr>
            <a:r>
              <a:rPr lang="en-US" sz="5467" spc="-153">
                <a:solidFill>
                  <a:srgbClr val="000000"/>
                </a:solidFill>
                <a:latin typeface="Public Sans Heavy"/>
              </a:rPr>
              <a:t>GRAN MILAGRO TAIWANÉS</a:t>
            </a:r>
          </a:p>
        </p:txBody>
      </p:sp>
      <p:sp>
        <p:nvSpPr>
          <p:cNvPr name="TextBox 11" id="11"/>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12" id="12"/>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13" id="13"/>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TextBox 4" id="4"/>
          <p:cNvSpPr txBox="true"/>
          <p:nvPr/>
        </p:nvSpPr>
        <p:spPr>
          <a:xfrm rot="0">
            <a:off x="4007642" y="364759"/>
            <a:ext cx="10272716" cy="947053"/>
          </a:xfrm>
          <a:prstGeom prst="rect">
            <a:avLst/>
          </a:prstGeom>
        </p:spPr>
        <p:txBody>
          <a:bodyPr anchor="t" rtlCol="false" tIns="0" lIns="0" bIns="0" rIns="0">
            <a:spAutoFit/>
          </a:bodyPr>
          <a:lstStyle/>
          <a:p>
            <a:pPr algn="ctr">
              <a:lnSpc>
                <a:spcPts val="7971"/>
              </a:lnSpc>
            </a:pPr>
            <a:r>
              <a:rPr lang="en-US" sz="4982" spc="-139">
                <a:solidFill>
                  <a:srgbClr val="000000"/>
                </a:solidFill>
                <a:latin typeface="Public Sans Heavy"/>
              </a:rPr>
              <a:t>TAIWAN EN LA ACTUALIDAD</a:t>
            </a:r>
          </a:p>
        </p:txBody>
      </p:sp>
      <p:sp>
        <p:nvSpPr>
          <p:cNvPr name="TextBox 5" id="5"/>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6" id="6"/>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7" id="7"/>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pic>
        <p:nvPicPr>
          <p:cNvPr name="Picture 8" id="8"/>
          <p:cNvPicPr>
            <a:picLocks noChangeAspect="true"/>
          </p:cNvPicPr>
          <p:nvPr>
            <a:videoFile r:link="rId4"/>
          </p:nvPr>
        </p:nvPicPr>
        <p:blipFill>
          <a:blip r:embed="rId3"/>
          <a:stretch>
            <a:fillRect/>
          </a:stretch>
        </p:blipFill>
        <p:spPr>
          <a:xfrm rot="0">
            <a:off x="2944732" y="2057400"/>
            <a:ext cx="12398536" cy="6974176"/>
          </a:xfrm>
          <a:prstGeom prst="rect">
            <a:avLst/>
          </a:prstGeom>
        </p:spPr>
      </p:pic>
      <p:sp>
        <p:nvSpPr>
          <p:cNvPr name="TextBox 9" id="9"/>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7938604">
            <a:off x="4657186" y="5390431"/>
            <a:ext cx="3693641" cy="2516293"/>
          </a:xfrm>
          <a:custGeom>
            <a:avLst/>
            <a:gdLst/>
            <a:ahLst/>
            <a:cxnLst/>
            <a:rect r="r" b="b" t="t" l="l"/>
            <a:pathLst>
              <a:path h="2516293" w="3693641">
                <a:moveTo>
                  <a:pt x="0" y="0"/>
                </a:moveTo>
                <a:lnTo>
                  <a:pt x="3693640" y="0"/>
                </a:lnTo>
                <a:lnTo>
                  <a:pt x="3693640" y="2516292"/>
                </a:lnTo>
                <a:lnTo>
                  <a:pt x="0" y="2516292"/>
                </a:lnTo>
                <a:lnTo>
                  <a:pt x="0" y="0"/>
                </a:lnTo>
                <a:close/>
              </a:path>
            </a:pathLst>
          </a:custGeom>
          <a:blipFill>
            <a:blip r:embed="rId2"/>
            <a:stretch>
              <a:fillRect l="0" t="0" r="0" b="0"/>
            </a:stretch>
          </a:blipFill>
        </p:spPr>
      </p:sp>
      <p:sp>
        <p:nvSpPr>
          <p:cNvPr name="Freeform 3" id="3"/>
          <p:cNvSpPr/>
          <p:nvPr/>
        </p:nvSpPr>
        <p:spPr>
          <a:xfrm flipH="false" flipV="false" rot="0">
            <a:off x="11293458" y="3800202"/>
            <a:ext cx="2828212" cy="2942223"/>
          </a:xfrm>
          <a:custGeom>
            <a:avLst/>
            <a:gdLst/>
            <a:ahLst/>
            <a:cxnLst/>
            <a:rect r="r" b="b" t="t" l="l"/>
            <a:pathLst>
              <a:path h="2942223" w="2828212">
                <a:moveTo>
                  <a:pt x="0" y="0"/>
                </a:moveTo>
                <a:lnTo>
                  <a:pt x="2828212" y="0"/>
                </a:lnTo>
                <a:lnTo>
                  <a:pt x="2828212" y="2942223"/>
                </a:lnTo>
                <a:lnTo>
                  <a:pt x="0" y="2942223"/>
                </a:lnTo>
                <a:lnTo>
                  <a:pt x="0" y="0"/>
                </a:lnTo>
                <a:close/>
              </a:path>
            </a:pathLst>
          </a:custGeom>
          <a:blipFill>
            <a:blip r:embed="rId3"/>
            <a:stretch>
              <a:fillRect l="0" t="0" r="0" b="0"/>
            </a:stretch>
          </a:blipFill>
        </p:spPr>
      </p:sp>
      <p:sp>
        <p:nvSpPr>
          <p:cNvPr name="Freeform 4" id="4"/>
          <p:cNvSpPr/>
          <p:nvPr/>
        </p:nvSpPr>
        <p:spPr>
          <a:xfrm flipH="false" flipV="false" rot="0">
            <a:off x="3386138" y="3345988"/>
            <a:ext cx="12034763" cy="2737909"/>
          </a:xfrm>
          <a:custGeom>
            <a:avLst/>
            <a:gdLst/>
            <a:ahLst/>
            <a:cxnLst/>
            <a:rect r="r" b="b" t="t" l="l"/>
            <a:pathLst>
              <a:path h="2737909" w="12034763">
                <a:moveTo>
                  <a:pt x="0" y="0"/>
                </a:moveTo>
                <a:lnTo>
                  <a:pt x="12034763" y="0"/>
                </a:lnTo>
                <a:lnTo>
                  <a:pt x="12034763" y="2737909"/>
                </a:lnTo>
                <a:lnTo>
                  <a:pt x="0" y="2737909"/>
                </a:lnTo>
                <a:lnTo>
                  <a:pt x="0" y="0"/>
                </a:lnTo>
                <a:close/>
              </a:path>
            </a:pathLst>
          </a:custGeom>
          <a:blipFill>
            <a:blip r:embed="rId4"/>
            <a:stretch>
              <a:fillRect l="0" t="0" r="0" b="0"/>
            </a:stretch>
          </a:blipFill>
        </p:spPr>
      </p:sp>
      <p:sp>
        <p:nvSpPr>
          <p:cNvPr name="Freeform 5" id="5"/>
          <p:cNvSpPr/>
          <p:nvPr/>
        </p:nvSpPr>
        <p:spPr>
          <a:xfrm flipH="false" flipV="false" rot="0">
            <a:off x="7816104" y="1356871"/>
            <a:ext cx="5686259" cy="1833819"/>
          </a:xfrm>
          <a:custGeom>
            <a:avLst/>
            <a:gdLst/>
            <a:ahLst/>
            <a:cxnLst/>
            <a:rect r="r" b="b" t="t" l="l"/>
            <a:pathLst>
              <a:path h="1833819" w="5686259">
                <a:moveTo>
                  <a:pt x="0" y="0"/>
                </a:moveTo>
                <a:lnTo>
                  <a:pt x="5686259" y="0"/>
                </a:lnTo>
                <a:lnTo>
                  <a:pt x="5686259" y="1833819"/>
                </a:lnTo>
                <a:lnTo>
                  <a:pt x="0" y="1833819"/>
                </a:lnTo>
                <a:lnTo>
                  <a:pt x="0" y="0"/>
                </a:lnTo>
                <a:close/>
              </a:path>
            </a:pathLst>
          </a:custGeom>
          <a:blipFill>
            <a:blip r:embed="rId5"/>
            <a:stretch>
              <a:fillRect l="0" t="0" r="0" b="0"/>
            </a:stretch>
          </a:blipFill>
        </p:spPr>
      </p:sp>
      <p:sp>
        <p:nvSpPr>
          <p:cNvPr name="Freeform 6" id="6"/>
          <p:cNvSpPr/>
          <p:nvPr/>
        </p:nvSpPr>
        <p:spPr>
          <a:xfrm flipH="false" flipV="false" rot="-1961824">
            <a:off x="4279314" y="-466902"/>
            <a:ext cx="6394087" cy="1686440"/>
          </a:xfrm>
          <a:custGeom>
            <a:avLst/>
            <a:gdLst/>
            <a:ahLst/>
            <a:cxnLst/>
            <a:rect r="r" b="b" t="t" l="l"/>
            <a:pathLst>
              <a:path h="1686440" w="6394087">
                <a:moveTo>
                  <a:pt x="0" y="0"/>
                </a:moveTo>
                <a:lnTo>
                  <a:pt x="6394087" y="0"/>
                </a:lnTo>
                <a:lnTo>
                  <a:pt x="6394087" y="1686440"/>
                </a:lnTo>
                <a:lnTo>
                  <a:pt x="0" y="1686440"/>
                </a:lnTo>
                <a:lnTo>
                  <a:pt x="0" y="0"/>
                </a:lnTo>
                <a:close/>
              </a:path>
            </a:pathLst>
          </a:custGeom>
          <a:blipFill>
            <a:blip r:embed="rId6"/>
            <a:stretch>
              <a:fillRect l="0" t="0" r="0" b="0"/>
            </a:stretch>
          </a:blipFill>
        </p:spPr>
      </p:sp>
      <p:sp>
        <p:nvSpPr>
          <p:cNvPr name="Freeform 7" id="7"/>
          <p:cNvSpPr/>
          <p:nvPr/>
        </p:nvSpPr>
        <p:spPr>
          <a:xfrm flipH="false" flipV="false" rot="8435691">
            <a:off x="3306963" y="10205925"/>
            <a:ext cx="6394087" cy="1686440"/>
          </a:xfrm>
          <a:custGeom>
            <a:avLst/>
            <a:gdLst/>
            <a:ahLst/>
            <a:cxnLst/>
            <a:rect r="r" b="b" t="t" l="l"/>
            <a:pathLst>
              <a:path h="1686440" w="6394087">
                <a:moveTo>
                  <a:pt x="0" y="0"/>
                </a:moveTo>
                <a:lnTo>
                  <a:pt x="6394086" y="0"/>
                </a:lnTo>
                <a:lnTo>
                  <a:pt x="6394086" y="1686440"/>
                </a:lnTo>
                <a:lnTo>
                  <a:pt x="0" y="1686440"/>
                </a:lnTo>
                <a:lnTo>
                  <a:pt x="0" y="0"/>
                </a:lnTo>
                <a:close/>
              </a:path>
            </a:pathLst>
          </a:custGeom>
          <a:blipFill>
            <a:blip r:embed="rId6"/>
            <a:stretch>
              <a:fillRect l="0" t="0" r="0" b="0"/>
            </a:stretch>
          </a:blipFill>
        </p:spPr>
      </p:sp>
      <p:sp>
        <p:nvSpPr>
          <p:cNvPr name="Freeform 8" id="8"/>
          <p:cNvSpPr/>
          <p:nvPr/>
        </p:nvSpPr>
        <p:spPr>
          <a:xfrm flipH="false" flipV="false" rot="0">
            <a:off x="12398130" y="-428313"/>
            <a:ext cx="2208467" cy="1915845"/>
          </a:xfrm>
          <a:custGeom>
            <a:avLst/>
            <a:gdLst/>
            <a:ahLst/>
            <a:cxnLst/>
            <a:rect r="r" b="b" t="t" l="l"/>
            <a:pathLst>
              <a:path h="1915845" w="2208467">
                <a:moveTo>
                  <a:pt x="0" y="0"/>
                </a:moveTo>
                <a:lnTo>
                  <a:pt x="2208466" y="0"/>
                </a:lnTo>
                <a:lnTo>
                  <a:pt x="2208466" y="1915845"/>
                </a:lnTo>
                <a:lnTo>
                  <a:pt x="0" y="1915845"/>
                </a:lnTo>
                <a:lnTo>
                  <a:pt x="0" y="0"/>
                </a:lnTo>
                <a:close/>
              </a:path>
            </a:pathLst>
          </a:custGeom>
          <a:blipFill>
            <a:blip r:embed="rId7"/>
            <a:stretch>
              <a:fillRect l="0" t="0" r="0" b="0"/>
            </a:stretch>
          </a:blipFill>
        </p:spPr>
      </p:sp>
      <p:sp>
        <p:nvSpPr>
          <p:cNvPr name="Freeform 9" id="9"/>
          <p:cNvSpPr/>
          <p:nvPr/>
        </p:nvSpPr>
        <p:spPr>
          <a:xfrm flipH="false" flipV="false" rot="0">
            <a:off x="1429218" y="646531"/>
            <a:ext cx="2204922" cy="3254498"/>
          </a:xfrm>
          <a:custGeom>
            <a:avLst/>
            <a:gdLst/>
            <a:ahLst/>
            <a:cxnLst/>
            <a:rect r="r" b="b" t="t" l="l"/>
            <a:pathLst>
              <a:path h="3254498" w="2204922">
                <a:moveTo>
                  <a:pt x="0" y="0"/>
                </a:moveTo>
                <a:lnTo>
                  <a:pt x="2204923" y="0"/>
                </a:lnTo>
                <a:lnTo>
                  <a:pt x="2204923" y="3254498"/>
                </a:lnTo>
                <a:lnTo>
                  <a:pt x="0" y="3254498"/>
                </a:lnTo>
                <a:lnTo>
                  <a:pt x="0" y="0"/>
                </a:lnTo>
                <a:close/>
              </a:path>
            </a:pathLst>
          </a:custGeom>
          <a:blipFill>
            <a:blip r:embed="rId8"/>
            <a:stretch>
              <a:fillRect l="0" t="0" r="0" b="0"/>
            </a:stretch>
          </a:blipFill>
        </p:spPr>
      </p:sp>
      <p:sp>
        <p:nvSpPr>
          <p:cNvPr name="Freeform 10" id="10"/>
          <p:cNvSpPr/>
          <p:nvPr/>
        </p:nvSpPr>
        <p:spPr>
          <a:xfrm flipH="false" flipV="false" rot="0">
            <a:off x="15647107" y="4125512"/>
            <a:ext cx="3224386" cy="4242614"/>
          </a:xfrm>
          <a:custGeom>
            <a:avLst/>
            <a:gdLst/>
            <a:ahLst/>
            <a:cxnLst/>
            <a:rect r="r" b="b" t="t" l="l"/>
            <a:pathLst>
              <a:path h="4242614" w="3224386">
                <a:moveTo>
                  <a:pt x="0" y="0"/>
                </a:moveTo>
                <a:lnTo>
                  <a:pt x="3224386" y="0"/>
                </a:lnTo>
                <a:lnTo>
                  <a:pt x="3224386" y="4242614"/>
                </a:lnTo>
                <a:lnTo>
                  <a:pt x="0" y="4242614"/>
                </a:lnTo>
                <a:lnTo>
                  <a:pt x="0" y="0"/>
                </a:lnTo>
                <a:close/>
              </a:path>
            </a:pathLst>
          </a:custGeom>
          <a:blipFill>
            <a:blip r:embed="rId9"/>
            <a:stretch>
              <a:fillRect l="0" t="0" r="0" b="0"/>
            </a:stretch>
          </a:blipFill>
        </p:spPr>
      </p:sp>
      <p:sp>
        <p:nvSpPr>
          <p:cNvPr name="Freeform 11" id="11"/>
          <p:cNvSpPr/>
          <p:nvPr/>
        </p:nvSpPr>
        <p:spPr>
          <a:xfrm flipH="false" flipV="false" rot="2700000">
            <a:off x="15435635" y="761144"/>
            <a:ext cx="2042953" cy="3095383"/>
          </a:xfrm>
          <a:custGeom>
            <a:avLst/>
            <a:gdLst/>
            <a:ahLst/>
            <a:cxnLst/>
            <a:rect r="r" b="b" t="t" l="l"/>
            <a:pathLst>
              <a:path h="3095383" w="2042953">
                <a:moveTo>
                  <a:pt x="0" y="0"/>
                </a:moveTo>
                <a:lnTo>
                  <a:pt x="2042953" y="0"/>
                </a:lnTo>
                <a:lnTo>
                  <a:pt x="2042953" y="3095383"/>
                </a:lnTo>
                <a:lnTo>
                  <a:pt x="0" y="3095383"/>
                </a:lnTo>
                <a:lnTo>
                  <a:pt x="0" y="0"/>
                </a:lnTo>
                <a:close/>
              </a:path>
            </a:pathLst>
          </a:custGeom>
          <a:blipFill>
            <a:blip r:embed="rId10"/>
            <a:stretch>
              <a:fillRect l="0" t="0" r="0" b="0"/>
            </a:stretch>
          </a:blipFill>
        </p:spPr>
      </p:sp>
      <p:sp>
        <p:nvSpPr>
          <p:cNvPr name="Freeform 12" id="12"/>
          <p:cNvSpPr/>
          <p:nvPr/>
        </p:nvSpPr>
        <p:spPr>
          <a:xfrm flipH="false" flipV="false" rot="0">
            <a:off x="821998" y="4615737"/>
            <a:ext cx="3419364" cy="3752389"/>
          </a:xfrm>
          <a:custGeom>
            <a:avLst/>
            <a:gdLst/>
            <a:ahLst/>
            <a:cxnLst/>
            <a:rect r="r" b="b" t="t" l="l"/>
            <a:pathLst>
              <a:path h="3752389" w="3419364">
                <a:moveTo>
                  <a:pt x="0" y="0"/>
                </a:moveTo>
                <a:lnTo>
                  <a:pt x="3419364" y="0"/>
                </a:lnTo>
                <a:lnTo>
                  <a:pt x="3419364" y="3752389"/>
                </a:lnTo>
                <a:lnTo>
                  <a:pt x="0" y="3752389"/>
                </a:lnTo>
                <a:lnTo>
                  <a:pt x="0" y="0"/>
                </a:lnTo>
                <a:close/>
              </a:path>
            </a:pathLst>
          </a:custGeom>
          <a:blipFill>
            <a:blip r:embed="rId11"/>
            <a:stretch>
              <a:fillRect l="0" t="0" r="0" b="0"/>
            </a:stretch>
          </a:blipFill>
        </p:spPr>
      </p:sp>
      <p:sp>
        <p:nvSpPr>
          <p:cNvPr name="Freeform 13" id="13"/>
          <p:cNvSpPr/>
          <p:nvPr/>
        </p:nvSpPr>
        <p:spPr>
          <a:xfrm flipH="false" flipV="false" rot="-10101151">
            <a:off x="9337044" y="7700547"/>
            <a:ext cx="3775926" cy="4242614"/>
          </a:xfrm>
          <a:custGeom>
            <a:avLst/>
            <a:gdLst/>
            <a:ahLst/>
            <a:cxnLst/>
            <a:rect r="r" b="b" t="t" l="l"/>
            <a:pathLst>
              <a:path h="4242614" w="3775926">
                <a:moveTo>
                  <a:pt x="0" y="0"/>
                </a:moveTo>
                <a:lnTo>
                  <a:pt x="3775926" y="0"/>
                </a:lnTo>
                <a:lnTo>
                  <a:pt x="3775926" y="4242614"/>
                </a:lnTo>
                <a:lnTo>
                  <a:pt x="0" y="4242614"/>
                </a:lnTo>
                <a:lnTo>
                  <a:pt x="0" y="0"/>
                </a:lnTo>
                <a:close/>
              </a:path>
            </a:pathLst>
          </a:custGeom>
          <a:blipFill>
            <a:blip r:embed="rId12"/>
            <a:stretch>
              <a:fillRect l="0" t="0" r="0" b="0"/>
            </a:stretch>
          </a:blipFill>
        </p:spPr>
      </p:sp>
      <p:sp>
        <p:nvSpPr>
          <p:cNvPr name="Freeform 14" id="14"/>
          <p:cNvSpPr/>
          <p:nvPr/>
        </p:nvSpPr>
        <p:spPr>
          <a:xfrm flipH="false" flipV="false" rot="0">
            <a:off x="-1763084" y="1007261"/>
            <a:ext cx="2585082" cy="4264052"/>
          </a:xfrm>
          <a:custGeom>
            <a:avLst/>
            <a:gdLst/>
            <a:ahLst/>
            <a:cxnLst/>
            <a:rect r="r" b="b" t="t" l="l"/>
            <a:pathLst>
              <a:path h="4264052" w="2585082">
                <a:moveTo>
                  <a:pt x="0" y="0"/>
                </a:moveTo>
                <a:lnTo>
                  <a:pt x="2585082" y="0"/>
                </a:lnTo>
                <a:lnTo>
                  <a:pt x="2585082" y="4264053"/>
                </a:lnTo>
                <a:lnTo>
                  <a:pt x="0" y="4264053"/>
                </a:lnTo>
                <a:lnTo>
                  <a:pt x="0" y="0"/>
                </a:lnTo>
                <a:close/>
              </a:path>
            </a:pathLst>
          </a:custGeom>
          <a:blipFill>
            <a:blip r:embed="rId13"/>
            <a:stretch>
              <a:fillRect l="0" t="0" r="0" b="0"/>
            </a:stretch>
          </a:blipFill>
        </p:spPr>
      </p:sp>
      <p:sp>
        <p:nvSpPr>
          <p:cNvPr name="TextBox 15" id="15"/>
          <p:cNvSpPr txBox="true"/>
          <p:nvPr/>
        </p:nvSpPr>
        <p:spPr>
          <a:xfrm rot="0">
            <a:off x="4785637" y="3803454"/>
            <a:ext cx="8716726" cy="1467860"/>
          </a:xfrm>
          <a:prstGeom prst="rect">
            <a:avLst/>
          </a:prstGeom>
        </p:spPr>
        <p:txBody>
          <a:bodyPr anchor="t" rtlCol="false" tIns="0" lIns="0" bIns="0" rIns="0">
            <a:spAutoFit/>
          </a:bodyPr>
          <a:lstStyle/>
          <a:p>
            <a:pPr algn="ctr">
              <a:lnSpc>
                <a:spcPts val="12268"/>
              </a:lnSpc>
            </a:pPr>
            <a:r>
              <a:rPr lang="en-US" sz="7667" spc="-214">
                <a:solidFill>
                  <a:srgbClr val="000000"/>
                </a:solidFill>
                <a:latin typeface="Public Sans Heavy"/>
              </a:rPr>
              <a:t>THANK YOU!</a:t>
            </a:r>
          </a:p>
        </p:txBody>
      </p:sp>
      <p:sp>
        <p:nvSpPr>
          <p:cNvPr name="TextBox 16" id="16"/>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17" id="17"/>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18" id="18"/>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19" id="19"/>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0">
            <a:off x="7463815" y="1756940"/>
            <a:ext cx="3360370" cy="970307"/>
          </a:xfrm>
          <a:custGeom>
            <a:avLst/>
            <a:gdLst/>
            <a:ahLst/>
            <a:cxnLst/>
            <a:rect r="r" b="b" t="t" l="l"/>
            <a:pathLst>
              <a:path h="970307" w="3360370">
                <a:moveTo>
                  <a:pt x="0" y="0"/>
                </a:moveTo>
                <a:lnTo>
                  <a:pt x="3360370" y="0"/>
                </a:lnTo>
                <a:lnTo>
                  <a:pt x="3360370" y="970307"/>
                </a:lnTo>
                <a:lnTo>
                  <a:pt x="0" y="970307"/>
                </a:lnTo>
                <a:lnTo>
                  <a:pt x="0" y="0"/>
                </a:lnTo>
                <a:close/>
              </a:path>
            </a:pathLst>
          </a:custGeom>
          <a:blipFill>
            <a:blip r:embed="rId2"/>
            <a:stretch>
              <a:fillRect l="0" t="0" r="0" b="0"/>
            </a:stretch>
          </a:blipFill>
        </p:spPr>
      </p:sp>
      <p:sp>
        <p:nvSpPr>
          <p:cNvPr name="Freeform 3" id="3"/>
          <p:cNvSpPr/>
          <p:nvPr/>
        </p:nvSpPr>
        <p:spPr>
          <a:xfrm flipH="false" flipV="false" rot="0">
            <a:off x="7463815" y="7115203"/>
            <a:ext cx="3360370" cy="949305"/>
          </a:xfrm>
          <a:custGeom>
            <a:avLst/>
            <a:gdLst/>
            <a:ahLst/>
            <a:cxnLst/>
            <a:rect r="r" b="b" t="t" l="l"/>
            <a:pathLst>
              <a:path h="949305" w="3360370">
                <a:moveTo>
                  <a:pt x="0" y="0"/>
                </a:moveTo>
                <a:lnTo>
                  <a:pt x="3360370" y="0"/>
                </a:lnTo>
                <a:lnTo>
                  <a:pt x="3360370" y="949304"/>
                </a:lnTo>
                <a:lnTo>
                  <a:pt x="0" y="949304"/>
                </a:lnTo>
                <a:lnTo>
                  <a:pt x="0" y="0"/>
                </a:lnTo>
                <a:close/>
              </a:path>
            </a:pathLst>
          </a:custGeom>
          <a:blipFill>
            <a:blip r:embed="rId3"/>
            <a:stretch>
              <a:fillRect l="0" t="0" r="0" b="0"/>
            </a:stretch>
          </a:blipFill>
        </p:spPr>
      </p:sp>
      <p:sp>
        <p:nvSpPr>
          <p:cNvPr name="TextBox 4" id="4"/>
          <p:cNvSpPr txBox="true"/>
          <p:nvPr/>
        </p:nvSpPr>
        <p:spPr>
          <a:xfrm rot="0">
            <a:off x="3201359" y="3377153"/>
            <a:ext cx="11888248" cy="3079722"/>
          </a:xfrm>
          <a:prstGeom prst="rect">
            <a:avLst/>
          </a:prstGeom>
        </p:spPr>
        <p:txBody>
          <a:bodyPr anchor="t" rtlCol="false" tIns="0" lIns="0" bIns="0" rIns="0">
            <a:spAutoFit/>
          </a:bodyPr>
          <a:lstStyle/>
          <a:p>
            <a:pPr algn="ctr">
              <a:lnSpc>
                <a:spcPts val="6200"/>
              </a:lnSpc>
            </a:pPr>
            <a:r>
              <a:rPr lang="en-US" sz="3875" spc="-108">
                <a:solidFill>
                  <a:srgbClr val="000000"/>
                </a:solidFill>
                <a:latin typeface="TAN Angleton"/>
              </a:rPr>
              <a:t>Gordon Moore predijo que “el número de transistores en un chip se duplicaría aproximadamente cada dos años, con un aumento mínimo en el costo”</a:t>
            </a:r>
          </a:p>
        </p:txBody>
      </p:sp>
      <p:sp>
        <p:nvSpPr>
          <p:cNvPr name="TextBox 5" id="5"/>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6" id="6"/>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7" id="7"/>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8" id="8"/>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0">
            <a:off x="7276362" y="1239625"/>
            <a:ext cx="10547674" cy="7807751"/>
          </a:xfrm>
          <a:custGeom>
            <a:avLst/>
            <a:gdLst/>
            <a:ahLst/>
            <a:cxnLst/>
            <a:rect r="r" b="b" t="t" l="l"/>
            <a:pathLst>
              <a:path h="7807751" w="10547674">
                <a:moveTo>
                  <a:pt x="0" y="0"/>
                </a:moveTo>
                <a:lnTo>
                  <a:pt x="10547674" y="0"/>
                </a:lnTo>
                <a:lnTo>
                  <a:pt x="10547674" y="7807750"/>
                </a:lnTo>
                <a:lnTo>
                  <a:pt x="0" y="7807750"/>
                </a:lnTo>
                <a:lnTo>
                  <a:pt x="0" y="0"/>
                </a:lnTo>
                <a:close/>
              </a:path>
            </a:pathLst>
          </a:custGeom>
          <a:blipFill>
            <a:blip r:embed="rId2"/>
            <a:stretch>
              <a:fillRect l="0" t="0" r="0" b="0"/>
            </a:stretch>
          </a:blipFill>
        </p:spPr>
      </p:sp>
      <p:sp>
        <p:nvSpPr>
          <p:cNvPr name="TextBox 3" id="3"/>
          <p:cNvSpPr txBox="true"/>
          <p:nvPr/>
        </p:nvSpPr>
        <p:spPr>
          <a:xfrm rot="0">
            <a:off x="351924" y="1965339"/>
            <a:ext cx="6519156" cy="6203922"/>
          </a:xfrm>
          <a:prstGeom prst="rect">
            <a:avLst/>
          </a:prstGeom>
        </p:spPr>
        <p:txBody>
          <a:bodyPr anchor="t" rtlCol="false" tIns="0" lIns="0" bIns="0" rIns="0">
            <a:spAutoFit/>
          </a:bodyPr>
          <a:lstStyle/>
          <a:p>
            <a:pPr algn="ctr">
              <a:lnSpc>
                <a:spcPts val="6200"/>
              </a:lnSpc>
            </a:pPr>
            <a:r>
              <a:rPr lang="en-US" sz="3875" spc="-108">
                <a:solidFill>
                  <a:srgbClr val="000000"/>
                </a:solidFill>
                <a:latin typeface="TAN Angleton"/>
              </a:rPr>
              <a:t>Cuantos más transistores o componentes haya en un dispositivo, el costo por dispositivo se reduce mientras que el rendimiento por dispositivo aumenta.</a:t>
            </a:r>
          </a:p>
        </p:txBody>
      </p:sp>
      <p:sp>
        <p:nvSpPr>
          <p:cNvPr name="TextBox 4" id="4"/>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5" id="5"/>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6" id="6"/>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7" id="7"/>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Freeform 4" id="4"/>
          <p:cNvSpPr/>
          <p:nvPr/>
        </p:nvSpPr>
        <p:spPr>
          <a:xfrm flipH="false" flipV="false" rot="0">
            <a:off x="1186196" y="3638691"/>
            <a:ext cx="7630764" cy="4075779"/>
          </a:xfrm>
          <a:custGeom>
            <a:avLst/>
            <a:gdLst/>
            <a:ahLst/>
            <a:cxnLst/>
            <a:rect r="r" b="b" t="t" l="l"/>
            <a:pathLst>
              <a:path h="4075779" w="7630764">
                <a:moveTo>
                  <a:pt x="0" y="0"/>
                </a:moveTo>
                <a:lnTo>
                  <a:pt x="7630764" y="0"/>
                </a:lnTo>
                <a:lnTo>
                  <a:pt x="7630764" y="4075779"/>
                </a:lnTo>
                <a:lnTo>
                  <a:pt x="0" y="4075779"/>
                </a:lnTo>
                <a:lnTo>
                  <a:pt x="0" y="0"/>
                </a:lnTo>
                <a:close/>
              </a:path>
            </a:pathLst>
          </a:custGeom>
          <a:blipFill>
            <a:blip r:embed="rId3"/>
            <a:stretch>
              <a:fillRect l="0" t="0" r="0" b="0"/>
            </a:stretch>
          </a:blipFill>
        </p:spPr>
      </p:sp>
      <p:sp>
        <p:nvSpPr>
          <p:cNvPr name="Freeform 5" id="5"/>
          <p:cNvSpPr/>
          <p:nvPr/>
        </p:nvSpPr>
        <p:spPr>
          <a:xfrm flipH="false" flipV="false" rot="0">
            <a:off x="7868082" y="2608059"/>
            <a:ext cx="8388187" cy="6137044"/>
          </a:xfrm>
          <a:custGeom>
            <a:avLst/>
            <a:gdLst/>
            <a:ahLst/>
            <a:cxnLst/>
            <a:rect r="r" b="b" t="t" l="l"/>
            <a:pathLst>
              <a:path h="6137044" w="8388187">
                <a:moveTo>
                  <a:pt x="0" y="0"/>
                </a:moveTo>
                <a:lnTo>
                  <a:pt x="8388187" y="0"/>
                </a:lnTo>
                <a:lnTo>
                  <a:pt x="8388187" y="6137044"/>
                </a:lnTo>
                <a:lnTo>
                  <a:pt x="0" y="6137044"/>
                </a:lnTo>
                <a:lnTo>
                  <a:pt x="0" y="0"/>
                </a:lnTo>
                <a:close/>
              </a:path>
            </a:pathLst>
          </a:custGeom>
          <a:blipFill>
            <a:blip r:embed="rId4"/>
            <a:stretch>
              <a:fillRect l="0" t="0" r="0" b="0"/>
            </a:stretch>
          </a:blipFill>
        </p:spPr>
      </p:sp>
      <p:sp>
        <p:nvSpPr>
          <p:cNvPr name="TextBox 6" id="6"/>
          <p:cNvSpPr txBox="true"/>
          <p:nvPr/>
        </p:nvSpPr>
        <p:spPr>
          <a:xfrm rot="0">
            <a:off x="4007642" y="364759"/>
            <a:ext cx="10272716" cy="947053"/>
          </a:xfrm>
          <a:prstGeom prst="rect">
            <a:avLst/>
          </a:prstGeom>
        </p:spPr>
        <p:txBody>
          <a:bodyPr anchor="t" rtlCol="false" tIns="0" lIns="0" bIns="0" rIns="0">
            <a:spAutoFit/>
          </a:bodyPr>
          <a:lstStyle/>
          <a:p>
            <a:pPr algn="ctr">
              <a:lnSpc>
                <a:spcPts val="7971"/>
              </a:lnSpc>
            </a:pPr>
            <a:r>
              <a:rPr lang="en-US" sz="4982" spc="-139">
                <a:solidFill>
                  <a:srgbClr val="000000"/>
                </a:solidFill>
                <a:latin typeface="Public Sans Heavy"/>
              </a:rPr>
              <a:t>ANTECEDENTE</a:t>
            </a:r>
          </a:p>
        </p:txBody>
      </p:sp>
      <p:sp>
        <p:nvSpPr>
          <p:cNvPr name="TextBox 7" id="7"/>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8" id="8"/>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9" id="9"/>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10" id="10"/>
          <p:cNvSpPr txBox="true"/>
          <p:nvPr/>
        </p:nvSpPr>
        <p:spPr>
          <a:xfrm rot="0">
            <a:off x="1741999" y="7366557"/>
            <a:ext cx="6519156" cy="736572"/>
          </a:xfrm>
          <a:prstGeom prst="rect">
            <a:avLst/>
          </a:prstGeom>
        </p:spPr>
        <p:txBody>
          <a:bodyPr anchor="t" rtlCol="false" tIns="0" lIns="0" bIns="0" rIns="0">
            <a:spAutoFit/>
          </a:bodyPr>
          <a:lstStyle/>
          <a:p>
            <a:pPr algn="ctr">
              <a:lnSpc>
                <a:spcPts val="6200"/>
              </a:lnSpc>
            </a:pPr>
            <a:r>
              <a:rPr lang="en-US" sz="3875" spc="-108">
                <a:solidFill>
                  <a:srgbClr val="000000"/>
                </a:solidFill>
                <a:latin typeface="TAN Angleton"/>
              </a:rPr>
              <a:t>1990's</a:t>
            </a:r>
          </a:p>
        </p:txBody>
      </p:sp>
      <p:sp>
        <p:nvSpPr>
          <p:cNvPr name="TextBox 11" id="11"/>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TextBox 4" id="4"/>
          <p:cNvSpPr txBox="true"/>
          <p:nvPr/>
        </p:nvSpPr>
        <p:spPr>
          <a:xfrm rot="0">
            <a:off x="3300787" y="274084"/>
            <a:ext cx="11686426" cy="947053"/>
          </a:xfrm>
          <a:prstGeom prst="rect">
            <a:avLst/>
          </a:prstGeom>
        </p:spPr>
        <p:txBody>
          <a:bodyPr anchor="t" rtlCol="false" tIns="0" lIns="0" bIns="0" rIns="0">
            <a:spAutoFit/>
          </a:bodyPr>
          <a:lstStyle/>
          <a:p>
            <a:pPr algn="ctr">
              <a:lnSpc>
                <a:spcPts val="7971"/>
              </a:lnSpc>
            </a:pPr>
            <a:r>
              <a:rPr lang="en-US" sz="4982" spc="-139">
                <a:solidFill>
                  <a:srgbClr val="000000"/>
                </a:solidFill>
                <a:latin typeface="Public Sans Heavy"/>
              </a:rPr>
              <a:t>EL FORTALECIMIENTO DE LOS TIGRES</a:t>
            </a:r>
          </a:p>
        </p:txBody>
      </p:sp>
      <p:sp>
        <p:nvSpPr>
          <p:cNvPr name="TextBox 5" id="5"/>
          <p:cNvSpPr txBox="true"/>
          <p:nvPr/>
        </p:nvSpPr>
        <p:spPr>
          <a:xfrm rot="0">
            <a:off x="1028700" y="2738219"/>
            <a:ext cx="4807274" cy="384869"/>
          </a:xfrm>
          <a:prstGeom prst="rect">
            <a:avLst/>
          </a:prstGeom>
        </p:spPr>
        <p:txBody>
          <a:bodyPr anchor="t" rtlCol="false" tIns="0" lIns="0" bIns="0" rIns="0">
            <a:spAutoFit/>
          </a:bodyPr>
          <a:lstStyle/>
          <a:p>
            <a:pPr>
              <a:lnSpc>
                <a:spcPts val="3178"/>
              </a:lnSpc>
              <a:spcBef>
                <a:spcPct val="0"/>
              </a:spcBef>
            </a:pPr>
            <a:r>
              <a:rPr lang="en-US" sz="1986" spc="-55">
                <a:solidFill>
                  <a:srgbClr val="000000"/>
                </a:solidFill>
                <a:latin typeface="Public Sans Bold"/>
              </a:rPr>
              <a:t>SINGAPUR</a:t>
            </a:r>
          </a:p>
        </p:txBody>
      </p:sp>
      <p:sp>
        <p:nvSpPr>
          <p:cNvPr name="TextBox 6" id="6"/>
          <p:cNvSpPr txBox="true"/>
          <p:nvPr/>
        </p:nvSpPr>
        <p:spPr>
          <a:xfrm rot="0">
            <a:off x="1028700" y="3325296"/>
            <a:ext cx="4613414" cy="5148240"/>
          </a:xfrm>
          <a:prstGeom prst="rect">
            <a:avLst/>
          </a:prstGeom>
        </p:spPr>
        <p:txBody>
          <a:bodyPr anchor="t" rtlCol="false" tIns="0" lIns="0" bIns="0" rIns="0">
            <a:spAutoFit/>
          </a:bodyPr>
          <a:lstStyle/>
          <a:p>
            <a:pPr>
              <a:lnSpc>
                <a:spcPts val="2721"/>
              </a:lnSpc>
            </a:pPr>
            <a:r>
              <a:rPr lang="en-US" sz="1986" spc="-55">
                <a:solidFill>
                  <a:srgbClr val="000000"/>
                </a:solidFill>
                <a:latin typeface="Public Sans"/>
              </a:rPr>
              <a:t>Se independizó en 1965, apostó por un desarrollo económico agresivo para la atracción de inversión extranjera, sobre todo en temas farmacéuticos y electrónicos. Con un crecimiento promedio de 9% en la década de 1970, 7.8% en la de 1980 y 7.2% en la de 1990. </a:t>
            </a:r>
          </a:p>
          <a:p>
            <a:pPr>
              <a:lnSpc>
                <a:spcPts val="2721"/>
              </a:lnSpc>
            </a:pPr>
            <a:r>
              <a:rPr lang="en-US" sz="1986" spc="-55">
                <a:solidFill>
                  <a:srgbClr val="000000"/>
                </a:solidFill>
                <a:latin typeface="Public Sans"/>
              </a:rPr>
              <a:t>Hoy el mercado singapurense es clasificado por el Foro Económico Mundial como el más abierto del mundo y también por Transparency International como el tercero menos corrupto; por el Banco Mundial como el más favorable a los negocios y cuenta con el grado más alto de libertad económica en el mundo.</a:t>
            </a:r>
          </a:p>
        </p:txBody>
      </p:sp>
      <p:sp>
        <p:nvSpPr>
          <p:cNvPr name="TextBox 7" id="7"/>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8" id="8"/>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9" id="9"/>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10" id="10"/>
          <p:cNvSpPr txBox="true"/>
          <p:nvPr/>
        </p:nvSpPr>
        <p:spPr>
          <a:xfrm rot="0">
            <a:off x="6740363" y="2738219"/>
            <a:ext cx="4807274" cy="384869"/>
          </a:xfrm>
          <a:prstGeom prst="rect">
            <a:avLst/>
          </a:prstGeom>
        </p:spPr>
        <p:txBody>
          <a:bodyPr anchor="t" rtlCol="false" tIns="0" lIns="0" bIns="0" rIns="0">
            <a:spAutoFit/>
          </a:bodyPr>
          <a:lstStyle/>
          <a:p>
            <a:pPr>
              <a:lnSpc>
                <a:spcPts val="3178"/>
              </a:lnSpc>
              <a:spcBef>
                <a:spcPct val="0"/>
              </a:spcBef>
            </a:pPr>
            <a:r>
              <a:rPr lang="en-US" sz="1986" spc="-55">
                <a:solidFill>
                  <a:srgbClr val="000000"/>
                </a:solidFill>
                <a:latin typeface="Public Sans Bold"/>
              </a:rPr>
              <a:t>HONG KONG</a:t>
            </a:r>
          </a:p>
        </p:txBody>
      </p:sp>
      <p:sp>
        <p:nvSpPr>
          <p:cNvPr name="TextBox 11" id="11"/>
          <p:cNvSpPr txBox="true"/>
          <p:nvPr/>
        </p:nvSpPr>
        <p:spPr>
          <a:xfrm rot="0">
            <a:off x="6740363" y="3325296"/>
            <a:ext cx="4613414" cy="5491140"/>
          </a:xfrm>
          <a:prstGeom prst="rect">
            <a:avLst/>
          </a:prstGeom>
        </p:spPr>
        <p:txBody>
          <a:bodyPr anchor="t" rtlCol="false" tIns="0" lIns="0" bIns="0" rIns="0">
            <a:spAutoFit/>
          </a:bodyPr>
          <a:lstStyle/>
          <a:p>
            <a:pPr>
              <a:lnSpc>
                <a:spcPts val="2721"/>
              </a:lnSpc>
            </a:pPr>
            <a:r>
              <a:rPr lang="en-US" sz="1986" spc="-55">
                <a:solidFill>
                  <a:srgbClr val="000000"/>
                </a:solidFill>
                <a:latin typeface="Public Sans"/>
              </a:rPr>
              <a:t>Es considerada como una economía emblemática para el capital financiero, con una estrategia de desarrollo como punto de conexión de servicios financieros internacionales, el cual ha tenido como insumo principal la calidad de los servicios de logística y los cuantiosos movimientos de inversión extranjera. También Hong Kong se ha establecido como el principal mercado de valores para las empresas chinas que buscan inversión extranjera y que las catapultan a nivel internacional; actualmente hay 58 empresas con origen en China y Hong Kong que cotizan en el mercado de valores Nasdaq.</a:t>
            </a:r>
          </a:p>
        </p:txBody>
      </p:sp>
      <p:sp>
        <p:nvSpPr>
          <p:cNvPr name="TextBox 12" id="12"/>
          <p:cNvSpPr txBox="true"/>
          <p:nvPr/>
        </p:nvSpPr>
        <p:spPr>
          <a:xfrm rot="0">
            <a:off x="12803276" y="2738219"/>
            <a:ext cx="4807274" cy="384869"/>
          </a:xfrm>
          <a:prstGeom prst="rect">
            <a:avLst/>
          </a:prstGeom>
        </p:spPr>
        <p:txBody>
          <a:bodyPr anchor="t" rtlCol="false" tIns="0" lIns="0" bIns="0" rIns="0">
            <a:spAutoFit/>
          </a:bodyPr>
          <a:lstStyle/>
          <a:p>
            <a:pPr>
              <a:lnSpc>
                <a:spcPts val="3178"/>
              </a:lnSpc>
              <a:spcBef>
                <a:spcPct val="0"/>
              </a:spcBef>
            </a:pPr>
            <a:r>
              <a:rPr lang="en-US" sz="1986" spc="-55">
                <a:solidFill>
                  <a:srgbClr val="000000"/>
                </a:solidFill>
                <a:latin typeface="Public Sans Bold"/>
              </a:rPr>
              <a:t>COREA DEL SUR</a:t>
            </a:r>
          </a:p>
        </p:txBody>
      </p:sp>
      <p:sp>
        <p:nvSpPr>
          <p:cNvPr name="TextBox 13" id="13"/>
          <p:cNvSpPr txBox="true"/>
          <p:nvPr/>
        </p:nvSpPr>
        <p:spPr>
          <a:xfrm rot="0">
            <a:off x="12803276" y="3325296"/>
            <a:ext cx="4613414" cy="5834040"/>
          </a:xfrm>
          <a:prstGeom prst="rect">
            <a:avLst/>
          </a:prstGeom>
        </p:spPr>
        <p:txBody>
          <a:bodyPr anchor="t" rtlCol="false" tIns="0" lIns="0" bIns="0" rIns="0">
            <a:spAutoFit/>
          </a:bodyPr>
          <a:lstStyle/>
          <a:p>
            <a:pPr>
              <a:lnSpc>
                <a:spcPts val="2721"/>
              </a:lnSpc>
            </a:pPr>
            <a:r>
              <a:rPr lang="en-US" sz="1986" spc="-55">
                <a:solidFill>
                  <a:srgbClr val="000000"/>
                </a:solidFill>
                <a:latin typeface="Public Sans"/>
              </a:rPr>
              <a:t>Ha sido dominada por los grandes conglomerados industriales de clanes familiares, conocidos como chaebol, dedicados principalmente a la exportación de productos eléctricos, automovilísticos e informáticos. El país surcoreano ha apostado por la educación y la investigación para levantar la economía que quedó devastada tras la guerra de Corea y que, a pesar de que el Estado y los conglomerados han vivido una serie de controversias por algunas prácticas perniciosas para la sociedad, como la corrupción y la extorsión, han encontrado en conjunto la vía para posicionarse, en la actualidad, como la economía número once.</a:t>
            </a:r>
          </a:p>
        </p:txBody>
      </p:sp>
      <p:sp>
        <p:nvSpPr>
          <p:cNvPr name="TextBox 14" id="14"/>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Freeform 4" id="4"/>
          <p:cNvSpPr/>
          <p:nvPr/>
        </p:nvSpPr>
        <p:spPr>
          <a:xfrm flipH="false" flipV="false" rot="0">
            <a:off x="4944288" y="2463098"/>
            <a:ext cx="8399424" cy="6299568"/>
          </a:xfrm>
          <a:custGeom>
            <a:avLst/>
            <a:gdLst/>
            <a:ahLst/>
            <a:cxnLst/>
            <a:rect r="r" b="b" t="t" l="l"/>
            <a:pathLst>
              <a:path h="6299568" w="8399424">
                <a:moveTo>
                  <a:pt x="0" y="0"/>
                </a:moveTo>
                <a:lnTo>
                  <a:pt x="8399424" y="0"/>
                </a:lnTo>
                <a:lnTo>
                  <a:pt x="8399424" y="6299568"/>
                </a:lnTo>
                <a:lnTo>
                  <a:pt x="0" y="6299568"/>
                </a:lnTo>
                <a:lnTo>
                  <a:pt x="0" y="0"/>
                </a:lnTo>
                <a:close/>
              </a:path>
            </a:pathLst>
          </a:custGeom>
          <a:blipFill>
            <a:blip r:embed="rId3"/>
            <a:stretch>
              <a:fillRect l="0" t="0" r="0" b="0"/>
            </a:stretch>
          </a:blipFill>
        </p:spPr>
      </p:sp>
      <p:sp>
        <p:nvSpPr>
          <p:cNvPr name="TextBox 5" id="5"/>
          <p:cNvSpPr txBox="true"/>
          <p:nvPr/>
        </p:nvSpPr>
        <p:spPr>
          <a:xfrm rot="0">
            <a:off x="-1550899" y="391163"/>
            <a:ext cx="21389797" cy="759727"/>
          </a:xfrm>
          <a:prstGeom prst="rect">
            <a:avLst/>
          </a:prstGeom>
        </p:spPr>
        <p:txBody>
          <a:bodyPr anchor="t" rtlCol="false" tIns="0" lIns="0" bIns="0" rIns="0">
            <a:spAutoFit/>
          </a:bodyPr>
          <a:lstStyle/>
          <a:p>
            <a:pPr algn="ctr">
              <a:lnSpc>
                <a:spcPts val="6371"/>
              </a:lnSpc>
            </a:pPr>
            <a:r>
              <a:rPr lang="en-US" sz="3982" spc="-111">
                <a:solidFill>
                  <a:srgbClr val="000000"/>
                </a:solidFill>
                <a:latin typeface="Public Sans Heavy"/>
              </a:rPr>
              <a:t>TAIWAN SEMICONDUCTOR MANUFACTURING COMPANY (TSMC)</a:t>
            </a:r>
          </a:p>
        </p:txBody>
      </p:sp>
      <p:sp>
        <p:nvSpPr>
          <p:cNvPr name="TextBox 6" id="6"/>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7" id="7"/>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8" id="8"/>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9" id="9"/>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Freeform 4" id="4"/>
          <p:cNvSpPr/>
          <p:nvPr/>
        </p:nvSpPr>
        <p:spPr>
          <a:xfrm flipH="false" flipV="false" rot="0">
            <a:off x="437648" y="3101215"/>
            <a:ext cx="5410351" cy="2850208"/>
          </a:xfrm>
          <a:custGeom>
            <a:avLst/>
            <a:gdLst/>
            <a:ahLst/>
            <a:cxnLst/>
            <a:rect r="r" b="b" t="t" l="l"/>
            <a:pathLst>
              <a:path h="2850208" w="5410351">
                <a:moveTo>
                  <a:pt x="0" y="0"/>
                </a:moveTo>
                <a:lnTo>
                  <a:pt x="5410351" y="0"/>
                </a:lnTo>
                <a:lnTo>
                  <a:pt x="5410351" y="2850208"/>
                </a:lnTo>
                <a:lnTo>
                  <a:pt x="0" y="2850208"/>
                </a:lnTo>
                <a:lnTo>
                  <a:pt x="0" y="0"/>
                </a:lnTo>
                <a:close/>
              </a:path>
            </a:pathLst>
          </a:custGeom>
          <a:blipFill>
            <a:blip r:embed="rId3"/>
            <a:stretch>
              <a:fillRect l="0" t="0" r="0" b="0"/>
            </a:stretch>
          </a:blipFill>
        </p:spPr>
      </p:sp>
      <p:sp>
        <p:nvSpPr>
          <p:cNvPr name="Freeform 5" id="5"/>
          <p:cNvSpPr/>
          <p:nvPr/>
        </p:nvSpPr>
        <p:spPr>
          <a:xfrm flipH="false" flipV="false" rot="0">
            <a:off x="6314724" y="2606195"/>
            <a:ext cx="4580219" cy="2404615"/>
          </a:xfrm>
          <a:custGeom>
            <a:avLst/>
            <a:gdLst/>
            <a:ahLst/>
            <a:cxnLst/>
            <a:rect r="r" b="b" t="t" l="l"/>
            <a:pathLst>
              <a:path h="2404615" w="4580219">
                <a:moveTo>
                  <a:pt x="0" y="0"/>
                </a:moveTo>
                <a:lnTo>
                  <a:pt x="4580219" y="0"/>
                </a:lnTo>
                <a:lnTo>
                  <a:pt x="4580219" y="2404614"/>
                </a:lnTo>
                <a:lnTo>
                  <a:pt x="0" y="2404614"/>
                </a:lnTo>
                <a:lnTo>
                  <a:pt x="0" y="0"/>
                </a:lnTo>
                <a:close/>
              </a:path>
            </a:pathLst>
          </a:custGeom>
          <a:blipFill>
            <a:blip r:embed="rId4"/>
            <a:stretch>
              <a:fillRect l="0" t="0" r="0" b="0"/>
            </a:stretch>
          </a:blipFill>
        </p:spPr>
      </p:sp>
      <p:sp>
        <p:nvSpPr>
          <p:cNvPr name="Freeform 6" id="6"/>
          <p:cNvSpPr/>
          <p:nvPr/>
        </p:nvSpPr>
        <p:spPr>
          <a:xfrm flipH="false" flipV="false" rot="0">
            <a:off x="10894943" y="3893800"/>
            <a:ext cx="3765762" cy="2499399"/>
          </a:xfrm>
          <a:custGeom>
            <a:avLst/>
            <a:gdLst/>
            <a:ahLst/>
            <a:cxnLst/>
            <a:rect r="r" b="b" t="t" l="l"/>
            <a:pathLst>
              <a:path h="2499399" w="3765762">
                <a:moveTo>
                  <a:pt x="0" y="0"/>
                </a:moveTo>
                <a:lnTo>
                  <a:pt x="3765762" y="0"/>
                </a:lnTo>
                <a:lnTo>
                  <a:pt x="3765762" y="2499400"/>
                </a:lnTo>
                <a:lnTo>
                  <a:pt x="0" y="2499400"/>
                </a:lnTo>
                <a:lnTo>
                  <a:pt x="0" y="0"/>
                </a:lnTo>
                <a:close/>
              </a:path>
            </a:pathLst>
          </a:custGeom>
          <a:blipFill>
            <a:blip r:embed="rId5"/>
            <a:stretch>
              <a:fillRect l="0" t="0" r="0" b="0"/>
            </a:stretch>
          </a:blipFill>
        </p:spPr>
      </p:sp>
      <p:sp>
        <p:nvSpPr>
          <p:cNvPr name="Freeform 7" id="7"/>
          <p:cNvSpPr/>
          <p:nvPr/>
        </p:nvSpPr>
        <p:spPr>
          <a:xfrm flipH="false" flipV="false" rot="0">
            <a:off x="13288265" y="2737652"/>
            <a:ext cx="4429718" cy="2325602"/>
          </a:xfrm>
          <a:custGeom>
            <a:avLst/>
            <a:gdLst/>
            <a:ahLst/>
            <a:cxnLst/>
            <a:rect r="r" b="b" t="t" l="l"/>
            <a:pathLst>
              <a:path h="2325602" w="4429718">
                <a:moveTo>
                  <a:pt x="0" y="0"/>
                </a:moveTo>
                <a:lnTo>
                  <a:pt x="4429718" y="0"/>
                </a:lnTo>
                <a:lnTo>
                  <a:pt x="4429718" y="2325602"/>
                </a:lnTo>
                <a:lnTo>
                  <a:pt x="0" y="2325602"/>
                </a:lnTo>
                <a:lnTo>
                  <a:pt x="0" y="0"/>
                </a:lnTo>
                <a:close/>
              </a:path>
            </a:pathLst>
          </a:custGeom>
          <a:blipFill>
            <a:blip r:embed="rId6"/>
            <a:stretch>
              <a:fillRect l="0" t="0" r="0" b="0"/>
            </a:stretch>
          </a:blipFill>
        </p:spPr>
      </p:sp>
      <p:sp>
        <p:nvSpPr>
          <p:cNvPr name="Freeform 8" id="8"/>
          <p:cNvSpPr/>
          <p:nvPr/>
        </p:nvSpPr>
        <p:spPr>
          <a:xfrm flipH="false" flipV="false" rot="0">
            <a:off x="10741633" y="1929729"/>
            <a:ext cx="4072382" cy="2036191"/>
          </a:xfrm>
          <a:custGeom>
            <a:avLst/>
            <a:gdLst/>
            <a:ahLst/>
            <a:cxnLst/>
            <a:rect r="r" b="b" t="t" l="l"/>
            <a:pathLst>
              <a:path h="2036191" w="4072382">
                <a:moveTo>
                  <a:pt x="0" y="0"/>
                </a:moveTo>
                <a:lnTo>
                  <a:pt x="4072382" y="0"/>
                </a:lnTo>
                <a:lnTo>
                  <a:pt x="4072382" y="2036191"/>
                </a:lnTo>
                <a:lnTo>
                  <a:pt x="0" y="2036191"/>
                </a:lnTo>
                <a:lnTo>
                  <a:pt x="0" y="0"/>
                </a:lnTo>
                <a:close/>
              </a:path>
            </a:pathLst>
          </a:custGeom>
          <a:blipFill>
            <a:blip r:embed="rId7"/>
            <a:stretch>
              <a:fillRect l="0" t="0" r="0" b="0"/>
            </a:stretch>
          </a:blipFill>
        </p:spPr>
      </p:sp>
      <p:sp>
        <p:nvSpPr>
          <p:cNvPr name="Freeform 9" id="9"/>
          <p:cNvSpPr/>
          <p:nvPr/>
        </p:nvSpPr>
        <p:spPr>
          <a:xfrm flipH="false" flipV="false" rot="0">
            <a:off x="7134350" y="4425790"/>
            <a:ext cx="2634806" cy="1435420"/>
          </a:xfrm>
          <a:custGeom>
            <a:avLst/>
            <a:gdLst/>
            <a:ahLst/>
            <a:cxnLst/>
            <a:rect r="r" b="b" t="t" l="l"/>
            <a:pathLst>
              <a:path h="1435420" w="2634806">
                <a:moveTo>
                  <a:pt x="0" y="0"/>
                </a:moveTo>
                <a:lnTo>
                  <a:pt x="2634806" y="0"/>
                </a:lnTo>
                <a:lnTo>
                  <a:pt x="2634806" y="1435420"/>
                </a:lnTo>
                <a:lnTo>
                  <a:pt x="0" y="1435420"/>
                </a:lnTo>
                <a:lnTo>
                  <a:pt x="0" y="0"/>
                </a:lnTo>
                <a:close/>
              </a:path>
            </a:pathLst>
          </a:custGeom>
          <a:blipFill>
            <a:blip r:embed="rId8"/>
            <a:stretch>
              <a:fillRect l="0" t="0" r="0" b="0"/>
            </a:stretch>
          </a:blipFill>
        </p:spPr>
      </p:sp>
      <p:sp>
        <p:nvSpPr>
          <p:cNvPr name="Freeform 10" id="10"/>
          <p:cNvSpPr/>
          <p:nvPr/>
        </p:nvSpPr>
        <p:spPr>
          <a:xfrm flipH="false" flipV="false" rot="0">
            <a:off x="15281688" y="5143500"/>
            <a:ext cx="2436295" cy="807923"/>
          </a:xfrm>
          <a:custGeom>
            <a:avLst/>
            <a:gdLst/>
            <a:ahLst/>
            <a:cxnLst/>
            <a:rect r="r" b="b" t="t" l="l"/>
            <a:pathLst>
              <a:path h="807923" w="2436295">
                <a:moveTo>
                  <a:pt x="0" y="0"/>
                </a:moveTo>
                <a:lnTo>
                  <a:pt x="2436295" y="0"/>
                </a:lnTo>
                <a:lnTo>
                  <a:pt x="2436295" y="807923"/>
                </a:lnTo>
                <a:lnTo>
                  <a:pt x="0" y="807923"/>
                </a:lnTo>
                <a:lnTo>
                  <a:pt x="0" y="0"/>
                </a:lnTo>
                <a:close/>
              </a:path>
            </a:pathLst>
          </a:custGeom>
          <a:blipFill>
            <a:blip r:embed="rId9"/>
            <a:stretch>
              <a:fillRect l="0" t="0" r="0" b="0"/>
            </a:stretch>
          </a:blipFill>
        </p:spPr>
      </p:sp>
      <p:sp>
        <p:nvSpPr>
          <p:cNvPr name="TextBox 11" id="11"/>
          <p:cNvSpPr txBox="true"/>
          <p:nvPr/>
        </p:nvSpPr>
        <p:spPr>
          <a:xfrm rot="0">
            <a:off x="4007642" y="364759"/>
            <a:ext cx="10272716" cy="947053"/>
          </a:xfrm>
          <a:prstGeom prst="rect">
            <a:avLst/>
          </a:prstGeom>
        </p:spPr>
        <p:txBody>
          <a:bodyPr anchor="t" rtlCol="false" tIns="0" lIns="0" bIns="0" rIns="0">
            <a:spAutoFit/>
          </a:bodyPr>
          <a:lstStyle/>
          <a:p>
            <a:pPr algn="ctr">
              <a:lnSpc>
                <a:spcPts val="7971"/>
              </a:lnSpc>
            </a:pPr>
            <a:r>
              <a:rPr lang="en-US" sz="4982" spc="-139">
                <a:solidFill>
                  <a:srgbClr val="000000"/>
                </a:solidFill>
                <a:latin typeface="Public Sans Heavy"/>
              </a:rPr>
              <a:t>TAIWAN EN LA ACTUALIDAD</a:t>
            </a:r>
          </a:p>
        </p:txBody>
      </p:sp>
      <p:sp>
        <p:nvSpPr>
          <p:cNvPr name="TextBox 12" id="12"/>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13" id="13"/>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14" id="14"/>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15" id="15"/>
          <p:cNvSpPr txBox="true"/>
          <p:nvPr/>
        </p:nvSpPr>
        <p:spPr>
          <a:xfrm rot="0">
            <a:off x="2180169" y="6412250"/>
            <a:ext cx="14385466" cy="2062140"/>
          </a:xfrm>
          <a:prstGeom prst="rect">
            <a:avLst/>
          </a:prstGeom>
        </p:spPr>
        <p:txBody>
          <a:bodyPr anchor="t" rtlCol="false" tIns="0" lIns="0" bIns="0" rIns="0">
            <a:spAutoFit/>
          </a:bodyPr>
          <a:lstStyle/>
          <a:p>
            <a:pPr>
              <a:lnSpc>
                <a:spcPts val="2721"/>
              </a:lnSpc>
            </a:pPr>
            <a:r>
              <a:rPr lang="en-US" sz="1986" spc="-55">
                <a:solidFill>
                  <a:srgbClr val="000000"/>
                </a:solidFill>
                <a:latin typeface="Public Sans"/>
              </a:rPr>
              <a:t>Aun con los conflictos que se tiene con China y del aislamiento diplomático internacional, con sus 23.5 millones de habitantes, Taiwán se ha podido posicionar como la economía veintidós del mundo. Además, cuenta con un nivel bajo de corrupción y sAun con los conflictos que se tiene con China y del aislamiento diplomático internacional, con sus 23.5 millones de habitantes, Taiwán se ha podido posicionar como la economía veintidós del mundo. Además, cuenta con un nivel bajo de corrupción y se encuentra en el puesto 33 de los 196 países del listado de PIB per cápita, y en el lugar 13 de los 190 de Doing Business.e encuentra en el puesto 33 de los 196 países del listado de PIB per cápita, y en el lugar 13 de los 190 de Doing Business.</a:t>
            </a:r>
          </a:p>
        </p:txBody>
      </p:sp>
      <p:sp>
        <p:nvSpPr>
          <p:cNvPr name="TextBox 16" id="16"/>
          <p:cNvSpPr txBox="true"/>
          <p:nvPr/>
        </p:nvSpPr>
        <p:spPr>
          <a:xfrm rot="0">
            <a:off x="570017" y="2577603"/>
            <a:ext cx="4964013" cy="262948"/>
          </a:xfrm>
          <a:prstGeom prst="rect">
            <a:avLst/>
          </a:prstGeom>
        </p:spPr>
        <p:txBody>
          <a:bodyPr anchor="t" rtlCol="false" tIns="0" lIns="0" bIns="0" rIns="0">
            <a:spAutoFit/>
          </a:bodyPr>
          <a:lstStyle/>
          <a:p>
            <a:pPr algn="ctr">
              <a:lnSpc>
                <a:spcPts val="2218"/>
              </a:lnSpc>
              <a:spcBef>
                <a:spcPct val="0"/>
              </a:spcBef>
            </a:pPr>
            <a:r>
              <a:rPr lang="en-US" sz="1386" spc="144">
                <a:solidFill>
                  <a:srgbClr val="000000"/>
                </a:solidFill>
                <a:latin typeface="Public Sans Bold"/>
              </a:rPr>
              <a:t>PARQUE CIENTÍFICO E INDUSTRIAL DE HSINCHU</a:t>
            </a:r>
          </a:p>
        </p:txBody>
      </p:sp>
      <p:sp>
        <p:nvSpPr>
          <p:cNvPr name="TextBox 17" id="17"/>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Freeform 4" id="4"/>
          <p:cNvSpPr/>
          <p:nvPr/>
        </p:nvSpPr>
        <p:spPr>
          <a:xfrm flipH="false" flipV="false" rot="0">
            <a:off x="761801" y="2440642"/>
            <a:ext cx="8479554" cy="2702858"/>
          </a:xfrm>
          <a:custGeom>
            <a:avLst/>
            <a:gdLst/>
            <a:ahLst/>
            <a:cxnLst/>
            <a:rect r="r" b="b" t="t" l="l"/>
            <a:pathLst>
              <a:path h="2702858" w="8479554">
                <a:moveTo>
                  <a:pt x="0" y="0"/>
                </a:moveTo>
                <a:lnTo>
                  <a:pt x="8479554" y="0"/>
                </a:lnTo>
                <a:lnTo>
                  <a:pt x="8479554" y="2702858"/>
                </a:lnTo>
                <a:lnTo>
                  <a:pt x="0" y="2702858"/>
                </a:lnTo>
                <a:lnTo>
                  <a:pt x="0" y="0"/>
                </a:lnTo>
                <a:close/>
              </a:path>
            </a:pathLst>
          </a:custGeom>
          <a:blipFill>
            <a:blip r:embed="rId3"/>
            <a:stretch>
              <a:fillRect l="0" t="0" r="0" b="0"/>
            </a:stretch>
          </a:blipFill>
        </p:spPr>
      </p:sp>
      <p:sp>
        <p:nvSpPr>
          <p:cNvPr name="TextBox 5" id="5"/>
          <p:cNvSpPr txBox="true"/>
          <p:nvPr/>
        </p:nvSpPr>
        <p:spPr>
          <a:xfrm rot="0">
            <a:off x="-1550899" y="391163"/>
            <a:ext cx="21389797" cy="759727"/>
          </a:xfrm>
          <a:prstGeom prst="rect">
            <a:avLst/>
          </a:prstGeom>
        </p:spPr>
        <p:txBody>
          <a:bodyPr anchor="t" rtlCol="false" tIns="0" lIns="0" bIns="0" rIns="0">
            <a:spAutoFit/>
          </a:bodyPr>
          <a:lstStyle/>
          <a:p>
            <a:pPr algn="ctr">
              <a:lnSpc>
                <a:spcPts val="6371"/>
              </a:lnSpc>
            </a:pPr>
            <a:r>
              <a:rPr lang="en-US" sz="3982" spc="-111">
                <a:solidFill>
                  <a:srgbClr val="000000"/>
                </a:solidFill>
                <a:latin typeface="Public Sans Heavy"/>
              </a:rPr>
              <a:t>TAIWAN SEMICONDUCTOR MANUFACTURING COMPANY (TSMC)</a:t>
            </a:r>
          </a:p>
        </p:txBody>
      </p:sp>
      <p:sp>
        <p:nvSpPr>
          <p:cNvPr name="TextBox 6" id="6"/>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7" id="7"/>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8" id="8"/>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9" id="9"/>
          <p:cNvSpPr txBox="true"/>
          <p:nvPr/>
        </p:nvSpPr>
        <p:spPr>
          <a:xfrm rot="0">
            <a:off x="6641145" y="5657850"/>
            <a:ext cx="9466687" cy="24282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Bold"/>
              </a:rPr>
              <a:t>TSMC ES UNA EMPRESA FUNDADA EN 1987 DEDICADA A LA INVESTIGACIÓN Y LA FABRICACIÓN DE SEMICONDUCTORES QUE ACTUALMENTE FUNGE COMO LA MÁS IMPORTANTE AL NIVEL MUNDIAL PARA ESTE TIPO DE TECNOLOGÍA. LA MULTINACIONAL DOMINA EL 84% DE LOS PROCESOS DE ÚLTIMA GENERACIÓN QUE, SEGÚN COUNTERPOINT RESEARCH, PRODUCE EN SUS FÁBRICAS UNO DE CADA TRES SEMICONDUCTORES AVANZADOS DEL MUNDO, TODO ELLO EN UN MERCADO EN EL QUE TAMBIÉN COMPITEN LAS EMPRESAS SAMSUNG, INTEL Y GLOBALFOUNDRIES.</a:t>
            </a:r>
          </a:p>
        </p:txBody>
      </p:sp>
      <p:sp>
        <p:nvSpPr>
          <p:cNvPr name="TextBox 10" id="10"/>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3E3DC"/>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133407" y="-146331"/>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112115" t="0" r="-246441" b="0"/>
            </a:stretch>
          </a:blipFill>
        </p:spPr>
      </p:sp>
      <p:sp>
        <p:nvSpPr>
          <p:cNvPr name="Freeform 3" id="3"/>
          <p:cNvSpPr/>
          <p:nvPr/>
        </p:nvSpPr>
        <p:spPr>
          <a:xfrm flipH="false" flipV="false" rot="-5400000">
            <a:off x="10635293" y="-273729"/>
            <a:ext cx="519299" cy="3501886"/>
          </a:xfrm>
          <a:custGeom>
            <a:avLst/>
            <a:gdLst/>
            <a:ahLst/>
            <a:cxnLst/>
            <a:rect r="r" b="b" t="t" l="l"/>
            <a:pathLst>
              <a:path h="3501886" w="519299">
                <a:moveTo>
                  <a:pt x="0" y="0"/>
                </a:moveTo>
                <a:lnTo>
                  <a:pt x="519300" y="0"/>
                </a:lnTo>
                <a:lnTo>
                  <a:pt x="519300" y="3501886"/>
                </a:lnTo>
                <a:lnTo>
                  <a:pt x="0" y="3501886"/>
                </a:lnTo>
                <a:lnTo>
                  <a:pt x="0" y="0"/>
                </a:lnTo>
                <a:close/>
              </a:path>
            </a:pathLst>
          </a:custGeom>
          <a:blipFill>
            <a:blip r:embed="rId2"/>
            <a:stretch>
              <a:fillRect l="0" t="0" r="-358556" b="0"/>
            </a:stretch>
          </a:blipFill>
        </p:spPr>
      </p:sp>
      <p:sp>
        <p:nvSpPr>
          <p:cNvPr name="Freeform 4" id="4"/>
          <p:cNvSpPr/>
          <p:nvPr/>
        </p:nvSpPr>
        <p:spPr>
          <a:xfrm flipH="false" flipV="false" rot="0">
            <a:off x="7095985" y="4424083"/>
            <a:ext cx="4096031" cy="4096031"/>
          </a:xfrm>
          <a:custGeom>
            <a:avLst/>
            <a:gdLst/>
            <a:ahLst/>
            <a:cxnLst/>
            <a:rect r="r" b="b" t="t" l="l"/>
            <a:pathLst>
              <a:path h="4096031" w="4096031">
                <a:moveTo>
                  <a:pt x="0" y="0"/>
                </a:moveTo>
                <a:lnTo>
                  <a:pt x="4096030" y="0"/>
                </a:lnTo>
                <a:lnTo>
                  <a:pt x="4096030" y="4096031"/>
                </a:lnTo>
                <a:lnTo>
                  <a:pt x="0" y="4096031"/>
                </a:lnTo>
                <a:lnTo>
                  <a:pt x="0" y="0"/>
                </a:lnTo>
                <a:close/>
              </a:path>
            </a:pathLst>
          </a:custGeom>
          <a:blipFill>
            <a:blip r:embed="rId3"/>
            <a:stretch>
              <a:fillRect l="0" t="0" r="0" b="0"/>
            </a:stretch>
          </a:blipFill>
        </p:spPr>
      </p:sp>
      <p:sp>
        <p:nvSpPr>
          <p:cNvPr name="TextBox 5" id="5"/>
          <p:cNvSpPr txBox="true"/>
          <p:nvPr/>
        </p:nvSpPr>
        <p:spPr>
          <a:xfrm rot="0">
            <a:off x="-1550899" y="391163"/>
            <a:ext cx="21389797" cy="759727"/>
          </a:xfrm>
          <a:prstGeom prst="rect">
            <a:avLst/>
          </a:prstGeom>
        </p:spPr>
        <p:txBody>
          <a:bodyPr anchor="t" rtlCol="false" tIns="0" lIns="0" bIns="0" rIns="0">
            <a:spAutoFit/>
          </a:bodyPr>
          <a:lstStyle/>
          <a:p>
            <a:pPr algn="ctr">
              <a:lnSpc>
                <a:spcPts val="6371"/>
              </a:lnSpc>
            </a:pPr>
            <a:r>
              <a:rPr lang="en-US" sz="3982" spc="-111">
                <a:solidFill>
                  <a:srgbClr val="000000"/>
                </a:solidFill>
                <a:latin typeface="Public Sans Heavy"/>
              </a:rPr>
              <a:t>EL CASO DE HUAWEI</a:t>
            </a:r>
          </a:p>
        </p:txBody>
      </p:sp>
      <p:sp>
        <p:nvSpPr>
          <p:cNvPr name="TextBox 6" id="6"/>
          <p:cNvSpPr txBox="true"/>
          <p:nvPr/>
        </p:nvSpPr>
        <p:spPr>
          <a:xfrm rot="0">
            <a:off x="570017" y="9098251"/>
            <a:ext cx="3220303"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YU CHEN CHENG</a:t>
            </a:r>
          </a:p>
        </p:txBody>
      </p:sp>
      <p:sp>
        <p:nvSpPr>
          <p:cNvPr name="TextBox 7" id="7"/>
          <p:cNvSpPr txBox="true"/>
          <p:nvPr/>
        </p:nvSpPr>
        <p:spPr>
          <a:xfrm rot="0">
            <a:off x="570017" y="9431750"/>
            <a:ext cx="4431561" cy="262948"/>
          </a:xfrm>
          <a:prstGeom prst="rect">
            <a:avLst/>
          </a:prstGeom>
        </p:spPr>
        <p:txBody>
          <a:bodyPr anchor="t" rtlCol="false" tIns="0" lIns="0" bIns="0" rIns="0">
            <a:spAutoFit/>
          </a:bodyPr>
          <a:lstStyle/>
          <a:p>
            <a:pPr>
              <a:lnSpc>
                <a:spcPts val="2218"/>
              </a:lnSpc>
              <a:spcBef>
                <a:spcPct val="0"/>
              </a:spcBef>
            </a:pPr>
            <a:r>
              <a:rPr lang="en-US" sz="1386" spc="144">
                <a:solidFill>
                  <a:srgbClr val="000000"/>
                </a:solidFill>
                <a:latin typeface="Public Sans"/>
              </a:rPr>
              <a:t>INSTITUTO POLITÉCNICO NACIONAL</a:t>
            </a:r>
          </a:p>
        </p:txBody>
      </p:sp>
      <p:sp>
        <p:nvSpPr>
          <p:cNvPr name="TextBox 8" id="8"/>
          <p:cNvSpPr txBox="true"/>
          <p:nvPr/>
        </p:nvSpPr>
        <p:spPr>
          <a:xfrm rot="0">
            <a:off x="14497680" y="9431750"/>
            <a:ext cx="3220303" cy="262948"/>
          </a:xfrm>
          <a:prstGeom prst="rect">
            <a:avLst/>
          </a:prstGeom>
        </p:spPr>
        <p:txBody>
          <a:bodyPr anchor="t" rtlCol="false" tIns="0" lIns="0" bIns="0" rIns="0">
            <a:spAutoFit/>
          </a:bodyPr>
          <a:lstStyle/>
          <a:p>
            <a:pPr algn="r">
              <a:lnSpc>
                <a:spcPts val="2218"/>
              </a:lnSpc>
              <a:spcBef>
                <a:spcPct val="0"/>
              </a:spcBef>
            </a:pPr>
            <a:r>
              <a:rPr lang="en-US" sz="1386" spc="144">
                <a:solidFill>
                  <a:srgbClr val="000000"/>
                </a:solidFill>
                <a:latin typeface="Public Sans"/>
              </a:rPr>
              <a:t>OCTUBRE 19. 2023</a:t>
            </a:r>
          </a:p>
        </p:txBody>
      </p:sp>
      <p:sp>
        <p:nvSpPr>
          <p:cNvPr name="TextBox 9" id="9"/>
          <p:cNvSpPr txBox="true"/>
          <p:nvPr/>
        </p:nvSpPr>
        <p:spPr>
          <a:xfrm rot="0">
            <a:off x="629686" y="2605400"/>
            <a:ext cx="15478145" cy="1818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Bold"/>
              </a:rPr>
              <a:t>COMO PARTE DE LA ESTRATEGIA IMPLEMENTADA POR ESTADOS UNIDOS DURANTE LA GUERRA COMERCIAL CON CHINA, EN SEPTIEMBRE DE 2020 SE SUSPENDIERON LAS VENTAS DE SEMICONDUCTORES POR PARTE DE TSMC AL GIGANTE TECNOLÓGICO HUAWEI, PARA QUIEN FABRICA LOS PROCESADORES KIRIN QUE, A SU VEZ, ERAN DISTRIBUIDOS POR SU FILIAL HISILICON. A RAÍZ DEL BLOQUEO HACIA HUAWEI, SE HA SUSPENDIDO TODO USO DE TECNOLOGÍA ESTADOUNIDENSE PARA HACER NEGOCIOS CON LA EMPRESA CHINA, LO QUE OBLIGÓ AL GIGANTE CHINO A REORGANIZAR SU CADENA DE SUMINISTRO Y, EN LA PRÁCTICA, SIGNIFICÓ CAMBIAR SOBRE LA MARCHA LOS PLANES DE FABRICACIÓN DE MUCHOS MODELOS.</a:t>
            </a:r>
          </a:p>
        </p:txBody>
      </p:sp>
      <p:sp>
        <p:nvSpPr>
          <p:cNvPr name="TextBox 10" id="10"/>
          <p:cNvSpPr txBox="true"/>
          <p:nvPr/>
        </p:nvSpPr>
        <p:spPr>
          <a:xfrm rot="0">
            <a:off x="570017" y="9751848"/>
            <a:ext cx="9466687" cy="294683"/>
          </a:xfrm>
          <a:prstGeom prst="rect">
            <a:avLst/>
          </a:prstGeom>
        </p:spPr>
        <p:txBody>
          <a:bodyPr anchor="t" rtlCol="false" tIns="0" lIns="0" bIns="0" rIns="0">
            <a:spAutoFit/>
          </a:bodyPr>
          <a:lstStyle/>
          <a:p>
            <a:pPr algn="just">
              <a:lnSpc>
                <a:spcPts val="2418"/>
              </a:lnSpc>
              <a:spcBef>
                <a:spcPct val="0"/>
              </a:spcBef>
            </a:pPr>
            <a:r>
              <a:rPr lang="en-US" sz="1511" spc="157">
                <a:solidFill>
                  <a:srgbClr val="000000"/>
                </a:solidFill>
                <a:latin typeface="Public Sans"/>
              </a:rPr>
              <a:t>TWITTER: @CHENNIE_TW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DAFxqUrK-mI</dc:identifier>
  <dcterms:modified xsi:type="dcterms:W3CDTF">2011-08-01T06:04:30Z</dcterms:modified>
  <cp:revision>1</cp:revision>
  <dc:title>Yu Chen Cheng</dc:title>
</cp:coreProperties>
</file>