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530CC-CC21-4DC0-A49C-B76B9F2AB7B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AF217-93F6-40AB-8359-103D314DAFE4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US" sz="1800" dirty="0">
              <a:latin typeface="Arial" panose="020B0604020202020204" pitchFamily="34" charset="0"/>
              <a:cs typeface="Arial" panose="020B0604020202020204" pitchFamily="34" charset="0"/>
            </a:rPr>
            <a:t>Una empresa tiene dos grandes objetivos; uno, generar riquezas, y segundo seguir generando riqueza.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60990-2FE4-495B-8C4C-973C2A6F8340}" type="parTrans" cxnId="{1D902EC9-578F-4814-91B3-A317DD3D008B}">
      <dgm:prSet/>
      <dgm:spPr/>
      <dgm:t>
        <a:bodyPr/>
        <a:lstStyle/>
        <a:p>
          <a:endParaRPr lang="en-US"/>
        </a:p>
      </dgm:t>
    </dgm:pt>
    <dgm:pt modelId="{776527BF-2B85-4541-BF9E-A2CA91F5B476}" type="sibTrans" cxnId="{1D902EC9-578F-4814-91B3-A317DD3D008B}">
      <dgm:prSet/>
      <dgm:spPr/>
      <dgm:t>
        <a:bodyPr/>
        <a:lstStyle/>
        <a:p>
          <a:endParaRPr lang="en-US"/>
        </a:p>
      </dgm:t>
    </dgm:pt>
    <dgm:pt modelId="{69208D72-AA56-4902-8241-166817C4E585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US" sz="1800" dirty="0">
              <a:latin typeface="Arial" panose="020B0604020202020204" pitchFamily="34" charset="0"/>
              <a:cs typeface="Arial" panose="020B0604020202020204" pitchFamily="34" charset="0"/>
            </a:rPr>
            <a:t>Según Nieto la empresa tiene dos caminos serios: gestión de conocimientos y el de la innovación empresarial, camino que, es una forma inédita para la gestión de conocimiento </a:t>
          </a:r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(Nieto, 2010)</a:t>
          </a:r>
          <a:r>
            <a:rPr lang="es-US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BED721-C0EC-4AC4-86CC-F4BB588C4B74}" type="parTrans" cxnId="{5D35FD4E-4881-4452-B0EF-0A916C04AD55}">
      <dgm:prSet/>
      <dgm:spPr/>
      <dgm:t>
        <a:bodyPr/>
        <a:lstStyle/>
        <a:p>
          <a:endParaRPr lang="en-US"/>
        </a:p>
      </dgm:t>
    </dgm:pt>
    <dgm:pt modelId="{9B11D11A-9BE6-4342-B30F-A9B1EE7D4832}" type="sibTrans" cxnId="{5D35FD4E-4881-4452-B0EF-0A916C04AD55}">
      <dgm:prSet/>
      <dgm:spPr/>
      <dgm:t>
        <a:bodyPr/>
        <a:lstStyle/>
        <a:p>
          <a:endParaRPr lang="en-US"/>
        </a:p>
      </dgm:t>
    </dgm:pt>
    <dgm:pt modelId="{65D703F2-A5D5-4ECB-AF90-4CD655D4D781}" type="pres">
      <dgm:prSet presAssocID="{0CB530CC-CC21-4DC0-A49C-B76B9F2AB7BD}" presName="root" presStyleCnt="0">
        <dgm:presLayoutVars>
          <dgm:dir/>
          <dgm:resizeHandles val="exact"/>
        </dgm:presLayoutVars>
      </dgm:prSet>
      <dgm:spPr/>
    </dgm:pt>
    <dgm:pt modelId="{7E99A7AF-6F60-4DD6-A2B6-22979FB4D2EC}" type="pres">
      <dgm:prSet presAssocID="{E43AF217-93F6-40AB-8359-103D314DAFE4}" presName="compNode" presStyleCnt="0"/>
      <dgm:spPr/>
    </dgm:pt>
    <dgm:pt modelId="{3C12AAC1-D477-4CF5-88A3-4CC03A75853C}" type="pres">
      <dgm:prSet presAssocID="{E43AF217-93F6-40AB-8359-103D314DAFE4}" presName="bgRect" presStyleLbl="bgShp" presStyleIdx="0" presStyleCnt="2"/>
      <dgm:spPr/>
    </dgm:pt>
    <dgm:pt modelId="{ED40AD3E-2F70-4C4B-A97D-749A64262219}" type="pres">
      <dgm:prSet presAssocID="{E43AF217-93F6-40AB-8359-103D314DAFE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37F96A29-B154-48DB-8E2E-39FE54A7AA56}" type="pres">
      <dgm:prSet presAssocID="{E43AF217-93F6-40AB-8359-103D314DAFE4}" presName="spaceRect" presStyleCnt="0"/>
      <dgm:spPr/>
    </dgm:pt>
    <dgm:pt modelId="{0A1DE95F-7149-4D0D-88B9-B7408DCD4230}" type="pres">
      <dgm:prSet presAssocID="{E43AF217-93F6-40AB-8359-103D314DAFE4}" presName="parTx" presStyleLbl="revTx" presStyleIdx="0" presStyleCnt="2" custScaleX="100000" custLinFactNeighborX="-10001" custLinFactNeighborY="-817">
        <dgm:presLayoutVars>
          <dgm:chMax val="0"/>
          <dgm:chPref val="0"/>
        </dgm:presLayoutVars>
      </dgm:prSet>
      <dgm:spPr/>
    </dgm:pt>
    <dgm:pt modelId="{4145FBA8-0FA6-491C-A285-AD6F21F42CE4}" type="pres">
      <dgm:prSet presAssocID="{776527BF-2B85-4541-BF9E-A2CA91F5B476}" presName="sibTrans" presStyleCnt="0"/>
      <dgm:spPr/>
    </dgm:pt>
    <dgm:pt modelId="{BC683795-C2CC-460E-849B-24221DBDFEE3}" type="pres">
      <dgm:prSet presAssocID="{69208D72-AA56-4902-8241-166817C4E585}" presName="compNode" presStyleCnt="0"/>
      <dgm:spPr/>
    </dgm:pt>
    <dgm:pt modelId="{098E7534-7700-4899-885E-A45F688C2768}" type="pres">
      <dgm:prSet presAssocID="{69208D72-AA56-4902-8241-166817C4E585}" presName="bgRect" presStyleLbl="bgShp" presStyleIdx="1" presStyleCnt="2"/>
      <dgm:spPr/>
    </dgm:pt>
    <dgm:pt modelId="{B99FDACD-6CFC-4B26-BD39-39756A1E3DAD}" type="pres">
      <dgm:prSet presAssocID="{69208D72-AA56-4902-8241-166817C4E58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40EA8E3E-9C9F-4DDB-AD05-B6D17F2C96B4}" type="pres">
      <dgm:prSet presAssocID="{69208D72-AA56-4902-8241-166817C4E585}" presName="spaceRect" presStyleCnt="0"/>
      <dgm:spPr/>
    </dgm:pt>
    <dgm:pt modelId="{F7F50F04-BBFD-4DCB-91F7-C3FB00DE01F2}" type="pres">
      <dgm:prSet presAssocID="{69208D72-AA56-4902-8241-166817C4E585}" presName="parTx" presStyleLbl="revTx" presStyleIdx="1" presStyleCnt="2" custScaleX="118863" custLinFactNeighborX="-781" custLinFactNeighborY="-3600">
        <dgm:presLayoutVars>
          <dgm:chMax val="0"/>
          <dgm:chPref val="0"/>
        </dgm:presLayoutVars>
      </dgm:prSet>
      <dgm:spPr/>
    </dgm:pt>
  </dgm:ptLst>
  <dgm:cxnLst>
    <dgm:cxn modelId="{FB2F9960-8DDD-451F-ACD7-D3E2CA56BF64}" type="presOf" srcId="{E43AF217-93F6-40AB-8359-103D314DAFE4}" destId="{0A1DE95F-7149-4D0D-88B9-B7408DCD4230}" srcOrd="0" destOrd="0" presId="urn:microsoft.com/office/officeart/2018/2/layout/IconVerticalSolidList"/>
    <dgm:cxn modelId="{5D35FD4E-4881-4452-B0EF-0A916C04AD55}" srcId="{0CB530CC-CC21-4DC0-A49C-B76B9F2AB7BD}" destId="{69208D72-AA56-4902-8241-166817C4E585}" srcOrd="1" destOrd="0" parTransId="{ECBED721-C0EC-4AC4-86CC-F4BB588C4B74}" sibTransId="{9B11D11A-9BE6-4342-B30F-A9B1EE7D4832}"/>
    <dgm:cxn modelId="{817BE1C6-C316-4C60-85DE-7851C90C5A59}" type="presOf" srcId="{69208D72-AA56-4902-8241-166817C4E585}" destId="{F7F50F04-BBFD-4DCB-91F7-C3FB00DE01F2}" srcOrd="0" destOrd="0" presId="urn:microsoft.com/office/officeart/2018/2/layout/IconVerticalSolidList"/>
    <dgm:cxn modelId="{1D902EC9-578F-4814-91B3-A317DD3D008B}" srcId="{0CB530CC-CC21-4DC0-A49C-B76B9F2AB7BD}" destId="{E43AF217-93F6-40AB-8359-103D314DAFE4}" srcOrd="0" destOrd="0" parTransId="{D1160990-2FE4-495B-8C4C-973C2A6F8340}" sibTransId="{776527BF-2B85-4541-BF9E-A2CA91F5B476}"/>
    <dgm:cxn modelId="{DEC44AD7-A4B4-4272-9711-E7BBAD370FB1}" type="presOf" srcId="{0CB530CC-CC21-4DC0-A49C-B76B9F2AB7BD}" destId="{65D703F2-A5D5-4ECB-AF90-4CD655D4D781}" srcOrd="0" destOrd="0" presId="urn:microsoft.com/office/officeart/2018/2/layout/IconVerticalSolidList"/>
    <dgm:cxn modelId="{BE650334-E9AA-4EE3-9783-60681E2F318F}" type="presParOf" srcId="{65D703F2-A5D5-4ECB-AF90-4CD655D4D781}" destId="{7E99A7AF-6F60-4DD6-A2B6-22979FB4D2EC}" srcOrd="0" destOrd="0" presId="urn:microsoft.com/office/officeart/2018/2/layout/IconVerticalSolidList"/>
    <dgm:cxn modelId="{EB27A706-6AA8-4A5D-A973-7AA3D411A46E}" type="presParOf" srcId="{7E99A7AF-6F60-4DD6-A2B6-22979FB4D2EC}" destId="{3C12AAC1-D477-4CF5-88A3-4CC03A75853C}" srcOrd="0" destOrd="0" presId="urn:microsoft.com/office/officeart/2018/2/layout/IconVerticalSolidList"/>
    <dgm:cxn modelId="{271A2CEF-6690-4C6B-A33C-93E06D71E606}" type="presParOf" srcId="{7E99A7AF-6F60-4DD6-A2B6-22979FB4D2EC}" destId="{ED40AD3E-2F70-4C4B-A97D-749A64262219}" srcOrd="1" destOrd="0" presId="urn:microsoft.com/office/officeart/2018/2/layout/IconVerticalSolidList"/>
    <dgm:cxn modelId="{424541AA-757F-44EA-B288-804093CCA002}" type="presParOf" srcId="{7E99A7AF-6F60-4DD6-A2B6-22979FB4D2EC}" destId="{37F96A29-B154-48DB-8E2E-39FE54A7AA56}" srcOrd="2" destOrd="0" presId="urn:microsoft.com/office/officeart/2018/2/layout/IconVerticalSolidList"/>
    <dgm:cxn modelId="{3F8D8598-CE66-4350-94F3-8FD2D270B248}" type="presParOf" srcId="{7E99A7AF-6F60-4DD6-A2B6-22979FB4D2EC}" destId="{0A1DE95F-7149-4D0D-88B9-B7408DCD4230}" srcOrd="3" destOrd="0" presId="urn:microsoft.com/office/officeart/2018/2/layout/IconVerticalSolidList"/>
    <dgm:cxn modelId="{83615ACA-FC5A-4C6D-95E1-84CB53DA24B6}" type="presParOf" srcId="{65D703F2-A5D5-4ECB-AF90-4CD655D4D781}" destId="{4145FBA8-0FA6-491C-A285-AD6F21F42CE4}" srcOrd="1" destOrd="0" presId="urn:microsoft.com/office/officeart/2018/2/layout/IconVerticalSolidList"/>
    <dgm:cxn modelId="{A621302C-458F-4585-9A98-3C89BAB0E030}" type="presParOf" srcId="{65D703F2-A5D5-4ECB-AF90-4CD655D4D781}" destId="{BC683795-C2CC-460E-849B-24221DBDFEE3}" srcOrd="2" destOrd="0" presId="urn:microsoft.com/office/officeart/2018/2/layout/IconVerticalSolidList"/>
    <dgm:cxn modelId="{D5CA2C70-5A3C-4716-B2E2-BBEDF10186BE}" type="presParOf" srcId="{BC683795-C2CC-460E-849B-24221DBDFEE3}" destId="{098E7534-7700-4899-885E-A45F688C2768}" srcOrd="0" destOrd="0" presId="urn:microsoft.com/office/officeart/2018/2/layout/IconVerticalSolidList"/>
    <dgm:cxn modelId="{076B761F-5E64-484E-9042-34D73D58E5E6}" type="presParOf" srcId="{BC683795-C2CC-460E-849B-24221DBDFEE3}" destId="{B99FDACD-6CFC-4B26-BD39-39756A1E3DAD}" srcOrd="1" destOrd="0" presId="urn:microsoft.com/office/officeart/2018/2/layout/IconVerticalSolidList"/>
    <dgm:cxn modelId="{AA4C0A22-9120-4CBF-B061-C7E6B36DBEAA}" type="presParOf" srcId="{BC683795-C2CC-460E-849B-24221DBDFEE3}" destId="{40EA8E3E-9C9F-4DDB-AD05-B6D17F2C96B4}" srcOrd="2" destOrd="0" presId="urn:microsoft.com/office/officeart/2018/2/layout/IconVerticalSolidList"/>
    <dgm:cxn modelId="{D6FB02E2-53D0-45E5-A656-B581AAF10B5D}" type="presParOf" srcId="{BC683795-C2CC-460E-849B-24221DBDFEE3}" destId="{F7F50F04-BBFD-4DCB-91F7-C3FB00DE01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2AAC1-D477-4CF5-88A3-4CC03A75853C}">
      <dsp:nvSpPr>
        <dsp:cNvPr id="0" name=""/>
        <dsp:cNvSpPr/>
      </dsp:nvSpPr>
      <dsp:spPr>
        <a:xfrm>
          <a:off x="-133517" y="366414"/>
          <a:ext cx="5268190" cy="20384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0AD3E-2F70-4C4B-A97D-749A64262219}">
      <dsp:nvSpPr>
        <dsp:cNvPr id="0" name=""/>
        <dsp:cNvSpPr/>
      </dsp:nvSpPr>
      <dsp:spPr>
        <a:xfrm>
          <a:off x="483114" y="825067"/>
          <a:ext cx="1123343" cy="1121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DE95F-7149-4D0D-88B9-B7408DCD4230}">
      <dsp:nvSpPr>
        <dsp:cNvPr id="0" name=""/>
        <dsp:cNvSpPr/>
      </dsp:nvSpPr>
      <dsp:spPr>
        <a:xfrm>
          <a:off x="1932595" y="349744"/>
          <a:ext cx="2904663" cy="2040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47" tIns="215947" rIns="215947" bIns="215947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800" kern="1200" dirty="0">
              <a:latin typeface="Arial" panose="020B0604020202020204" pitchFamily="34" charset="0"/>
              <a:cs typeface="Arial" panose="020B0604020202020204" pitchFamily="34" charset="0"/>
            </a:rPr>
            <a:t>Una empresa tiene dos grandes objetivos; uno, generar riquezas, y segundo seguir generando riqueza.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2595" y="349744"/>
        <a:ext cx="2904663" cy="2040447"/>
      </dsp:txXfrm>
    </dsp:sp>
    <dsp:sp modelId="{098E7534-7700-4899-885E-A45F688C2768}">
      <dsp:nvSpPr>
        <dsp:cNvPr id="0" name=""/>
        <dsp:cNvSpPr/>
      </dsp:nvSpPr>
      <dsp:spPr>
        <a:xfrm>
          <a:off x="-133517" y="2795519"/>
          <a:ext cx="5268190" cy="20384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FDACD-6CFC-4B26-BD39-39756A1E3DAD}">
      <dsp:nvSpPr>
        <dsp:cNvPr id="0" name=""/>
        <dsp:cNvSpPr/>
      </dsp:nvSpPr>
      <dsp:spPr>
        <a:xfrm>
          <a:off x="483114" y="3254171"/>
          <a:ext cx="1123343" cy="1121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50F04-BBFD-4DCB-91F7-C3FB00DE01F2}">
      <dsp:nvSpPr>
        <dsp:cNvPr id="0" name=""/>
        <dsp:cNvSpPr/>
      </dsp:nvSpPr>
      <dsp:spPr>
        <a:xfrm>
          <a:off x="1926452" y="2722063"/>
          <a:ext cx="3452570" cy="2040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47" tIns="215947" rIns="215947" bIns="215947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800" kern="1200" dirty="0">
              <a:latin typeface="Arial" panose="020B0604020202020204" pitchFamily="34" charset="0"/>
              <a:cs typeface="Arial" panose="020B0604020202020204" pitchFamily="34" charset="0"/>
            </a:rPr>
            <a:t>Según Nieto la empresa tiene dos caminos serios: gestión de conocimientos y el de la innovación empresarial, camino que, es una forma inédita para la gestión de conocimiento </a:t>
          </a: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(Nieto, 2010)</a:t>
          </a:r>
          <a:r>
            <a:rPr lang="es-US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6452" y="2722063"/>
        <a:ext cx="3452570" cy="2040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01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91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2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83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11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60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06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583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371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6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73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1C7D-24E4-49CB-88D6-A877A6BCD99B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62E9-9DC9-45E4-A86F-3A9D76CA8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69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9B2267-209A-404E-980E-CFF69AB0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00"/>
            <a:ext cx="12192000" cy="62966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9C71B157-D9C8-4068-AA61-59262595C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31" y="2648124"/>
            <a:ext cx="12015538" cy="1450634"/>
          </a:xfrm>
        </p:spPr>
        <p:txBody>
          <a:bodyPr>
            <a:no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La gestión del conocimiento y el talento desde la perspectiva de las cadenas globales de valor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7CBB558-6D31-4A60-9950-CA84C88250BE}"/>
              </a:ext>
            </a:extLst>
          </p:cNvPr>
          <p:cNvSpPr txBox="1">
            <a:spLocks/>
          </p:cNvSpPr>
          <p:nvPr/>
        </p:nvSpPr>
        <p:spPr>
          <a:xfrm>
            <a:off x="7253894" y="4916837"/>
            <a:ext cx="4761644" cy="1123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Ponente: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Lic. Guadalupe Chávez Barraza, UABC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B75AC49-2B75-5537-DD6D-6B98EBAE8FC4}"/>
              </a:ext>
            </a:extLst>
          </p:cNvPr>
          <p:cNvSpPr/>
          <p:nvPr/>
        </p:nvSpPr>
        <p:spPr>
          <a:xfrm>
            <a:off x="0" y="0"/>
            <a:ext cx="12192000" cy="1148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E1E3A9-D615-F847-E70C-05FAE5A8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8" y="1"/>
            <a:ext cx="887936" cy="1148322"/>
          </a:xfrm>
          <a:prstGeom prst="rect">
            <a:avLst/>
          </a:prstGeom>
          <a:effectLst>
            <a:outerShdw blurRad="50800" dist="50800" dir="720000" sx="1000" sy="1000" algn="ctr" rotWithShape="0">
              <a:srgbClr val="000000"/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D6A252-C8EC-FC8E-6017-730262EE2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991" y="69528"/>
            <a:ext cx="1078795" cy="1078795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  <a:softEdge rad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3A6F67-3E46-B379-0627-CABADD651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389" y="282282"/>
            <a:ext cx="2275974" cy="810979"/>
          </a:xfrm>
          <a:prstGeom prst="rect">
            <a:avLst/>
          </a:prstGeom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07D32D-74EC-7B36-40B8-E7C5AB6D2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8222" y="54143"/>
            <a:ext cx="1078795" cy="1078795"/>
          </a:xfrm>
          <a:prstGeom prst="rect">
            <a:avLst/>
          </a:prstGeom>
          <a:effectLst>
            <a:outerShdw blurRad="50800" dist="50800" dir="4680000" sx="1000" sy="1000" algn="ctr" rotWithShape="0">
              <a:srgbClr val="000000"/>
            </a:outerShdw>
            <a:reflection endPos="0" dist="50800" dir="5400000" sy="-100000" algn="bl" rotWithShape="0"/>
            <a:softEdge rad="3175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A337BE-C84C-5AC1-4481-7FC40A82F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686" y="220525"/>
            <a:ext cx="2339314" cy="8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AE32992E-38E5-2698-0603-15FAACA2B277}"/>
              </a:ext>
            </a:extLst>
          </p:cNvPr>
          <p:cNvSpPr/>
          <p:nvPr/>
        </p:nvSpPr>
        <p:spPr>
          <a:xfrm>
            <a:off x="8567943" y="112296"/>
            <a:ext cx="2743199" cy="1839009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70209A8-1026-ADDB-4319-34CD99E7FC7E}"/>
              </a:ext>
            </a:extLst>
          </p:cNvPr>
          <p:cNvSpPr/>
          <p:nvPr/>
        </p:nvSpPr>
        <p:spPr>
          <a:xfrm>
            <a:off x="9448801" y="2004979"/>
            <a:ext cx="2743199" cy="18390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E45045C-44A8-67B0-34FA-24687FBAFE6D}"/>
              </a:ext>
            </a:extLst>
          </p:cNvPr>
          <p:cNvSpPr/>
          <p:nvPr/>
        </p:nvSpPr>
        <p:spPr>
          <a:xfrm>
            <a:off x="8936910" y="3987194"/>
            <a:ext cx="2743199" cy="1839003"/>
          </a:xfrm>
          <a:prstGeom prst="ellipse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BD90E6-8AF6-FD5C-20CB-CB48030690A2}"/>
              </a:ext>
            </a:extLst>
          </p:cNvPr>
          <p:cNvSpPr txBox="1"/>
          <p:nvPr/>
        </p:nvSpPr>
        <p:spPr>
          <a:xfrm>
            <a:off x="8936910" y="811872"/>
            <a:ext cx="200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r>
              <a:rPr lang="es-MX" dirty="0"/>
              <a:t> 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BF0E995-B8F6-896A-C393-D0BEA553D08A}"/>
              </a:ext>
            </a:extLst>
          </p:cNvPr>
          <p:cNvSpPr/>
          <p:nvPr/>
        </p:nvSpPr>
        <p:spPr>
          <a:xfrm>
            <a:off x="6406572" y="5054357"/>
            <a:ext cx="2743199" cy="18036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5804A39-BF26-0FB3-F644-FD11ACFBA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74" y="3926294"/>
            <a:ext cx="3709117" cy="2723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7C48E4C-FD98-90B8-62D6-CE674AB8B020}"/>
              </a:ext>
            </a:extLst>
          </p:cNvPr>
          <p:cNvSpPr txBox="1"/>
          <p:nvPr/>
        </p:nvSpPr>
        <p:spPr>
          <a:xfrm>
            <a:off x="1249827" y="1256062"/>
            <a:ext cx="63790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productos exitosos a nivel internacional pueden atribuir su éxito al precio, la calidad, el diseño o una amplia red comercial y una sólida estrategia publicitaria. Sin embargo, estos productos competitivos son posibles gracias a las innovaciones. –Escorsa y Valls (2003)</a:t>
            </a:r>
            <a:endParaRPr lang="es-MX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0CB888-1953-CE57-E014-3F78B75CE34B}"/>
              </a:ext>
            </a:extLst>
          </p:cNvPr>
          <p:cNvSpPr txBox="1"/>
          <p:nvPr/>
        </p:nvSpPr>
        <p:spPr>
          <a:xfrm>
            <a:off x="385993" y="278106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Fundamentos que encaminan el éxito y la supervivencia de las organizaciones</a:t>
            </a:r>
          </a:p>
        </p:txBody>
      </p:sp>
    </p:spTree>
    <p:extLst>
      <p:ext uri="{BB962C8B-B14F-4D97-AF65-F5344CB8AC3E}">
        <p14:creationId xmlns:p14="http://schemas.microsoft.com/office/powerpoint/2010/main" val="122807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A97A083-2E2B-5CFC-29A5-92643A675B32}"/>
              </a:ext>
            </a:extLst>
          </p:cNvPr>
          <p:cNvSpPr/>
          <p:nvPr/>
        </p:nvSpPr>
        <p:spPr>
          <a:xfrm>
            <a:off x="138546" y="1003042"/>
            <a:ext cx="6289964" cy="45526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Resultado de imagen de conocimiento">
            <a:extLst>
              <a:ext uri="{FF2B5EF4-FFF2-40B4-BE49-F238E27FC236}">
                <a16:creationId xmlns:a16="http://schemas.microsoft.com/office/drawing/2014/main" id="{C56F18FF-6774-9130-64E9-99FFF662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6" y="1177635"/>
            <a:ext cx="5575834" cy="40847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uadroTexto 1">
            <a:extLst>
              <a:ext uri="{FF2B5EF4-FFF2-40B4-BE49-F238E27FC236}">
                <a16:creationId xmlns:a16="http://schemas.microsoft.com/office/drawing/2014/main" id="{0AEA7454-A0D3-EFB5-2196-C0A1854FD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564493"/>
              </p:ext>
            </p:extLst>
          </p:nvPr>
        </p:nvGraphicFramePr>
        <p:xfrm>
          <a:off x="6674428" y="827809"/>
          <a:ext cx="5268190" cy="520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0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84F9CB7-1C03-6CA0-FF55-3D6A88F007DA}"/>
              </a:ext>
            </a:extLst>
          </p:cNvPr>
          <p:cNvSpPr txBox="1"/>
          <p:nvPr/>
        </p:nvSpPr>
        <p:spPr>
          <a:xfrm>
            <a:off x="954233" y="94753"/>
            <a:ext cx="10616044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¿Cuál es el factor fundamental para incrementar el desarrollo económico?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46C18B5-DE80-2AB1-FDE6-6E1B2AA9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1362693"/>
            <a:ext cx="5777346" cy="264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8A53DC-41D8-DF6D-C2AF-7EB26145E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91" y="4006388"/>
            <a:ext cx="5777346" cy="250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024C3BF-8333-ACCE-292D-02426206DC0C}"/>
              </a:ext>
            </a:extLst>
          </p:cNvPr>
          <p:cNvSpPr/>
          <p:nvPr/>
        </p:nvSpPr>
        <p:spPr>
          <a:xfrm>
            <a:off x="6414654" y="2493818"/>
            <a:ext cx="5569528" cy="31449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BC0BA91-AEA2-2926-A220-E70338A7FE5F}"/>
              </a:ext>
            </a:extLst>
          </p:cNvPr>
          <p:cNvSpPr txBox="1"/>
          <p:nvPr/>
        </p:nvSpPr>
        <p:spPr>
          <a:xfrm>
            <a:off x="7095258" y="2592606"/>
            <a:ext cx="4267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US" sz="2400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es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IES (Instituciones de Educación Superior) son las principales generadoras de conocimiento y agentes clave para llevar a cabo la formación de capital humano altamente especializado.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65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1B98F7-D5D6-14F4-CAC7-40EBEF4DF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11" b="4117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14C3CF1-C99E-0CA3-46A2-3098D5186681}"/>
              </a:ext>
            </a:extLst>
          </p:cNvPr>
          <p:cNvSpPr txBox="1"/>
          <p:nvPr/>
        </p:nvSpPr>
        <p:spPr>
          <a:xfrm>
            <a:off x="419708" y="5608392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Las cadenas globales de valor</a:t>
            </a:r>
          </a:p>
        </p:txBody>
      </p:sp>
    </p:spTree>
    <p:extLst>
      <p:ext uri="{BB962C8B-B14F-4D97-AF65-F5344CB8AC3E}">
        <p14:creationId xmlns:p14="http://schemas.microsoft.com/office/powerpoint/2010/main" val="315643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423DE7-A252-6782-0AE9-B8B6DAFC9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23" r="-3" b="10774"/>
          <a:stretch/>
        </p:blipFill>
        <p:spPr>
          <a:xfrm>
            <a:off x="4908579" y="3272580"/>
            <a:ext cx="6105382" cy="35854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9681C9-6857-E6E7-CE5E-13A7706A2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4" r="1" b="1"/>
          <a:stretch/>
        </p:blipFill>
        <p:spPr>
          <a:xfrm>
            <a:off x="21" y="9"/>
            <a:ext cx="6594744" cy="352872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594E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418E61-A01C-614E-B70F-16D7F11BB239}"/>
              </a:ext>
            </a:extLst>
          </p:cNvPr>
          <p:cNvSpPr txBox="1"/>
          <p:nvPr/>
        </p:nvSpPr>
        <p:spPr>
          <a:xfrm>
            <a:off x="284884" y="4365481"/>
            <a:ext cx="4494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Baja California- Esta entidad federativa es considerada la capital de los dispositivos médicos en América del Norte, lo cual convierte a Baja California en un atractivo centro de operaciones a nivel mundial. </a:t>
            </a:r>
          </a:p>
          <a:p>
            <a:pPr algn="just"/>
            <a:r>
              <a:rPr lang="es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Corporativo de Desarrollo Económico de Tijuana (EDC, 2022).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2E0124-2E77-540F-16AA-A104D8EFEB0E}"/>
              </a:ext>
            </a:extLst>
          </p:cNvPr>
          <p:cNvSpPr txBox="1"/>
          <p:nvPr/>
        </p:nvSpPr>
        <p:spPr>
          <a:xfrm>
            <a:off x="7663273" y="0"/>
            <a:ext cx="3350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2020, el origen de las importaciones de mercancías de la industria de los dispositivos médicos fue principalmente Estados Unidos de América (60.7%) y China (12.0%), ambos acumularon el 72.7% del total. </a:t>
            </a:r>
          </a:p>
          <a:p>
            <a:pPr algn="just"/>
            <a:endParaRPr lang="es-US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(INEGI 2022)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2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0F6B676-B146-4D5E-90E5-D65A72CA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2623A025-DB3C-4E81-A76F-A0006C485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AAEE8-FFF9-5CB4-E0C2-4E1EDD939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0" r="-2" b="4488"/>
          <a:stretch/>
        </p:blipFill>
        <p:spPr>
          <a:xfrm>
            <a:off x="641277" y="643466"/>
            <a:ext cx="3426471" cy="17465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CA1037-FEAA-0DA8-11AA-1CD5795F1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1" r="249" b="4"/>
          <a:stretch/>
        </p:blipFill>
        <p:spPr>
          <a:xfrm>
            <a:off x="641276" y="2557250"/>
            <a:ext cx="3426471" cy="17465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84F48A-C8A1-F3F2-F6C5-7794411EC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77" r="6" b="3929"/>
          <a:stretch/>
        </p:blipFill>
        <p:spPr>
          <a:xfrm>
            <a:off x="643467" y="4468029"/>
            <a:ext cx="3424601" cy="174650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4B77E3-2B80-E124-28C1-6EB8BC0E74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8" r="7591" b="-2"/>
          <a:stretch/>
        </p:blipFill>
        <p:spPr>
          <a:xfrm>
            <a:off x="4227349" y="643467"/>
            <a:ext cx="73211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166E3-9799-2AF4-FF4E-7AF5BD54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El clúster de dispositivos médicos de Tijuana, B.C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C7A907-06D7-4F64-9386-A8986ED9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564" y="3154974"/>
            <a:ext cx="3310869" cy="2254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1F007E-1669-4BB8-B45E-9672352C0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00" y="1734705"/>
            <a:ext cx="3563530" cy="21001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E134D9-2FC6-4AA6-928F-AB2DFED72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70" y="1734706"/>
            <a:ext cx="3310868" cy="211345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3531481-7504-28F0-2F03-491CFC5ED834}"/>
              </a:ext>
            </a:extLst>
          </p:cNvPr>
          <p:cNvSpPr/>
          <p:nvPr/>
        </p:nvSpPr>
        <p:spPr>
          <a:xfrm>
            <a:off x="487996" y="4368363"/>
            <a:ext cx="2304174" cy="1413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79 plantas dedicadas a la manufactura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441B7CB-9A61-9402-51C9-76324C8EB884}"/>
              </a:ext>
            </a:extLst>
          </p:cNvPr>
          <p:cNvSpPr/>
          <p:nvPr/>
        </p:nvSpPr>
        <p:spPr>
          <a:xfrm>
            <a:off x="9171454" y="3992885"/>
            <a:ext cx="2532550" cy="16486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Mas de 70 mil empleos </a:t>
            </a:r>
          </a:p>
          <a:p>
            <a:pPr algn="ctr"/>
            <a:r>
              <a:rPr lang="es-MX" dirty="0"/>
              <a:t> tasa de crecimiento del 9% anual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B24FF4F-F8AD-6242-DCFE-9C4EDEC84F5D}"/>
              </a:ext>
            </a:extLst>
          </p:cNvPr>
          <p:cNvSpPr/>
          <p:nvPr/>
        </p:nvSpPr>
        <p:spPr>
          <a:xfrm>
            <a:off x="4622077" y="1531151"/>
            <a:ext cx="2369127" cy="15239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50 % de la producción a nivel nacional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7B6EEB-CB0A-FB9D-824B-8892B1BD25DB}"/>
              </a:ext>
            </a:extLst>
          </p:cNvPr>
          <p:cNvSpPr txBox="1"/>
          <p:nvPr/>
        </p:nvSpPr>
        <p:spPr>
          <a:xfrm>
            <a:off x="7660466" y="6488668"/>
            <a:ext cx="555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Desarrollo Económico de Tijuana (EDC, 2022)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EAB40A9-7C7F-B29B-72E8-ABC3E83DC7CB}"/>
              </a:ext>
            </a:extLst>
          </p:cNvPr>
          <p:cNvSpPr/>
          <p:nvPr/>
        </p:nvSpPr>
        <p:spPr>
          <a:xfrm>
            <a:off x="4788993" y="5641578"/>
            <a:ext cx="2195466" cy="105016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Sexto exportador</a:t>
            </a:r>
          </a:p>
        </p:txBody>
      </p:sp>
    </p:spTree>
    <p:extLst>
      <p:ext uri="{BB962C8B-B14F-4D97-AF65-F5344CB8AC3E}">
        <p14:creationId xmlns:p14="http://schemas.microsoft.com/office/powerpoint/2010/main" val="88712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869C3C-2B0E-7C68-3846-09A0F399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¡GRACIAS!</a:t>
            </a:r>
          </a:p>
        </p:txBody>
      </p:sp>
      <p:pic>
        <p:nvPicPr>
          <p:cNvPr id="6" name="Graphic 5" descr="Apretón de manos">
            <a:extLst>
              <a:ext uri="{FF2B5EF4-FFF2-40B4-BE49-F238E27FC236}">
                <a16:creationId xmlns:a16="http://schemas.microsoft.com/office/drawing/2014/main" id="{4136DE3E-2D07-DB71-46E1-BCDEC8B1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6797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356</TotalTime>
  <Words>330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clúster de dispositivos médicos de Tijuana, B.C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guadalupe chavez</cp:lastModifiedBy>
  <cp:revision>10</cp:revision>
  <dcterms:created xsi:type="dcterms:W3CDTF">2023-10-13T16:28:13Z</dcterms:created>
  <dcterms:modified xsi:type="dcterms:W3CDTF">2023-10-19T07:34:23Z</dcterms:modified>
</cp:coreProperties>
</file>