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7010400" cy="9296400"/>
  <p:embeddedFontLst>
    <p:embeddedFont>
      <p:font typeface="Montserrat" panose="020B0604020202020204" charset="0"/>
      <p:regular r:id="rId6"/>
      <p:bold r:id="rId7"/>
      <p:italic r:id="rId8"/>
      <p:boldItalic r:id="rId9"/>
    </p:embeddedFont>
    <p:embeddedFont>
      <p:font typeface="Montserrat SemiBold" panose="020B0604020202020204" charset="0"/>
      <p:bold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jRQRy0ltTVJ0oiqBkrV1tgRLVTi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RE-MX" initials="SRE" lastIdx="1" clrIdx="0">
    <p:extLst>
      <p:ext uri="{19B8F6BF-5375-455C-9EA6-DF929625EA0E}">
        <p15:presenceInfo xmlns:p15="http://schemas.microsoft.com/office/powerpoint/2012/main" userId="SRE-MX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802"/>
    <a:srgbClr val="BC37BF"/>
    <a:srgbClr val="F39D2B"/>
    <a:srgbClr val="BC955C"/>
    <a:srgbClr val="E7781D"/>
    <a:srgbClr val="941100"/>
    <a:srgbClr val="A60A2B"/>
    <a:srgbClr val="99850F"/>
    <a:srgbClr val="6F0401"/>
    <a:srgbClr val="9F2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88723" autoAdjust="0"/>
  </p:normalViewPr>
  <p:slideViewPr>
    <p:cSldViewPr snapToGrid="0">
      <p:cViewPr varScale="1">
        <p:scale>
          <a:sx n="65" d="100"/>
          <a:sy n="65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34" Type="http://schemas.openxmlformats.org/officeDocument/2006/relationships/theme" Target="theme/them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30" Type="http://customschemas.google.com/relationships/presentationmetadata" Target="meta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s-MX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‹Nº›</a:t>
            </a:fld>
            <a:endParaRPr lang="es-MX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58576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4" name="Google Shape;104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s-MX"/>
              <a:pPr algn="r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545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4" name="Google Shape;104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s-MX"/>
              <a:pPr algn="r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4410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title"/>
          </p:nvPr>
        </p:nvSpPr>
        <p:spPr>
          <a:xfrm>
            <a:off x="363220" y="2013745"/>
            <a:ext cx="114655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EC9A2"/>
              </a:buClr>
              <a:buSzPts val="4400"/>
              <a:buFont typeface="Montserrat SemiBold"/>
              <a:buNone/>
              <a:defRPr sz="4400" b="0" i="0" u="none" strike="noStrike" cap="none">
                <a:solidFill>
                  <a:srgbClr val="DEC9A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body" idx="1"/>
          </p:nvPr>
        </p:nvSpPr>
        <p:spPr>
          <a:xfrm>
            <a:off x="363220" y="3518693"/>
            <a:ext cx="11465560" cy="113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seño personalizado">
  <p:cSld name="2_Diseño personalizado">
    <p:bg>
      <p:bgPr>
        <a:solidFill>
          <a:srgbClr val="FFFFFF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title"/>
          </p:nvPr>
        </p:nvSpPr>
        <p:spPr>
          <a:xfrm>
            <a:off x="381000" y="562928"/>
            <a:ext cx="11424920" cy="1060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4000"/>
              <a:buFont typeface="Montserrat SemiBold"/>
              <a:buNone/>
              <a:defRPr sz="4000" b="0" i="0" u="none" strike="noStrike" cap="none">
                <a:solidFill>
                  <a:srgbClr val="6E152E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body" idx="1"/>
          </p:nvPr>
        </p:nvSpPr>
        <p:spPr>
          <a:xfrm>
            <a:off x="381002" y="1865811"/>
            <a:ext cx="5532119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0404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7"/>
          <p:cNvSpPr txBox="1">
            <a:spLocks noGrp="1"/>
          </p:cNvSpPr>
          <p:nvPr>
            <p:ph type="body" idx="2"/>
          </p:nvPr>
        </p:nvSpPr>
        <p:spPr>
          <a:xfrm>
            <a:off x="6233160" y="1865811"/>
            <a:ext cx="5572760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0404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>
  <p:cSld name="Encabezado de sección">
    <p:bg>
      <p:bgPr>
        <a:solidFill>
          <a:srgbClr val="FFFFFF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title"/>
          </p:nvPr>
        </p:nvSpPr>
        <p:spPr>
          <a:xfrm>
            <a:off x="831850" y="784707"/>
            <a:ext cx="10521951" cy="180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6E152E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28"/>
          <p:cNvSpPr txBox="1">
            <a:spLocks noGrp="1"/>
          </p:cNvSpPr>
          <p:nvPr>
            <p:ph type="body" idx="1"/>
          </p:nvPr>
        </p:nvSpPr>
        <p:spPr>
          <a:xfrm>
            <a:off x="831851" y="2956561"/>
            <a:ext cx="10515600" cy="2208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9261" y="4966255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15C1C73-FF7C-5F7B-E955-8927F9445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20" y="471949"/>
            <a:ext cx="11465560" cy="4483510"/>
          </a:xfrm>
        </p:spPr>
        <p:txBody>
          <a:bodyPr/>
          <a:lstStyle/>
          <a:p>
            <a:r>
              <a:rPr lang="es-ES" sz="3600" dirty="0"/>
              <a:t/>
            </a:r>
            <a:br>
              <a:rPr lang="es-ES" sz="3600" dirty="0"/>
            </a:br>
            <a:r>
              <a:rPr lang="es-ES" sz="3200" dirty="0" smtClean="0"/>
              <a:t>FRONTERAS, ESTRATEGIAS Y DIPLOMACIA: PERSPECTIVAS COMPARATIVAS EN POLÍTICA EXTERIOR</a:t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it-IT" sz="2800" dirty="0">
                <a:solidFill>
                  <a:schemeClr val="bg1"/>
                </a:solidFill>
              </a:rPr>
              <a:t>Comprendiendo la Frontera Sur con Guatemala </a:t>
            </a:r>
            <a:r>
              <a:rPr lang="es-ES" sz="3600" dirty="0" smtClean="0">
                <a:solidFill>
                  <a:schemeClr val="bg1"/>
                </a:solidFill>
              </a:rPr>
              <a:t/>
            </a:r>
            <a:br>
              <a:rPr lang="es-ES" sz="3600" dirty="0" smtClean="0">
                <a:solidFill>
                  <a:schemeClr val="bg1"/>
                </a:solidFill>
              </a:rPr>
            </a:br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2800" dirty="0" smtClean="0"/>
              <a:t>José </a:t>
            </a:r>
            <a:r>
              <a:rPr lang="es-ES" sz="2800" dirty="0"/>
              <a:t>Luis Alvarado </a:t>
            </a:r>
            <a:r>
              <a:rPr lang="es-ES" sz="2800" dirty="0" smtClean="0"/>
              <a:t>Valenzuela</a:t>
            </a: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/>
              <a:t>Cónsul de México en Tecún Umán</a:t>
            </a:r>
            <a:br>
              <a:rPr lang="es-ES" sz="2800" dirty="0"/>
            </a:br>
            <a:r>
              <a:rPr lang="es-ES" sz="2800" dirty="0"/>
              <a:t/>
            </a:r>
            <a:br>
              <a:rPr lang="es-ES" sz="2800" dirty="0"/>
            </a:br>
            <a:endParaRPr lang="es-MX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363220" y="914672"/>
            <a:ext cx="11465560" cy="1672271"/>
          </a:xfrm>
        </p:spPr>
        <p:txBody>
          <a:bodyPr/>
          <a:lstStyle/>
          <a:p>
            <a:r>
              <a:rPr lang="es-GT" sz="4000" dirty="0" smtClean="0"/>
              <a:t>MÉXICO Y GUATEMALA, LA FRONTERA QUE NOS UNE</a:t>
            </a:r>
            <a:endParaRPr lang="es-GT" sz="4000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363220" y="1750808"/>
            <a:ext cx="11465560" cy="1361102"/>
          </a:xfrm>
        </p:spPr>
        <p:txBody>
          <a:bodyPr>
            <a:normAutofit fontScale="92500" lnSpcReduction="10000"/>
          </a:bodyPr>
          <a:lstStyle/>
          <a:p>
            <a:endParaRPr lang="es-GT" dirty="0" smtClean="0"/>
          </a:p>
          <a:p>
            <a:endParaRPr lang="es-GT" dirty="0"/>
          </a:p>
          <a:p>
            <a:r>
              <a:rPr lang="es-GT" dirty="0" smtClean="0"/>
              <a:t>Compilador José Luis Alvarado Valenzuela</a:t>
            </a:r>
            <a:endParaRPr lang="es-GT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3571459"/>
            <a:ext cx="6982747" cy="308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58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9261" y="4966255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15C1C73-FF7C-5F7B-E955-8927F9445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20" y="798897"/>
            <a:ext cx="11465560" cy="2630103"/>
          </a:xfrm>
        </p:spPr>
        <p:txBody>
          <a:bodyPr/>
          <a:lstStyle/>
          <a:p>
            <a:r>
              <a:rPr lang="es-ES" sz="3600" dirty="0"/>
              <a:t/>
            </a:r>
            <a:br>
              <a:rPr lang="es-ES" sz="3600" dirty="0"/>
            </a:br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3200" dirty="0" smtClean="0"/>
              <a:t>José </a:t>
            </a:r>
            <a:r>
              <a:rPr lang="es-ES" sz="3200" dirty="0"/>
              <a:t>Luis Alvarado Valenzuela</a:t>
            </a:r>
            <a:br>
              <a:rPr lang="es-ES" sz="3200" dirty="0"/>
            </a:br>
            <a:r>
              <a:rPr lang="es-ES" sz="3200" dirty="0" smtClean="0"/>
              <a:t>Cónsul </a:t>
            </a:r>
            <a:r>
              <a:rPr lang="es-ES" sz="3200" dirty="0"/>
              <a:t>de México en Tecún </a:t>
            </a:r>
            <a:r>
              <a:rPr lang="es-ES" sz="3200" dirty="0" smtClean="0"/>
              <a:t>Umán</a:t>
            </a:r>
            <a:r>
              <a:rPr lang="es-ES" sz="3200" dirty="0"/>
              <a:t/>
            </a:r>
            <a:br>
              <a:rPr lang="es-ES" sz="3200" dirty="0"/>
            </a:br>
            <a:r>
              <a:rPr lang="es-ES" sz="1400" dirty="0"/>
              <a:t/>
            </a:r>
            <a:br>
              <a:rPr lang="es-ES" sz="1400" dirty="0"/>
            </a:br>
            <a:r>
              <a:rPr lang="es-ES" sz="1400" dirty="0"/>
              <a:t/>
            </a:r>
            <a:br>
              <a:rPr lang="es-ES" sz="1400" dirty="0"/>
            </a:br>
            <a:r>
              <a:rPr lang="es-ES" sz="1400" dirty="0" smtClean="0"/>
              <a:t/>
            </a:r>
            <a:br>
              <a:rPr lang="es-ES" sz="1400" dirty="0" smtClean="0"/>
            </a:br>
            <a:r>
              <a:rPr lang="es-ES" sz="1400" dirty="0"/>
              <a:t/>
            </a:r>
            <a:br>
              <a:rPr lang="es-ES" sz="1400" dirty="0"/>
            </a:br>
            <a:r>
              <a:rPr lang="es-ES" sz="1400" dirty="0" smtClean="0"/>
              <a:t>@</a:t>
            </a:r>
            <a:r>
              <a:rPr lang="es-ES" sz="1400" dirty="0"/>
              <a:t>Jose_LuisMEX</a:t>
            </a:r>
            <a:r>
              <a:rPr lang="es-ES" sz="3200" dirty="0"/>
              <a:t/>
            </a:r>
            <a:br>
              <a:rPr lang="es-ES" sz="3200" dirty="0"/>
            </a:br>
            <a:r>
              <a:rPr lang="es-ES" sz="1400" dirty="0"/>
              <a:t/>
            </a:r>
            <a:br>
              <a:rPr lang="es-ES" sz="1400" dirty="0"/>
            </a:br>
            <a:r>
              <a:rPr lang="es-ES" sz="1400" dirty="0"/>
              <a:t>@ConsulMexTeu</a:t>
            </a:r>
            <a:br>
              <a:rPr lang="es-ES" sz="1400" dirty="0"/>
            </a:br>
            <a:r>
              <a:rPr lang="es-ES" sz="1400" dirty="0"/>
              <a:t/>
            </a:r>
            <a:br>
              <a:rPr lang="es-ES" sz="1400" dirty="0"/>
            </a:br>
            <a:r>
              <a:rPr lang="es-ES" sz="1400" dirty="0" err="1"/>
              <a:t>ConsulmexTeU</a:t>
            </a:r>
            <a:r>
              <a:rPr lang="es-ES" sz="1400" dirty="0"/>
              <a:t/>
            </a:r>
            <a:br>
              <a:rPr lang="es-ES" sz="1400" dirty="0"/>
            </a:br>
            <a:r>
              <a:rPr lang="es-ES" sz="1400" dirty="0"/>
              <a:t/>
            </a:r>
            <a:br>
              <a:rPr lang="es-ES" sz="1400" dirty="0"/>
            </a:br>
            <a:r>
              <a:rPr lang="es-ES" sz="1400" dirty="0"/>
              <a:t>comexteu@sre.gob.mx</a:t>
            </a:r>
            <a:br>
              <a:rPr lang="es-ES" sz="1400" dirty="0"/>
            </a:br>
            <a:r>
              <a:rPr lang="es-ES" sz="1400" dirty="0"/>
              <a:t/>
            </a:r>
            <a:br>
              <a:rPr lang="es-ES" sz="1400" dirty="0"/>
            </a:br>
            <a:r>
              <a:rPr lang="es-ES" sz="1400" dirty="0"/>
              <a:t>consulmex.sre.gob.mx/</a:t>
            </a:r>
            <a:r>
              <a:rPr lang="es-ES" sz="1400" dirty="0" err="1"/>
              <a:t>tecunuman</a:t>
            </a:r>
            <a:r>
              <a:rPr lang="es-ES" sz="1400" dirty="0"/>
              <a:t>/</a:t>
            </a:r>
            <a:r>
              <a:rPr lang="es-ES" sz="1400" dirty="0" err="1"/>
              <a:t>index.php</a:t>
            </a:r>
            <a:r>
              <a:rPr lang="es-ES" sz="1400" dirty="0"/>
              <a:t>/es</a:t>
            </a:r>
            <a:br>
              <a:rPr lang="es-ES" sz="1400" dirty="0"/>
            </a:br>
            <a:r>
              <a:rPr lang="es-ES" sz="1400" dirty="0"/>
              <a:t/>
            </a:r>
            <a:br>
              <a:rPr lang="es-ES" sz="1400" dirty="0"/>
            </a:br>
            <a:r>
              <a:rPr lang="es-ES" sz="1400" dirty="0"/>
              <a:t>(502) 7776 8181</a:t>
            </a:r>
            <a:endParaRPr lang="es-MX" sz="1400" dirty="0"/>
          </a:p>
        </p:txBody>
      </p:sp>
      <p:pic>
        <p:nvPicPr>
          <p:cNvPr id="3" name="Picture 4" descr="Twitter X Logo PNG Vector (AI, EPS, PDF, SVG) Free Download">
            <a:extLst>
              <a:ext uri="{FF2B5EF4-FFF2-40B4-BE49-F238E27FC236}">
                <a16:creationId xmlns:a16="http://schemas.microsoft.com/office/drawing/2014/main" xmlns="" id="{218F978C-16E6-34B9-EDF0-5F7765153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48" y="4298912"/>
            <a:ext cx="203381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A00A0B7-20AB-2566-867B-6431099B88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6106" y="5124360"/>
            <a:ext cx="190500" cy="190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6712CB6-79B2-2BCF-D8D0-9BB271BE0F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1708" y="5484791"/>
            <a:ext cx="190500" cy="1905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A1D6BC10-8F95-D662-8A89-92066F7C95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5964" y="5913741"/>
            <a:ext cx="190500" cy="1905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192B78A1-B829-8070-4696-C5877BAED6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2199" y="4663193"/>
            <a:ext cx="247530" cy="24390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54991668-F784-A2B2-512F-E4DC01D3FB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82447" y="3964917"/>
            <a:ext cx="207282" cy="18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36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3796</TotalTime>
  <Words>16</Words>
  <Application>Microsoft Office PowerPoint</Application>
  <PresentationFormat>Panorámica</PresentationFormat>
  <Paragraphs>8</Paragraphs>
  <Slides>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Montserrat</vt:lpstr>
      <vt:lpstr>Montserrat SemiBold</vt:lpstr>
      <vt:lpstr>Calibri</vt:lpstr>
      <vt:lpstr>Tema de Office</vt:lpstr>
      <vt:lpstr> FRONTERAS, ESTRATEGIAS Y DIPLOMACIA: PERSPECTIVAS COMPARATIVAS EN POLÍTICA EXTERIOR  Comprendiendo la Frontera Sur con Guatemala   José Luis Alvarado Valenzuela Cónsul de México en Tecún Umán  </vt:lpstr>
      <vt:lpstr>MÉXICO Y GUATEMALA, LA FRONTERA QUE NOS UNE</vt:lpstr>
      <vt:lpstr>   José Luis Alvarado Valenzuela Cónsul de México en Tecún Umán     @Jose_LuisMEX  @ConsulMexTeu  ConsulmexTeU  comexteu@sre.gob.mx  consulmex.sre.gob.mx/tecunuman/index.php/es  (502) 7776 8181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Actualización contexto migratorio México – EE.UU.</dc:title>
  <dc:creator>Microsoft Office User</dc:creator>
  <cp:lastModifiedBy>Cuenta Microsoft</cp:lastModifiedBy>
  <cp:revision>234</cp:revision>
  <cp:lastPrinted>2023-07-05T18:08:22Z</cp:lastPrinted>
  <dcterms:created xsi:type="dcterms:W3CDTF">2018-12-04T03:27:02Z</dcterms:created>
  <dcterms:modified xsi:type="dcterms:W3CDTF">2023-10-17T18:58:24Z</dcterms:modified>
</cp:coreProperties>
</file>